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7.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4" r:id="rId1"/>
    <p:sldMasterId id="2147483995" r:id="rId2"/>
    <p:sldMasterId id="2147484007" r:id="rId3"/>
    <p:sldMasterId id="2147484019" r:id="rId4"/>
    <p:sldMasterId id="2147484031" r:id="rId5"/>
    <p:sldMasterId id="2147484042" r:id="rId6"/>
    <p:sldMasterId id="2147484054" r:id="rId7"/>
    <p:sldMasterId id="2147484066" r:id="rId8"/>
    <p:sldMasterId id="2147484078" r:id="rId9"/>
    <p:sldMasterId id="2147484089" r:id="rId10"/>
    <p:sldMasterId id="2147484101" r:id="rId11"/>
    <p:sldMasterId id="2147484113" r:id="rId12"/>
    <p:sldMasterId id="2147484125" r:id="rId13"/>
    <p:sldMasterId id="2147484137" r:id="rId14"/>
    <p:sldMasterId id="2147484148" r:id="rId15"/>
    <p:sldMasterId id="2147484160" r:id="rId16"/>
    <p:sldMasterId id="2147484172" r:id="rId17"/>
    <p:sldMasterId id="2147484184" r:id="rId18"/>
    <p:sldMasterId id="2147484195" r:id="rId19"/>
    <p:sldMasterId id="2147484207" r:id="rId20"/>
    <p:sldMasterId id="2147484219" r:id="rId21"/>
  </p:sldMasterIdLst>
  <p:notesMasterIdLst>
    <p:notesMasterId r:id="rId109"/>
  </p:notesMasterIdLst>
  <p:handoutMasterIdLst>
    <p:handoutMasterId r:id="rId110"/>
  </p:handoutMasterIdLst>
  <p:sldIdLst>
    <p:sldId id="447" r:id="rId22"/>
    <p:sldId id="655" r:id="rId23"/>
    <p:sldId id="651" r:id="rId24"/>
    <p:sldId id="652" r:id="rId25"/>
    <p:sldId id="653" r:id="rId26"/>
    <p:sldId id="528" r:id="rId27"/>
    <p:sldId id="608" r:id="rId28"/>
    <p:sldId id="494" r:id="rId29"/>
    <p:sldId id="495" r:id="rId30"/>
    <p:sldId id="610" r:id="rId31"/>
    <p:sldId id="611" r:id="rId32"/>
    <p:sldId id="612" r:id="rId33"/>
    <p:sldId id="657" r:id="rId34"/>
    <p:sldId id="613" r:id="rId35"/>
    <p:sldId id="654" r:id="rId36"/>
    <p:sldId id="614" r:id="rId37"/>
    <p:sldId id="658" r:id="rId38"/>
    <p:sldId id="663" r:id="rId39"/>
    <p:sldId id="530" r:id="rId40"/>
    <p:sldId id="700" r:id="rId41"/>
    <p:sldId id="615" r:id="rId42"/>
    <p:sldId id="722" r:id="rId43"/>
    <p:sldId id="605" r:id="rId44"/>
    <p:sldId id="720" r:id="rId45"/>
    <p:sldId id="618" r:id="rId46"/>
    <p:sldId id="688" r:id="rId47"/>
    <p:sldId id="723" r:id="rId48"/>
    <p:sldId id="724" r:id="rId49"/>
    <p:sldId id="725" r:id="rId50"/>
    <p:sldId id="727" r:id="rId51"/>
    <p:sldId id="595" r:id="rId52"/>
    <p:sldId id="596" r:id="rId53"/>
    <p:sldId id="701" r:id="rId54"/>
    <p:sldId id="702" r:id="rId55"/>
    <p:sldId id="726" r:id="rId56"/>
    <p:sldId id="728" r:id="rId57"/>
    <p:sldId id="729" r:id="rId58"/>
    <p:sldId id="730" r:id="rId59"/>
    <p:sldId id="731" r:id="rId60"/>
    <p:sldId id="732" r:id="rId61"/>
    <p:sldId id="733" r:id="rId62"/>
    <p:sldId id="734" r:id="rId63"/>
    <p:sldId id="735" r:id="rId64"/>
    <p:sldId id="736" r:id="rId65"/>
    <p:sldId id="737" r:id="rId66"/>
    <p:sldId id="738" r:id="rId67"/>
    <p:sldId id="739" r:id="rId68"/>
    <p:sldId id="740" r:id="rId69"/>
    <p:sldId id="741" r:id="rId70"/>
    <p:sldId id="742" r:id="rId71"/>
    <p:sldId id="743" r:id="rId72"/>
    <p:sldId id="744" r:id="rId73"/>
    <p:sldId id="745" r:id="rId74"/>
    <p:sldId id="746" r:id="rId75"/>
    <p:sldId id="747" r:id="rId76"/>
    <p:sldId id="748" r:id="rId77"/>
    <p:sldId id="749" r:id="rId78"/>
    <p:sldId id="750" r:id="rId79"/>
    <p:sldId id="751" r:id="rId80"/>
    <p:sldId id="752" r:id="rId81"/>
    <p:sldId id="753" r:id="rId82"/>
    <p:sldId id="754" r:id="rId83"/>
    <p:sldId id="755" r:id="rId84"/>
    <p:sldId id="756" r:id="rId85"/>
    <p:sldId id="757" r:id="rId86"/>
    <p:sldId id="758" r:id="rId87"/>
    <p:sldId id="759" r:id="rId88"/>
    <p:sldId id="760" r:id="rId89"/>
    <p:sldId id="761" r:id="rId90"/>
    <p:sldId id="762" r:id="rId91"/>
    <p:sldId id="763" r:id="rId92"/>
    <p:sldId id="764" r:id="rId93"/>
    <p:sldId id="765" r:id="rId94"/>
    <p:sldId id="766" r:id="rId95"/>
    <p:sldId id="767" r:id="rId96"/>
    <p:sldId id="768" r:id="rId97"/>
    <p:sldId id="769" r:id="rId98"/>
    <p:sldId id="770" r:id="rId99"/>
    <p:sldId id="771" r:id="rId100"/>
    <p:sldId id="772" r:id="rId101"/>
    <p:sldId id="773" r:id="rId102"/>
    <p:sldId id="774" r:id="rId103"/>
    <p:sldId id="775" r:id="rId104"/>
    <p:sldId id="776" r:id="rId105"/>
    <p:sldId id="777" r:id="rId106"/>
    <p:sldId id="778" r:id="rId107"/>
    <p:sldId id="683" r:id="rId108"/>
  </p:sldIdLst>
  <p:sldSz cx="9144000" cy="6832600"/>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ya.eryigit"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154E5F"/>
    <a:srgbClr val="4BACC6"/>
    <a:srgbClr val="006597"/>
    <a:srgbClr val="52AADF"/>
    <a:srgbClr val="0033CC"/>
    <a:srgbClr val="6ECFE2"/>
    <a:srgbClr val="00BAD5"/>
    <a:srgbClr val="00BAD9"/>
    <a:srgbClr val="F9A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89520" autoAdjust="0"/>
  </p:normalViewPr>
  <p:slideViewPr>
    <p:cSldViewPr>
      <p:cViewPr varScale="1">
        <p:scale>
          <a:sx n="116" d="100"/>
          <a:sy n="116" d="100"/>
        </p:scale>
        <p:origin x="1752" y="102"/>
      </p:cViewPr>
      <p:guideLst>
        <p:guide orient="horz" pos="3016"/>
        <p:guide pos="2320"/>
      </p:guideLst>
    </p:cSldViewPr>
  </p:slideViewPr>
  <p:outlineViewPr>
    <p:cViewPr>
      <p:scale>
        <a:sx n="33" d="100"/>
        <a:sy n="33" d="100"/>
      </p:scale>
      <p:origin x="0" y="5352"/>
    </p:cViewPr>
  </p:outlineViewPr>
  <p:notesTextViewPr>
    <p:cViewPr>
      <p:scale>
        <a:sx n="400" d="100"/>
        <a:sy n="400" d="100"/>
      </p:scale>
      <p:origin x="0" y="0"/>
    </p:cViewPr>
  </p:notesTextViewPr>
  <p:sorterViewPr>
    <p:cViewPr>
      <p:scale>
        <a:sx n="200" d="100"/>
        <a:sy n="200" d="100"/>
      </p:scale>
      <p:origin x="0" y="16188"/>
    </p:cViewPr>
  </p:sorterViewPr>
  <p:notesViewPr>
    <p:cSldViewPr>
      <p:cViewPr varScale="1">
        <p:scale>
          <a:sx n="52" d="100"/>
          <a:sy n="52" d="100"/>
        </p:scale>
        <p:origin x="-190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102" Type="http://schemas.openxmlformats.org/officeDocument/2006/relationships/slide" Target="slides/slide81.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notesMaster" Target="notesMasters/notesMaster1.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 Id="rId5" Type="http://schemas.openxmlformats.org/officeDocument/2006/relationships/image" Target="../media/image19.png"/><Relationship Id="rId4" Type="http://schemas.openxmlformats.org/officeDocument/2006/relationships/image" Target="../media/image18.gif"/></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 Id="rId5" Type="http://schemas.openxmlformats.org/officeDocument/2006/relationships/image" Target="../media/image19.png"/><Relationship Id="rId4" Type="http://schemas.openxmlformats.org/officeDocument/2006/relationships/image" Target="../media/image18.gif"/></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C145C-9383-4F2A-8215-18E63D4A7C8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1F67E2B8-6361-45FE-9DF0-2E6583E84BDB}">
      <dgm:prSet phldrT="[Metin]" custT="1"/>
      <dgm:spPr/>
      <dgm:t>
        <a:bodyPr/>
        <a:lstStyle/>
        <a:p>
          <a:r>
            <a:rPr lang="tr-TR" altLang="tr-TR" sz="1800" dirty="0" smtClean="0">
              <a:latin typeface="Calibri" panose="020F0502020204030204" pitchFamily="34" charset="0"/>
            </a:rPr>
            <a:t>Ülkenin ulusal ve uluslararası hedefleri doğrultusunda, küçük ve orta ölçekli işletmelerin ekonomideki paylarının ve etkinliklerinin arttırılması, rekabet güçlerinin ve sağladıkları katma değerin yükseltilmesi amacıyla hazırlayacakları projelerin desteklenmesi</a:t>
          </a:r>
          <a:endParaRPr lang="tr-TR" sz="1800" dirty="0">
            <a:latin typeface="Calibri" panose="020F0502020204030204" pitchFamily="34" charset="0"/>
          </a:endParaRPr>
        </a:p>
      </dgm:t>
    </dgm:pt>
    <dgm:pt modelId="{1FC98997-B6B4-40D4-B732-3D26CA2D3783}" type="parTrans" cxnId="{66171764-3E45-4DB1-862E-30FC18A7716A}">
      <dgm:prSet/>
      <dgm:spPr/>
      <dgm:t>
        <a:bodyPr/>
        <a:lstStyle/>
        <a:p>
          <a:endParaRPr lang="tr-TR"/>
        </a:p>
      </dgm:t>
    </dgm:pt>
    <dgm:pt modelId="{3FB3BF84-A49A-40CC-AA63-48D22253C8E2}" type="sibTrans" cxnId="{66171764-3E45-4DB1-862E-30FC18A7716A}">
      <dgm:prSet/>
      <dgm:spPr/>
      <dgm:t>
        <a:bodyPr/>
        <a:lstStyle/>
        <a:p>
          <a:endParaRPr lang="tr-TR"/>
        </a:p>
      </dgm:t>
    </dgm:pt>
    <dgm:pt modelId="{383A6E84-7E7E-47AE-8E28-29B0AE498AD4}">
      <dgm:prSet phldrT="[Metin]" custT="1"/>
      <dgm:spPr/>
      <dgm:t>
        <a:bodyPr/>
        <a:lstStyle/>
        <a:p>
          <a:pPr>
            <a:spcAft>
              <a:spcPts val="0"/>
            </a:spcAft>
          </a:pPr>
          <a:r>
            <a:rPr lang="tr-TR" altLang="tr-TR" sz="1800" b="1" dirty="0" smtClean="0">
              <a:latin typeface="Calibri" panose="020F0502020204030204" pitchFamily="34" charset="0"/>
            </a:rPr>
            <a:t>-</a:t>
          </a:r>
          <a:r>
            <a:rPr lang="tr-TR" altLang="tr-TR" sz="1800" dirty="0" smtClean="0">
              <a:latin typeface="Calibri" panose="020F0502020204030204" pitchFamily="34" charset="0"/>
            </a:rPr>
            <a:t> Proje esaslı</a:t>
          </a:r>
        </a:p>
        <a:p>
          <a:pPr>
            <a:spcAft>
              <a:spcPts val="0"/>
            </a:spcAft>
          </a:pPr>
          <a:r>
            <a:rPr lang="tr-TR" altLang="tr-TR" sz="1800" b="1" dirty="0" smtClean="0">
              <a:solidFill>
                <a:schemeClr val="bg1"/>
              </a:solidFill>
              <a:latin typeface="Calibri" panose="020F0502020204030204" pitchFamily="34" charset="0"/>
            </a:rPr>
            <a:t>- </a:t>
          </a:r>
          <a:r>
            <a:rPr lang="tr-TR" altLang="tr-TR" sz="1800" dirty="0" smtClean="0">
              <a:latin typeface="Calibri" panose="020F0502020204030204" pitchFamily="34" charset="0"/>
            </a:rPr>
            <a:t>KOSGEB kurumsal internet sayfasında ilan edilen Proje Teklif  Çağrılarına uygun konularda sunulan projeler desteklenir </a:t>
          </a:r>
        </a:p>
        <a:p>
          <a:pPr>
            <a:spcAft>
              <a:spcPts val="0"/>
            </a:spcAft>
          </a:pPr>
          <a:r>
            <a:rPr lang="tr-TR" sz="1800" dirty="0" smtClean="0">
              <a:latin typeface="Calibri" panose="020F0502020204030204" pitchFamily="34" charset="0"/>
            </a:rPr>
            <a:t>- Başvuru koşulları ve tarihleri  </a:t>
          </a:r>
          <a:r>
            <a:rPr lang="tr-TR" altLang="tr-TR" sz="1800" dirty="0" smtClean="0">
              <a:latin typeface="Calibri" panose="020F0502020204030204" pitchFamily="34" charset="0"/>
            </a:rPr>
            <a:t>Proje Teklif  </a:t>
          </a:r>
          <a:r>
            <a:rPr lang="tr-TR" sz="1800" dirty="0" smtClean="0">
              <a:latin typeface="Calibri" panose="020F0502020204030204" pitchFamily="34" charset="0"/>
            </a:rPr>
            <a:t>Çağrısında belirtilir</a:t>
          </a:r>
        </a:p>
        <a:p>
          <a:pPr>
            <a:spcAft>
              <a:spcPts val="0"/>
            </a:spcAft>
          </a:pPr>
          <a:r>
            <a:rPr lang="tr-TR" sz="1800" dirty="0" smtClean="0">
              <a:latin typeface="Calibri" panose="020F0502020204030204" pitchFamily="34" charset="0"/>
            </a:rPr>
            <a:t>- Başvurular Kurullar tarafından değerlendirilir ve Çağrı bütçesi dahilinde en yüksek puanlı proje başvuruları desteklenir</a:t>
          </a:r>
          <a:endParaRPr lang="tr-TR" sz="1800" dirty="0">
            <a:latin typeface="Calibri" panose="020F0502020204030204" pitchFamily="34" charset="0"/>
          </a:endParaRPr>
        </a:p>
      </dgm:t>
    </dgm:pt>
    <dgm:pt modelId="{78DF0F56-1D7A-4135-B9AC-8438346EE052}" type="parTrans" cxnId="{D9A1EADD-68E4-4330-A257-F8683B2603B2}">
      <dgm:prSet/>
      <dgm:spPr/>
      <dgm:t>
        <a:bodyPr/>
        <a:lstStyle/>
        <a:p>
          <a:endParaRPr lang="tr-TR"/>
        </a:p>
      </dgm:t>
    </dgm:pt>
    <dgm:pt modelId="{6F924485-C89D-4B77-B3D0-CD556537AE57}" type="sibTrans" cxnId="{D9A1EADD-68E4-4330-A257-F8683B2603B2}">
      <dgm:prSet/>
      <dgm:spPr/>
      <dgm:t>
        <a:bodyPr/>
        <a:lstStyle/>
        <a:p>
          <a:endParaRPr lang="tr-TR"/>
        </a:p>
      </dgm:t>
    </dgm:pt>
    <dgm:pt modelId="{FC859DCF-8617-4EA8-87B8-B73CE9592243}">
      <dgm:prSet custT="1"/>
      <dgm:spPr/>
      <dgm:t>
        <a:bodyPr/>
        <a:lstStyle/>
        <a:p>
          <a:r>
            <a:rPr lang="tr-TR" altLang="tr-TR" sz="1800" dirty="0" smtClean="0">
              <a:solidFill>
                <a:schemeClr val="bg1"/>
              </a:solidFill>
              <a:latin typeface="Calibri" panose="020F0502020204030204" pitchFamily="34" charset="0"/>
            </a:rPr>
            <a:t>Proje Teklif Çağrısı</a:t>
          </a:r>
          <a:r>
            <a:rPr lang="tr-TR" altLang="tr-TR" sz="1800" smtClean="0">
              <a:solidFill>
                <a:schemeClr val="bg1"/>
              </a:solidFill>
              <a:latin typeface="Calibri" panose="020F0502020204030204" pitchFamily="34" charset="0"/>
            </a:rPr>
            <a:t>, Kalkınma Planları ve Yıllık Programlarda belirlenen hedefler ile stratejik dokümanlardaki öncelikler dikkate alınarak ilgili Başkanlık Birimi koordinasyonunda hazırlanır.</a:t>
          </a:r>
          <a:endParaRPr lang="tr-TR" sz="1800" dirty="0">
            <a:solidFill>
              <a:schemeClr val="bg1"/>
            </a:solidFill>
            <a:latin typeface="Calibri" panose="020F0502020204030204" pitchFamily="34" charset="0"/>
          </a:endParaRPr>
        </a:p>
      </dgm:t>
    </dgm:pt>
    <dgm:pt modelId="{053BDF3C-92BA-4DF7-8E6B-1B165E889886}" type="sibTrans" cxnId="{35A0569A-B6B0-4A1A-A03B-F44443630492}">
      <dgm:prSet/>
      <dgm:spPr/>
      <dgm:t>
        <a:bodyPr/>
        <a:lstStyle/>
        <a:p>
          <a:endParaRPr lang="tr-TR"/>
        </a:p>
      </dgm:t>
    </dgm:pt>
    <dgm:pt modelId="{CCD46B1D-BFEE-4FE0-8E34-D5E20F748139}" type="parTrans" cxnId="{35A0569A-B6B0-4A1A-A03B-F44443630492}">
      <dgm:prSet/>
      <dgm:spPr/>
      <dgm:t>
        <a:bodyPr/>
        <a:lstStyle/>
        <a:p>
          <a:endParaRPr lang="tr-TR"/>
        </a:p>
      </dgm:t>
    </dgm:pt>
    <dgm:pt modelId="{3CDF7142-9A2A-4834-889A-FB5FD6C14697}" type="pres">
      <dgm:prSet presAssocID="{F3AC145C-9383-4F2A-8215-18E63D4A7C89}" presName="Name0" presStyleCnt="0">
        <dgm:presLayoutVars>
          <dgm:chMax val="7"/>
          <dgm:chPref val="7"/>
          <dgm:dir/>
        </dgm:presLayoutVars>
      </dgm:prSet>
      <dgm:spPr/>
      <dgm:t>
        <a:bodyPr/>
        <a:lstStyle/>
        <a:p>
          <a:endParaRPr lang="tr-TR"/>
        </a:p>
      </dgm:t>
    </dgm:pt>
    <dgm:pt modelId="{1770620D-B8BB-4888-BA98-446CEE1CE26B}" type="pres">
      <dgm:prSet presAssocID="{F3AC145C-9383-4F2A-8215-18E63D4A7C89}" presName="Name1" presStyleCnt="0"/>
      <dgm:spPr/>
    </dgm:pt>
    <dgm:pt modelId="{58CA7F9A-0E42-4A53-B273-3A0289FC0B1F}" type="pres">
      <dgm:prSet presAssocID="{F3AC145C-9383-4F2A-8215-18E63D4A7C89}" presName="cycle" presStyleCnt="0"/>
      <dgm:spPr/>
    </dgm:pt>
    <dgm:pt modelId="{C4CA7E07-BAD2-4B2B-9766-FDE63D1DD0EC}" type="pres">
      <dgm:prSet presAssocID="{F3AC145C-9383-4F2A-8215-18E63D4A7C89}" presName="srcNode" presStyleLbl="node1" presStyleIdx="0" presStyleCnt="3"/>
      <dgm:spPr/>
    </dgm:pt>
    <dgm:pt modelId="{20B319CF-FD67-477F-B31A-76528DF9518A}" type="pres">
      <dgm:prSet presAssocID="{F3AC145C-9383-4F2A-8215-18E63D4A7C89}" presName="conn" presStyleLbl="parChTrans1D2" presStyleIdx="0" presStyleCnt="1" custLinFactNeighborY="293"/>
      <dgm:spPr/>
      <dgm:t>
        <a:bodyPr/>
        <a:lstStyle/>
        <a:p>
          <a:endParaRPr lang="tr-TR"/>
        </a:p>
      </dgm:t>
    </dgm:pt>
    <dgm:pt modelId="{E5CC60F2-EEE2-4048-8CF6-5C98A948A005}" type="pres">
      <dgm:prSet presAssocID="{F3AC145C-9383-4F2A-8215-18E63D4A7C89}" presName="extraNode" presStyleLbl="node1" presStyleIdx="0" presStyleCnt="3"/>
      <dgm:spPr/>
    </dgm:pt>
    <dgm:pt modelId="{306E1A12-1DE9-43DB-A04F-3FEC608FC3DE}" type="pres">
      <dgm:prSet presAssocID="{F3AC145C-9383-4F2A-8215-18E63D4A7C89}" presName="dstNode" presStyleLbl="node1" presStyleIdx="0" presStyleCnt="3"/>
      <dgm:spPr/>
    </dgm:pt>
    <dgm:pt modelId="{EA41B550-5782-4C76-A434-F024776C729B}" type="pres">
      <dgm:prSet presAssocID="{1F67E2B8-6361-45FE-9DF0-2E6583E84BDB}" presName="text_1" presStyleLbl="node1" presStyleIdx="0" presStyleCnt="3" custScaleY="117707">
        <dgm:presLayoutVars>
          <dgm:bulletEnabled val="1"/>
        </dgm:presLayoutVars>
      </dgm:prSet>
      <dgm:spPr/>
      <dgm:t>
        <a:bodyPr/>
        <a:lstStyle/>
        <a:p>
          <a:endParaRPr lang="tr-TR"/>
        </a:p>
      </dgm:t>
    </dgm:pt>
    <dgm:pt modelId="{9A4ED0F9-552C-4151-A233-7C4B33D00066}" type="pres">
      <dgm:prSet presAssocID="{1F67E2B8-6361-45FE-9DF0-2E6583E84BDB}" presName="accent_1" presStyleCnt="0"/>
      <dgm:spPr/>
    </dgm:pt>
    <dgm:pt modelId="{882F63DE-81B1-41E6-B86D-E2BBDC4D4B8C}" type="pres">
      <dgm:prSet presAssocID="{1F67E2B8-6361-45FE-9DF0-2E6583E84BDB}" presName="accentRepeatNode" presStyleLbl="solidFgAcc1" presStyleIdx="0" presStyleCnt="3"/>
      <dgm:spPr/>
    </dgm:pt>
    <dgm:pt modelId="{6CC06241-2FB9-4486-9A64-6B590F4EC0EE}" type="pres">
      <dgm:prSet presAssocID="{383A6E84-7E7E-47AE-8E28-29B0AE498AD4}" presName="text_2" presStyleLbl="node1" presStyleIdx="1" presStyleCnt="3" custScaleY="127614">
        <dgm:presLayoutVars>
          <dgm:bulletEnabled val="1"/>
        </dgm:presLayoutVars>
      </dgm:prSet>
      <dgm:spPr/>
      <dgm:t>
        <a:bodyPr/>
        <a:lstStyle/>
        <a:p>
          <a:endParaRPr lang="tr-TR"/>
        </a:p>
      </dgm:t>
    </dgm:pt>
    <dgm:pt modelId="{FC655F6E-6EE3-4A12-9214-DE115C68DA13}" type="pres">
      <dgm:prSet presAssocID="{383A6E84-7E7E-47AE-8E28-29B0AE498AD4}" presName="accent_2" presStyleCnt="0"/>
      <dgm:spPr/>
    </dgm:pt>
    <dgm:pt modelId="{D29283C0-076E-4AFD-AFC0-C1A75285C38C}" type="pres">
      <dgm:prSet presAssocID="{383A6E84-7E7E-47AE-8E28-29B0AE498AD4}" presName="accentRepeatNode" presStyleLbl="solidFgAcc1" presStyleIdx="1" presStyleCnt="3"/>
      <dgm:spPr/>
    </dgm:pt>
    <dgm:pt modelId="{0FDDD9FA-A991-4B90-B177-F43F7E985F03}" type="pres">
      <dgm:prSet presAssocID="{FC859DCF-8617-4EA8-87B8-B73CE9592243}" presName="text_3" presStyleLbl="node1" presStyleIdx="2" presStyleCnt="3" custScaleY="114565">
        <dgm:presLayoutVars>
          <dgm:bulletEnabled val="1"/>
        </dgm:presLayoutVars>
      </dgm:prSet>
      <dgm:spPr/>
      <dgm:t>
        <a:bodyPr/>
        <a:lstStyle/>
        <a:p>
          <a:endParaRPr lang="tr-TR"/>
        </a:p>
      </dgm:t>
    </dgm:pt>
    <dgm:pt modelId="{010F6C25-CED6-4AA2-9E4E-ED5EB2D64F27}" type="pres">
      <dgm:prSet presAssocID="{FC859DCF-8617-4EA8-87B8-B73CE9592243}" presName="accent_3" presStyleCnt="0"/>
      <dgm:spPr/>
    </dgm:pt>
    <dgm:pt modelId="{2CB88D7E-291D-40E0-BDAB-8D3C269836D1}" type="pres">
      <dgm:prSet presAssocID="{FC859DCF-8617-4EA8-87B8-B73CE9592243}" presName="accentRepeatNode" presStyleLbl="solidFgAcc1" presStyleIdx="2" presStyleCnt="3"/>
      <dgm:spPr/>
    </dgm:pt>
  </dgm:ptLst>
  <dgm:cxnLst>
    <dgm:cxn modelId="{CFCFB9DC-6E1E-4436-B5FB-4E857F7121C9}" type="presOf" srcId="{383A6E84-7E7E-47AE-8E28-29B0AE498AD4}" destId="{6CC06241-2FB9-4486-9A64-6B590F4EC0EE}" srcOrd="0" destOrd="0" presId="urn:microsoft.com/office/officeart/2008/layout/VerticalCurvedList"/>
    <dgm:cxn modelId="{66171764-3E45-4DB1-862E-30FC18A7716A}" srcId="{F3AC145C-9383-4F2A-8215-18E63D4A7C89}" destId="{1F67E2B8-6361-45FE-9DF0-2E6583E84BDB}" srcOrd="0" destOrd="0" parTransId="{1FC98997-B6B4-40D4-B732-3D26CA2D3783}" sibTransId="{3FB3BF84-A49A-40CC-AA63-48D22253C8E2}"/>
    <dgm:cxn modelId="{FF7A42CA-403B-4C8B-AEB2-35458E49CFBA}" type="presOf" srcId="{FC859DCF-8617-4EA8-87B8-B73CE9592243}" destId="{0FDDD9FA-A991-4B90-B177-F43F7E985F03}" srcOrd="0" destOrd="0" presId="urn:microsoft.com/office/officeart/2008/layout/VerticalCurvedList"/>
    <dgm:cxn modelId="{F3CE0045-BA0A-4EC1-B251-94E5EFECC1A6}" type="presOf" srcId="{1F67E2B8-6361-45FE-9DF0-2E6583E84BDB}" destId="{EA41B550-5782-4C76-A434-F024776C729B}" srcOrd="0" destOrd="0" presId="urn:microsoft.com/office/officeart/2008/layout/VerticalCurvedList"/>
    <dgm:cxn modelId="{4344E944-488A-48E3-83AC-E7BDE2F792CC}" type="presOf" srcId="{F3AC145C-9383-4F2A-8215-18E63D4A7C89}" destId="{3CDF7142-9A2A-4834-889A-FB5FD6C14697}" srcOrd="0" destOrd="0" presId="urn:microsoft.com/office/officeart/2008/layout/VerticalCurvedList"/>
    <dgm:cxn modelId="{35A0569A-B6B0-4A1A-A03B-F44443630492}" srcId="{F3AC145C-9383-4F2A-8215-18E63D4A7C89}" destId="{FC859DCF-8617-4EA8-87B8-B73CE9592243}" srcOrd="2" destOrd="0" parTransId="{CCD46B1D-BFEE-4FE0-8E34-D5E20F748139}" sibTransId="{053BDF3C-92BA-4DF7-8E6B-1B165E889886}"/>
    <dgm:cxn modelId="{284215AB-99C0-4202-B516-8F0080CE3ED7}" type="presOf" srcId="{3FB3BF84-A49A-40CC-AA63-48D22253C8E2}" destId="{20B319CF-FD67-477F-B31A-76528DF9518A}" srcOrd="0" destOrd="0" presId="urn:microsoft.com/office/officeart/2008/layout/VerticalCurvedList"/>
    <dgm:cxn modelId="{D9A1EADD-68E4-4330-A257-F8683B2603B2}" srcId="{F3AC145C-9383-4F2A-8215-18E63D4A7C89}" destId="{383A6E84-7E7E-47AE-8E28-29B0AE498AD4}" srcOrd="1" destOrd="0" parTransId="{78DF0F56-1D7A-4135-B9AC-8438346EE052}" sibTransId="{6F924485-C89D-4B77-B3D0-CD556537AE57}"/>
    <dgm:cxn modelId="{E330BAD1-9701-4B03-BBCB-93558738ED9B}" type="presParOf" srcId="{3CDF7142-9A2A-4834-889A-FB5FD6C14697}" destId="{1770620D-B8BB-4888-BA98-446CEE1CE26B}" srcOrd="0" destOrd="0" presId="urn:microsoft.com/office/officeart/2008/layout/VerticalCurvedList"/>
    <dgm:cxn modelId="{7B004FF4-6ACD-48F9-8EC3-D6FC5B96DFF2}" type="presParOf" srcId="{1770620D-B8BB-4888-BA98-446CEE1CE26B}" destId="{58CA7F9A-0E42-4A53-B273-3A0289FC0B1F}" srcOrd="0" destOrd="0" presId="urn:microsoft.com/office/officeart/2008/layout/VerticalCurvedList"/>
    <dgm:cxn modelId="{4CBB5795-6EA1-4451-8074-265FF861C678}" type="presParOf" srcId="{58CA7F9A-0E42-4A53-B273-3A0289FC0B1F}" destId="{C4CA7E07-BAD2-4B2B-9766-FDE63D1DD0EC}" srcOrd="0" destOrd="0" presId="urn:microsoft.com/office/officeart/2008/layout/VerticalCurvedList"/>
    <dgm:cxn modelId="{D00FD778-F98D-4455-838C-AC91B77326D3}" type="presParOf" srcId="{58CA7F9A-0E42-4A53-B273-3A0289FC0B1F}" destId="{20B319CF-FD67-477F-B31A-76528DF9518A}" srcOrd="1" destOrd="0" presId="urn:microsoft.com/office/officeart/2008/layout/VerticalCurvedList"/>
    <dgm:cxn modelId="{DBE9C251-2FD8-40CD-B71F-C4BDF155A062}" type="presParOf" srcId="{58CA7F9A-0E42-4A53-B273-3A0289FC0B1F}" destId="{E5CC60F2-EEE2-4048-8CF6-5C98A948A005}" srcOrd="2" destOrd="0" presId="urn:microsoft.com/office/officeart/2008/layout/VerticalCurvedList"/>
    <dgm:cxn modelId="{07FED265-BBE2-4B12-B549-7ADC2C86D304}" type="presParOf" srcId="{58CA7F9A-0E42-4A53-B273-3A0289FC0B1F}" destId="{306E1A12-1DE9-43DB-A04F-3FEC608FC3DE}" srcOrd="3" destOrd="0" presId="urn:microsoft.com/office/officeart/2008/layout/VerticalCurvedList"/>
    <dgm:cxn modelId="{01342790-EE37-4879-A250-10BF85E54BD1}" type="presParOf" srcId="{1770620D-B8BB-4888-BA98-446CEE1CE26B}" destId="{EA41B550-5782-4C76-A434-F024776C729B}" srcOrd="1" destOrd="0" presId="urn:microsoft.com/office/officeart/2008/layout/VerticalCurvedList"/>
    <dgm:cxn modelId="{D5A79ECA-07B7-4B1D-BDBA-E3BB54FD07BF}" type="presParOf" srcId="{1770620D-B8BB-4888-BA98-446CEE1CE26B}" destId="{9A4ED0F9-552C-4151-A233-7C4B33D00066}" srcOrd="2" destOrd="0" presId="urn:microsoft.com/office/officeart/2008/layout/VerticalCurvedList"/>
    <dgm:cxn modelId="{8462106F-1265-4A97-83EB-4780FD760C8C}" type="presParOf" srcId="{9A4ED0F9-552C-4151-A233-7C4B33D00066}" destId="{882F63DE-81B1-41E6-B86D-E2BBDC4D4B8C}" srcOrd="0" destOrd="0" presId="urn:microsoft.com/office/officeart/2008/layout/VerticalCurvedList"/>
    <dgm:cxn modelId="{96ACD68B-E78A-4B9D-BA71-8D5F9D16031B}" type="presParOf" srcId="{1770620D-B8BB-4888-BA98-446CEE1CE26B}" destId="{6CC06241-2FB9-4486-9A64-6B590F4EC0EE}" srcOrd="3" destOrd="0" presId="urn:microsoft.com/office/officeart/2008/layout/VerticalCurvedList"/>
    <dgm:cxn modelId="{A469A047-2701-4E2E-A445-3DCA7FDAAB74}" type="presParOf" srcId="{1770620D-B8BB-4888-BA98-446CEE1CE26B}" destId="{FC655F6E-6EE3-4A12-9214-DE115C68DA13}" srcOrd="4" destOrd="0" presId="urn:microsoft.com/office/officeart/2008/layout/VerticalCurvedList"/>
    <dgm:cxn modelId="{155E20DE-2524-465B-A58A-279C4496EED3}" type="presParOf" srcId="{FC655F6E-6EE3-4A12-9214-DE115C68DA13}" destId="{D29283C0-076E-4AFD-AFC0-C1A75285C38C}" srcOrd="0" destOrd="0" presId="urn:microsoft.com/office/officeart/2008/layout/VerticalCurvedList"/>
    <dgm:cxn modelId="{8D3EB943-13FF-47D9-8EE4-182FEC565945}" type="presParOf" srcId="{1770620D-B8BB-4888-BA98-446CEE1CE26B}" destId="{0FDDD9FA-A991-4B90-B177-F43F7E985F03}" srcOrd="5" destOrd="0" presId="urn:microsoft.com/office/officeart/2008/layout/VerticalCurvedList"/>
    <dgm:cxn modelId="{DD6D4E80-52FA-4A51-94B8-CDAB02C41578}" type="presParOf" srcId="{1770620D-B8BB-4888-BA98-446CEE1CE26B}" destId="{010F6C25-CED6-4AA2-9E4E-ED5EB2D64F27}" srcOrd="6" destOrd="0" presId="urn:microsoft.com/office/officeart/2008/layout/VerticalCurvedList"/>
    <dgm:cxn modelId="{530652B3-7A66-4EF1-A357-78913EC1B0D8}" type="presParOf" srcId="{010F6C25-CED6-4AA2-9E4E-ED5EB2D64F27}" destId="{2CB88D7E-291D-40E0-BDAB-8D3C269836D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ED762E-A61C-404B-8A8B-8D864720EDF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41B54CF6-74DC-4D71-894C-9C7D8C79EE61}">
      <dgm:prSet phldrT="[Metin]" custT="1"/>
      <dgm:spPr/>
      <dgm:t>
        <a:bodyPr/>
        <a:lstStyle/>
        <a:p>
          <a:r>
            <a:rPr lang="tr-TR" sz="2400" b="1" dirty="0" smtClean="0">
              <a:latin typeface="Calibri" panose="020F0502020204030204" pitchFamily="34" charset="0"/>
            </a:rPr>
            <a:t>Diğer Başvuru Koşulları</a:t>
          </a:r>
          <a:endParaRPr lang="tr-TR" sz="2400" dirty="0">
            <a:latin typeface="Calibri" panose="020F0502020204030204" pitchFamily="34" charset="0"/>
          </a:endParaRPr>
        </a:p>
      </dgm:t>
    </dgm:pt>
    <dgm:pt modelId="{9A970360-E24B-4121-95B8-D411D501E265}" type="parTrans" cxnId="{B870CB77-1905-4412-A45D-35CB2479C4A0}">
      <dgm:prSet/>
      <dgm:spPr/>
      <dgm:t>
        <a:bodyPr/>
        <a:lstStyle/>
        <a:p>
          <a:endParaRPr lang="tr-TR"/>
        </a:p>
      </dgm:t>
    </dgm:pt>
    <dgm:pt modelId="{59A053D1-EE29-4583-9D33-BBA6EC7F0B8A}" type="sibTrans" cxnId="{B870CB77-1905-4412-A45D-35CB2479C4A0}">
      <dgm:prSet/>
      <dgm:spPr/>
      <dgm:t>
        <a:bodyPr/>
        <a:lstStyle/>
        <a:p>
          <a:endParaRPr lang="tr-TR"/>
        </a:p>
      </dgm:t>
    </dgm:pt>
    <dgm:pt modelId="{A59CFAEE-57BF-48DA-86B3-4C4B3280E702}">
      <dgm:prSet phldrT="[Metin]" custT="1"/>
      <dgm:spPr/>
      <dgm:t>
        <a:bodyPr/>
        <a:lstStyle/>
        <a:p>
          <a:pPr algn="just"/>
          <a:r>
            <a:rPr lang="tr-TR" sz="2000" b="0" strike="noStrike" kern="1200" baseline="0" dirty="0" smtClean="0">
              <a:solidFill>
                <a:schemeClr val="accent1">
                  <a:lumMod val="50000"/>
                </a:schemeClr>
              </a:solidFill>
              <a:latin typeface="Calibri" panose="020F0502020204030204" pitchFamily="34" charset="0"/>
              <a:ea typeface="+mn-ea"/>
              <a:cs typeface="+mn-cs"/>
            </a:rPr>
            <a:t>Başvuracak tüm işletmelerin 2021 yılında bilanço esasına göre defter tutması esastır</a:t>
          </a:r>
          <a:r>
            <a:rPr lang="tr-TR" sz="2000" u="none" kern="1200" dirty="0" smtClean="0"/>
            <a:t>.</a:t>
          </a:r>
          <a:endParaRPr lang="tr-TR" sz="2000" strike="noStrike" kern="1200" dirty="0">
            <a:solidFill>
              <a:srgbClr val="7030A0"/>
            </a:solidFill>
            <a:latin typeface="Calibri" panose="020F0502020204030204" pitchFamily="34" charset="0"/>
          </a:endParaRPr>
        </a:p>
      </dgm:t>
    </dgm:pt>
    <dgm:pt modelId="{9F1ECD1A-3D98-4074-9D82-3E803B1269CC}" type="parTrans" cxnId="{F0967F59-FD72-4057-87A4-40365E7F7C30}">
      <dgm:prSet/>
      <dgm:spPr/>
      <dgm:t>
        <a:bodyPr/>
        <a:lstStyle/>
        <a:p>
          <a:endParaRPr lang="tr-TR"/>
        </a:p>
      </dgm:t>
    </dgm:pt>
    <dgm:pt modelId="{119FA7E0-E9C9-40EB-B979-1461C3371E8D}" type="sibTrans" cxnId="{F0967F59-FD72-4057-87A4-40365E7F7C30}">
      <dgm:prSet/>
      <dgm:spPr/>
      <dgm:t>
        <a:bodyPr/>
        <a:lstStyle/>
        <a:p>
          <a:endParaRPr lang="tr-TR"/>
        </a:p>
      </dgm:t>
    </dgm:pt>
    <dgm:pt modelId="{78550E88-78E2-4ACA-9563-C5B36E866027}">
      <dgm:prSet custT="1"/>
      <dgm:spPr/>
      <dgm:t>
        <a:bodyPr/>
        <a:lstStyle/>
        <a:p>
          <a:r>
            <a:rPr lang="tr-TR" sz="2400" b="1" dirty="0" smtClean="0">
              <a:latin typeface="Calibri" panose="020F0502020204030204" pitchFamily="34" charset="0"/>
            </a:rPr>
            <a:t>Proje Bütçesi Özel Sınırı</a:t>
          </a:r>
          <a:endParaRPr lang="tr-TR" sz="2400" dirty="0">
            <a:latin typeface="Calibri" panose="020F0502020204030204" pitchFamily="34" charset="0"/>
          </a:endParaRPr>
        </a:p>
      </dgm:t>
    </dgm:pt>
    <dgm:pt modelId="{F3D46647-7293-432F-A281-41F283D85449}" type="parTrans" cxnId="{CF3B4FA7-C071-468B-832E-FDB33B1086EA}">
      <dgm:prSet/>
      <dgm:spPr/>
      <dgm:t>
        <a:bodyPr/>
        <a:lstStyle/>
        <a:p>
          <a:endParaRPr lang="tr-TR"/>
        </a:p>
      </dgm:t>
    </dgm:pt>
    <dgm:pt modelId="{32A64239-9A88-48FC-87D2-A81F57B5E42C}" type="sibTrans" cxnId="{CF3B4FA7-C071-468B-832E-FDB33B1086EA}">
      <dgm:prSet/>
      <dgm:spPr/>
      <dgm:t>
        <a:bodyPr/>
        <a:lstStyle/>
        <a:p>
          <a:endParaRPr lang="tr-TR"/>
        </a:p>
      </dgm:t>
    </dgm:pt>
    <dgm:pt modelId="{92036439-106B-470F-B311-4E08B56802FB}">
      <dgm:prSet custT="1"/>
      <dgm:spPr/>
      <dgm:t>
        <a:bodyPr/>
        <a:lstStyle/>
        <a:p>
          <a:pPr algn="just"/>
          <a:r>
            <a:rPr lang="tr-TR" sz="2000" b="0" strike="noStrike" kern="1200" baseline="0" dirty="0" smtClean="0">
              <a:solidFill>
                <a:schemeClr val="accent1">
                  <a:lumMod val="50000"/>
                </a:schemeClr>
              </a:solidFill>
              <a:latin typeface="Calibri" panose="020F0502020204030204" pitchFamily="34" charset="0"/>
              <a:ea typeface="+mn-ea"/>
              <a:cs typeface="+mn-cs"/>
            </a:rPr>
            <a:t>Teklif edilen projenin toplam bütçesi 2021 yılı net satış hasılatını geçemez.</a:t>
          </a:r>
          <a:endParaRPr lang="tr-TR" sz="2000" b="0" strike="noStrike" kern="1200" baseline="0" dirty="0">
            <a:solidFill>
              <a:schemeClr val="accent1">
                <a:lumMod val="50000"/>
              </a:schemeClr>
            </a:solidFill>
            <a:latin typeface="Calibri" panose="020F0502020204030204" pitchFamily="34" charset="0"/>
            <a:ea typeface="+mn-ea"/>
            <a:cs typeface="+mn-cs"/>
          </a:endParaRPr>
        </a:p>
      </dgm:t>
    </dgm:pt>
    <dgm:pt modelId="{EAC450B7-4E92-43D4-A483-87743B8221AE}" type="parTrans" cxnId="{579CFE8B-4804-4BBD-AAFA-67D6DB3739B0}">
      <dgm:prSet/>
      <dgm:spPr/>
      <dgm:t>
        <a:bodyPr/>
        <a:lstStyle/>
        <a:p>
          <a:endParaRPr lang="tr-TR"/>
        </a:p>
      </dgm:t>
    </dgm:pt>
    <dgm:pt modelId="{95A889F0-3E7B-4285-8E13-CBCB682F3078}" type="sibTrans" cxnId="{579CFE8B-4804-4BBD-AAFA-67D6DB3739B0}">
      <dgm:prSet/>
      <dgm:spPr/>
      <dgm:t>
        <a:bodyPr/>
        <a:lstStyle/>
        <a:p>
          <a:endParaRPr lang="tr-TR"/>
        </a:p>
      </dgm:t>
    </dgm:pt>
    <dgm:pt modelId="{2EA6B24A-AC73-4BDA-83B0-F824CEAE5F45}">
      <dgm:prSet custT="1"/>
      <dgm:spPr/>
      <dgm:t>
        <a:bodyPr/>
        <a:lstStyle/>
        <a:p>
          <a:pPr algn="just"/>
          <a:r>
            <a:rPr lang="tr-TR" sz="2000" b="0" strike="noStrike" kern="1200" baseline="0" dirty="0" smtClean="0">
              <a:solidFill>
                <a:schemeClr val="accent1">
                  <a:lumMod val="50000"/>
                </a:schemeClr>
              </a:solidFill>
              <a:latin typeface="Calibri" panose="020F0502020204030204" pitchFamily="34" charset="0"/>
              <a:ea typeface="+mn-ea"/>
              <a:cs typeface="+mn-cs"/>
            </a:rPr>
            <a:t>2021 yılı KOBİ Beyannamesindeki net satış hasılatının 500.000 TL ve üzerinde olması gerekmektedir.</a:t>
          </a:r>
          <a:endParaRPr lang="tr-TR" sz="2000" b="0" strike="noStrike" kern="1200" baseline="0" dirty="0">
            <a:solidFill>
              <a:schemeClr val="accent1">
                <a:lumMod val="50000"/>
              </a:schemeClr>
            </a:solidFill>
            <a:latin typeface="Calibri" panose="020F0502020204030204" pitchFamily="34" charset="0"/>
            <a:ea typeface="+mn-ea"/>
            <a:cs typeface="+mn-cs"/>
          </a:endParaRPr>
        </a:p>
      </dgm:t>
    </dgm:pt>
    <dgm:pt modelId="{3FAA4B66-F84D-4F79-9DE9-7582C484CEBA}" type="parTrans" cxnId="{5EA63FD1-B9D4-4D3C-AAD0-56C3F8286B8A}">
      <dgm:prSet/>
      <dgm:spPr/>
      <dgm:t>
        <a:bodyPr/>
        <a:lstStyle/>
        <a:p>
          <a:endParaRPr lang="tr-TR"/>
        </a:p>
      </dgm:t>
    </dgm:pt>
    <dgm:pt modelId="{CC00FB23-5CFF-4005-B121-DCE4AFC77762}" type="sibTrans" cxnId="{5EA63FD1-B9D4-4D3C-AAD0-56C3F8286B8A}">
      <dgm:prSet/>
      <dgm:spPr/>
      <dgm:t>
        <a:bodyPr/>
        <a:lstStyle/>
        <a:p>
          <a:endParaRPr lang="tr-TR"/>
        </a:p>
      </dgm:t>
    </dgm:pt>
    <dgm:pt modelId="{E6C0ADFA-0C29-4606-A561-BC7481D62C3C}">
      <dgm:prSet phldrT="[Metin]" custT="1"/>
      <dgm:spPr/>
      <dgm:t>
        <a:bodyPr/>
        <a:lstStyle/>
        <a:p>
          <a:pPr algn="just"/>
          <a:r>
            <a:rPr lang="tr-TR" sz="2000" b="0" strike="noStrike" kern="1200" baseline="0" dirty="0" smtClean="0">
              <a:solidFill>
                <a:schemeClr val="accent1">
                  <a:lumMod val="50000"/>
                </a:schemeClr>
              </a:solidFill>
              <a:latin typeface="Calibri" panose="020F0502020204030204" pitchFamily="34" charset="0"/>
              <a:ea typeface="+mn-ea"/>
              <a:cs typeface="+mn-cs"/>
            </a:rPr>
            <a:t>Başvuracak tüm işletmelerin 2020 ve 2021 yılı KOBİ Beyannameleri onaylı olmalıdır (2021 yılında kurulan işletmeler için 2020 yılı KOBİ Beyannamesinin onaylı olması koşulu aranmaz.).</a:t>
          </a:r>
          <a:endParaRPr lang="tr-TR" sz="2000" b="0" strike="noStrike" kern="1200" baseline="0" dirty="0">
            <a:solidFill>
              <a:schemeClr val="accent1">
                <a:lumMod val="50000"/>
              </a:schemeClr>
            </a:solidFill>
            <a:latin typeface="Calibri" panose="020F0502020204030204" pitchFamily="34" charset="0"/>
            <a:ea typeface="+mn-ea"/>
            <a:cs typeface="+mn-cs"/>
          </a:endParaRPr>
        </a:p>
      </dgm:t>
    </dgm:pt>
    <dgm:pt modelId="{64BC86C6-3F98-44B2-8105-646966319678}" type="parTrans" cxnId="{CD43C639-05D1-420C-93CA-55DDC41F50B7}">
      <dgm:prSet/>
      <dgm:spPr/>
      <dgm:t>
        <a:bodyPr/>
        <a:lstStyle/>
        <a:p>
          <a:endParaRPr lang="tr-TR"/>
        </a:p>
      </dgm:t>
    </dgm:pt>
    <dgm:pt modelId="{09827AB3-3A69-4A73-8581-1FC8B7239AAA}" type="sibTrans" cxnId="{CD43C639-05D1-420C-93CA-55DDC41F50B7}">
      <dgm:prSet/>
      <dgm:spPr/>
      <dgm:t>
        <a:bodyPr/>
        <a:lstStyle/>
        <a:p>
          <a:endParaRPr lang="tr-TR"/>
        </a:p>
      </dgm:t>
    </dgm:pt>
    <dgm:pt modelId="{3F0823C0-F693-4A93-AEE0-4C53ABB64A4E}" type="pres">
      <dgm:prSet presAssocID="{02ED762E-A61C-404B-8A8B-8D864720EDF1}" presName="linear" presStyleCnt="0">
        <dgm:presLayoutVars>
          <dgm:dir/>
          <dgm:animLvl val="lvl"/>
          <dgm:resizeHandles val="exact"/>
        </dgm:presLayoutVars>
      </dgm:prSet>
      <dgm:spPr/>
      <dgm:t>
        <a:bodyPr/>
        <a:lstStyle/>
        <a:p>
          <a:endParaRPr lang="tr-TR"/>
        </a:p>
      </dgm:t>
    </dgm:pt>
    <dgm:pt modelId="{F037030F-8700-40B4-8025-FB09CE872662}" type="pres">
      <dgm:prSet presAssocID="{41B54CF6-74DC-4D71-894C-9C7D8C79EE61}" presName="parentLin" presStyleCnt="0"/>
      <dgm:spPr/>
    </dgm:pt>
    <dgm:pt modelId="{77E9988C-E281-41BC-B691-C175A0749D04}" type="pres">
      <dgm:prSet presAssocID="{41B54CF6-74DC-4D71-894C-9C7D8C79EE61}" presName="parentLeftMargin" presStyleLbl="node1" presStyleIdx="0" presStyleCnt="2"/>
      <dgm:spPr/>
      <dgm:t>
        <a:bodyPr/>
        <a:lstStyle/>
        <a:p>
          <a:endParaRPr lang="tr-TR"/>
        </a:p>
      </dgm:t>
    </dgm:pt>
    <dgm:pt modelId="{B6652A64-CCB2-4FB5-B049-8CA236FED3C1}" type="pres">
      <dgm:prSet presAssocID="{41B54CF6-74DC-4D71-894C-9C7D8C79EE61}" presName="parentText" presStyleLbl="node1" presStyleIdx="0" presStyleCnt="2">
        <dgm:presLayoutVars>
          <dgm:chMax val="0"/>
          <dgm:bulletEnabled val="1"/>
        </dgm:presLayoutVars>
      </dgm:prSet>
      <dgm:spPr/>
      <dgm:t>
        <a:bodyPr/>
        <a:lstStyle/>
        <a:p>
          <a:endParaRPr lang="tr-TR"/>
        </a:p>
      </dgm:t>
    </dgm:pt>
    <dgm:pt modelId="{22269444-BC7C-4DA7-83DF-D5C4CA4DE943}" type="pres">
      <dgm:prSet presAssocID="{41B54CF6-74DC-4D71-894C-9C7D8C79EE61}" presName="negativeSpace" presStyleCnt="0"/>
      <dgm:spPr/>
    </dgm:pt>
    <dgm:pt modelId="{EA05BCFF-F8F0-4770-8186-19F169DB4BF8}" type="pres">
      <dgm:prSet presAssocID="{41B54CF6-74DC-4D71-894C-9C7D8C79EE61}" presName="childText" presStyleLbl="conFgAcc1" presStyleIdx="0" presStyleCnt="2">
        <dgm:presLayoutVars>
          <dgm:bulletEnabled val="1"/>
        </dgm:presLayoutVars>
      </dgm:prSet>
      <dgm:spPr/>
      <dgm:t>
        <a:bodyPr/>
        <a:lstStyle/>
        <a:p>
          <a:endParaRPr lang="tr-TR"/>
        </a:p>
      </dgm:t>
    </dgm:pt>
    <dgm:pt modelId="{CD806FAA-7BB6-4979-BABB-5FC7C9EF96FB}" type="pres">
      <dgm:prSet presAssocID="{59A053D1-EE29-4583-9D33-BBA6EC7F0B8A}" presName="spaceBetweenRectangles" presStyleCnt="0"/>
      <dgm:spPr/>
    </dgm:pt>
    <dgm:pt modelId="{6DC35D5E-E650-4BAE-B946-D70E0BA141C9}" type="pres">
      <dgm:prSet presAssocID="{78550E88-78E2-4ACA-9563-C5B36E866027}" presName="parentLin" presStyleCnt="0"/>
      <dgm:spPr/>
    </dgm:pt>
    <dgm:pt modelId="{A715F852-3FA3-44BE-BF37-674ABE4D96A3}" type="pres">
      <dgm:prSet presAssocID="{78550E88-78E2-4ACA-9563-C5B36E866027}" presName="parentLeftMargin" presStyleLbl="node1" presStyleIdx="0" presStyleCnt="2"/>
      <dgm:spPr/>
      <dgm:t>
        <a:bodyPr/>
        <a:lstStyle/>
        <a:p>
          <a:endParaRPr lang="tr-TR"/>
        </a:p>
      </dgm:t>
    </dgm:pt>
    <dgm:pt modelId="{E88D6F39-E709-4649-88B8-8C4D159915A1}" type="pres">
      <dgm:prSet presAssocID="{78550E88-78E2-4ACA-9563-C5B36E866027}" presName="parentText" presStyleLbl="node1" presStyleIdx="1" presStyleCnt="2">
        <dgm:presLayoutVars>
          <dgm:chMax val="0"/>
          <dgm:bulletEnabled val="1"/>
        </dgm:presLayoutVars>
      </dgm:prSet>
      <dgm:spPr/>
      <dgm:t>
        <a:bodyPr/>
        <a:lstStyle/>
        <a:p>
          <a:endParaRPr lang="tr-TR"/>
        </a:p>
      </dgm:t>
    </dgm:pt>
    <dgm:pt modelId="{97A8E493-5085-4FB6-9975-6519CF40CB5B}" type="pres">
      <dgm:prSet presAssocID="{78550E88-78E2-4ACA-9563-C5B36E866027}" presName="negativeSpace" presStyleCnt="0"/>
      <dgm:spPr/>
    </dgm:pt>
    <dgm:pt modelId="{3E6810D6-0285-4AD0-AF6D-6958B3AD4085}" type="pres">
      <dgm:prSet presAssocID="{78550E88-78E2-4ACA-9563-C5B36E866027}" presName="childText" presStyleLbl="conFgAcc1" presStyleIdx="1" presStyleCnt="2">
        <dgm:presLayoutVars>
          <dgm:bulletEnabled val="1"/>
        </dgm:presLayoutVars>
      </dgm:prSet>
      <dgm:spPr/>
      <dgm:t>
        <a:bodyPr/>
        <a:lstStyle/>
        <a:p>
          <a:endParaRPr lang="tr-TR"/>
        </a:p>
      </dgm:t>
    </dgm:pt>
  </dgm:ptLst>
  <dgm:cxnLst>
    <dgm:cxn modelId="{B999B1BE-18DA-4331-8F59-8A19E55F54B6}" type="presOf" srcId="{41B54CF6-74DC-4D71-894C-9C7D8C79EE61}" destId="{77E9988C-E281-41BC-B691-C175A0749D04}" srcOrd="0" destOrd="0" presId="urn:microsoft.com/office/officeart/2005/8/layout/list1"/>
    <dgm:cxn modelId="{E70B1B35-9468-4166-B319-E6547F4568E5}" type="presOf" srcId="{E6C0ADFA-0C29-4606-A561-BC7481D62C3C}" destId="{EA05BCFF-F8F0-4770-8186-19F169DB4BF8}" srcOrd="0" destOrd="1" presId="urn:microsoft.com/office/officeart/2005/8/layout/list1"/>
    <dgm:cxn modelId="{C2968CCA-3B76-4DA4-AF9F-9096227578FA}" type="presOf" srcId="{2EA6B24A-AC73-4BDA-83B0-F824CEAE5F45}" destId="{EA05BCFF-F8F0-4770-8186-19F169DB4BF8}" srcOrd="0" destOrd="2" presId="urn:microsoft.com/office/officeart/2005/8/layout/list1"/>
    <dgm:cxn modelId="{0017E419-BE8D-4379-B6A9-EC7B388AA756}" type="presOf" srcId="{A59CFAEE-57BF-48DA-86B3-4C4B3280E702}" destId="{EA05BCFF-F8F0-4770-8186-19F169DB4BF8}" srcOrd="0" destOrd="0" presId="urn:microsoft.com/office/officeart/2005/8/layout/list1"/>
    <dgm:cxn modelId="{FF174CAB-2A74-4F36-AAA9-B7E49B0ECAF5}" type="presOf" srcId="{02ED762E-A61C-404B-8A8B-8D864720EDF1}" destId="{3F0823C0-F693-4A93-AEE0-4C53ABB64A4E}" srcOrd="0" destOrd="0" presId="urn:microsoft.com/office/officeart/2005/8/layout/list1"/>
    <dgm:cxn modelId="{CF3B4FA7-C071-468B-832E-FDB33B1086EA}" srcId="{02ED762E-A61C-404B-8A8B-8D864720EDF1}" destId="{78550E88-78E2-4ACA-9563-C5B36E866027}" srcOrd="1" destOrd="0" parTransId="{F3D46647-7293-432F-A281-41F283D85449}" sibTransId="{32A64239-9A88-48FC-87D2-A81F57B5E42C}"/>
    <dgm:cxn modelId="{CD43C639-05D1-420C-93CA-55DDC41F50B7}" srcId="{41B54CF6-74DC-4D71-894C-9C7D8C79EE61}" destId="{E6C0ADFA-0C29-4606-A561-BC7481D62C3C}" srcOrd="1" destOrd="0" parTransId="{64BC86C6-3F98-44B2-8105-646966319678}" sibTransId="{09827AB3-3A69-4A73-8581-1FC8B7239AAA}"/>
    <dgm:cxn modelId="{530582E6-B0A6-4DB7-8484-BCFC924B2676}" type="presOf" srcId="{78550E88-78E2-4ACA-9563-C5B36E866027}" destId="{A715F852-3FA3-44BE-BF37-674ABE4D96A3}" srcOrd="0" destOrd="0" presId="urn:microsoft.com/office/officeart/2005/8/layout/list1"/>
    <dgm:cxn modelId="{F0967F59-FD72-4057-87A4-40365E7F7C30}" srcId="{41B54CF6-74DC-4D71-894C-9C7D8C79EE61}" destId="{A59CFAEE-57BF-48DA-86B3-4C4B3280E702}" srcOrd="0" destOrd="0" parTransId="{9F1ECD1A-3D98-4074-9D82-3E803B1269CC}" sibTransId="{119FA7E0-E9C9-40EB-B979-1461C3371E8D}"/>
    <dgm:cxn modelId="{A9962B00-2EFE-4A69-8962-AB5D89DB12CB}" type="presOf" srcId="{92036439-106B-470F-B311-4E08B56802FB}" destId="{3E6810D6-0285-4AD0-AF6D-6958B3AD4085}" srcOrd="0" destOrd="0" presId="urn:microsoft.com/office/officeart/2005/8/layout/list1"/>
    <dgm:cxn modelId="{B870CB77-1905-4412-A45D-35CB2479C4A0}" srcId="{02ED762E-A61C-404B-8A8B-8D864720EDF1}" destId="{41B54CF6-74DC-4D71-894C-9C7D8C79EE61}" srcOrd="0" destOrd="0" parTransId="{9A970360-E24B-4121-95B8-D411D501E265}" sibTransId="{59A053D1-EE29-4583-9D33-BBA6EC7F0B8A}"/>
    <dgm:cxn modelId="{99313C12-8023-4819-9D76-2CCF8364B361}" type="presOf" srcId="{41B54CF6-74DC-4D71-894C-9C7D8C79EE61}" destId="{B6652A64-CCB2-4FB5-B049-8CA236FED3C1}" srcOrd="1" destOrd="0" presId="urn:microsoft.com/office/officeart/2005/8/layout/list1"/>
    <dgm:cxn modelId="{579CFE8B-4804-4BBD-AAFA-67D6DB3739B0}" srcId="{78550E88-78E2-4ACA-9563-C5B36E866027}" destId="{92036439-106B-470F-B311-4E08B56802FB}" srcOrd="0" destOrd="0" parTransId="{EAC450B7-4E92-43D4-A483-87743B8221AE}" sibTransId="{95A889F0-3E7B-4285-8E13-CBCB682F3078}"/>
    <dgm:cxn modelId="{5C10FD8B-9C8D-48C1-9547-EFF34C2C5841}" type="presOf" srcId="{78550E88-78E2-4ACA-9563-C5B36E866027}" destId="{E88D6F39-E709-4649-88B8-8C4D159915A1}" srcOrd="1" destOrd="0" presId="urn:microsoft.com/office/officeart/2005/8/layout/list1"/>
    <dgm:cxn modelId="{5EA63FD1-B9D4-4D3C-AAD0-56C3F8286B8A}" srcId="{41B54CF6-74DC-4D71-894C-9C7D8C79EE61}" destId="{2EA6B24A-AC73-4BDA-83B0-F824CEAE5F45}" srcOrd="2" destOrd="0" parTransId="{3FAA4B66-F84D-4F79-9DE9-7582C484CEBA}" sibTransId="{CC00FB23-5CFF-4005-B121-DCE4AFC77762}"/>
    <dgm:cxn modelId="{39ACF4E0-30BA-4C10-8313-87E50466D8DE}" type="presParOf" srcId="{3F0823C0-F693-4A93-AEE0-4C53ABB64A4E}" destId="{F037030F-8700-40B4-8025-FB09CE872662}" srcOrd="0" destOrd="0" presId="urn:microsoft.com/office/officeart/2005/8/layout/list1"/>
    <dgm:cxn modelId="{8EDFB3AC-A46C-43A7-8CA4-D8B1846CE0D1}" type="presParOf" srcId="{F037030F-8700-40B4-8025-FB09CE872662}" destId="{77E9988C-E281-41BC-B691-C175A0749D04}" srcOrd="0" destOrd="0" presId="urn:microsoft.com/office/officeart/2005/8/layout/list1"/>
    <dgm:cxn modelId="{53747921-6F6E-4915-B4FA-0CBD56C645D8}" type="presParOf" srcId="{F037030F-8700-40B4-8025-FB09CE872662}" destId="{B6652A64-CCB2-4FB5-B049-8CA236FED3C1}" srcOrd="1" destOrd="0" presId="urn:microsoft.com/office/officeart/2005/8/layout/list1"/>
    <dgm:cxn modelId="{1C062BA3-6505-4767-981B-B1A4585B2CD6}" type="presParOf" srcId="{3F0823C0-F693-4A93-AEE0-4C53ABB64A4E}" destId="{22269444-BC7C-4DA7-83DF-D5C4CA4DE943}" srcOrd="1" destOrd="0" presId="urn:microsoft.com/office/officeart/2005/8/layout/list1"/>
    <dgm:cxn modelId="{AE008FE9-C15C-481E-A088-2069D927AD4C}" type="presParOf" srcId="{3F0823C0-F693-4A93-AEE0-4C53ABB64A4E}" destId="{EA05BCFF-F8F0-4770-8186-19F169DB4BF8}" srcOrd="2" destOrd="0" presId="urn:microsoft.com/office/officeart/2005/8/layout/list1"/>
    <dgm:cxn modelId="{6A46EA48-4DED-4006-AF97-7427F9675395}" type="presParOf" srcId="{3F0823C0-F693-4A93-AEE0-4C53ABB64A4E}" destId="{CD806FAA-7BB6-4979-BABB-5FC7C9EF96FB}" srcOrd="3" destOrd="0" presId="urn:microsoft.com/office/officeart/2005/8/layout/list1"/>
    <dgm:cxn modelId="{65ADA03D-6F6E-4ADC-8A9B-C513BDAAC668}" type="presParOf" srcId="{3F0823C0-F693-4A93-AEE0-4C53ABB64A4E}" destId="{6DC35D5E-E650-4BAE-B946-D70E0BA141C9}" srcOrd="4" destOrd="0" presId="urn:microsoft.com/office/officeart/2005/8/layout/list1"/>
    <dgm:cxn modelId="{F08F0EF1-B090-49FD-A141-9751806742E0}" type="presParOf" srcId="{6DC35D5E-E650-4BAE-B946-D70E0BA141C9}" destId="{A715F852-3FA3-44BE-BF37-674ABE4D96A3}" srcOrd="0" destOrd="0" presId="urn:microsoft.com/office/officeart/2005/8/layout/list1"/>
    <dgm:cxn modelId="{D51CE6C9-E744-47D3-9BAF-6FF2DF38FC6E}" type="presParOf" srcId="{6DC35D5E-E650-4BAE-B946-D70E0BA141C9}" destId="{E88D6F39-E709-4649-88B8-8C4D159915A1}" srcOrd="1" destOrd="0" presId="urn:microsoft.com/office/officeart/2005/8/layout/list1"/>
    <dgm:cxn modelId="{CBA303DE-3274-4998-AD24-C60DE814108B}" type="presParOf" srcId="{3F0823C0-F693-4A93-AEE0-4C53ABB64A4E}" destId="{97A8E493-5085-4FB6-9975-6519CF40CB5B}" srcOrd="5" destOrd="0" presId="urn:microsoft.com/office/officeart/2005/8/layout/list1"/>
    <dgm:cxn modelId="{877760A0-3A49-4D2D-AD7E-4CF5803A8813}" type="presParOf" srcId="{3F0823C0-F693-4A93-AEE0-4C53ABB64A4E}" destId="{3E6810D6-0285-4AD0-AF6D-6958B3AD408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36E679-6BE7-410A-B0EC-DB238C88D43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tr-TR"/>
        </a:p>
      </dgm:t>
    </dgm:pt>
    <dgm:pt modelId="{FDCFD925-C361-4F61-B500-E62BDB0CA77C}">
      <dgm:prSet phldrT="[Metin]" custT="1"/>
      <dgm:spPr/>
      <dgm:t>
        <a:bodyPr/>
        <a:lstStyle/>
        <a:p>
          <a:r>
            <a:rPr lang="tr-TR" sz="2200" b="1" dirty="0" smtClean="0">
              <a:latin typeface="Calibri" panose="020F0502020204030204" pitchFamily="34" charset="0"/>
            </a:rPr>
            <a:t>Destek Oranı</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D06AB242-6AA5-4DB7-B741-1399CF613938}" type="parTrans" cxnId="{50703147-076F-469A-AEC0-CFEB91A12E96}">
      <dgm:prSet/>
      <dgm:spPr/>
      <dgm:t>
        <a:bodyPr/>
        <a:lstStyle/>
        <a:p>
          <a:endParaRPr lang="tr-TR"/>
        </a:p>
      </dgm:t>
    </dgm:pt>
    <dgm:pt modelId="{E0F6CD6A-74C6-49F2-927B-0B9106FA4C43}" type="sibTrans" cxnId="{50703147-076F-469A-AEC0-CFEB91A12E96}">
      <dgm:prSet/>
      <dgm:spPr/>
      <dgm:t>
        <a:bodyPr/>
        <a:lstStyle/>
        <a:p>
          <a:endParaRPr lang="tr-TR"/>
        </a:p>
      </dgm:t>
    </dgm:pt>
    <dgm:pt modelId="{F44D8132-0BB6-46B5-AD65-AC6F5674B5F3}">
      <dgm:prSet phldrT="[Metin]" custT="1"/>
      <dgm:spPr/>
      <dgm:t>
        <a:bodyPr/>
        <a:lstStyle/>
        <a:p>
          <a:r>
            <a:rPr lang="tr-TR" sz="2200" b="1" dirty="0" smtClean="0">
              <a:latin typeface="Calibri" panose="020F0502020204030204" pitchFamily="34" charset="0"/>
            </a:rPr>
            <a:t>Proje Süresi</a:t>
          </a:r>
          <a:endParaRPr lang="tr-TR" sz="2200" dirty="0">
            <a:latin typeface="Calibri" panose="020F0502020204030204" pitchFamily="34" charset="0"/>
          </a:endParaRPr>
        </a:p>
      </dgm:t>
    </dgm:pt>
    <dgm:pt modelId="{83E8EAF7-8E35-4767-AF60-83F3C8088FBC}" type="parTrans" cxnId="{E97647CD-8362-49A0-9608-1F8A06488DAF}">
      <dgm:prSet/>
      <dgm:spPr/>
      <dgm:t>
        <a:bodyPr/>
        <a:lstStyle/>
        <a:p>
          <a:endParaRPr lang="tr-TR"/>
        </a:p>
      </dgm:t>
    </dgm:pt>
    <dgm:pt modelId="{5CEA5305-AAA2-4869-A763-D6E53E49F12B}" type="sibTrans" cxnId="{E97647CD-8362-49A0-9608-1F8A06488DAF}">
      <dgm:prSet/>
      <dgm:spPr/>
      <dgm:t>
        <a:bodyPr/>
        <a:lstStyle/>
        <a:p>
          <a:endParaRPr lang="tr-TR"/>
        </a:p>
      </dgm:t>
    </dgm:pt>
    <dgm:pt modelId="{E29CA231-9FA2-4126-9F13-7C4A1C1C83EB}">
      <dgm:prSet custT="1"/>
      <dgm:spPr/>
      <dgm:t>
        <a:bodyPr/>
        <a:lstStyle/>
        <a:p>
          <a:r>
            <a:rPr lang="tr-TR" sz="2000" b="0" dirty="0" smtClean="0">
              <a:latin typeface="Calibri" panose="020F0502020204030204" pitchFamily="34" charset="0"/>
            </a:rPr>
            <a:t>En az </a:t>
          </a:r>
          <a:r>
            <a:rPr lang="tr-TR" sz="2000" b="1" dirty="0" smtClean="0">
              <a:latin typeface="Calibri" panose="020F0502020204030204" pitchFamily="34" charset="0"/>
            </a:rPr>
            <a:t>8</a:t>
          </a:r>
          <a:r>
            <a:rPr lang="tr-TR" sz="2000" b="0" dirty="0" smtClean="0">
              <a:latin typeface="Calibri" panose="020F0502020204030204" pitchFamily="34" charset="0"/>
            </a:rPr>
            <a:t> ay ve en fazla </a:t>
          </a:r>
          <a:r>
            <a:rPr lang="tr-TR" sz="2000" b="1" dirty="0" smtClean="0">
              <a:latin typeface="Calibri" panose="020F0502020204030204" pitchFamily="34" charset="0"/>
            </a:rPr>
            <a:t>12</a:t>
          </a:r>
          <a:r>
            <a:rPr lang="tr-TR" sz="2000" b="0" dirty="0" smtClean="0">
              <a:latin typeface="Calibri" panose="020F0502020204030204" pitchFamily="34" charset="0"/>
            </a:rPr>
            <a:t> aydır.</a:t>
          </a:r>
          <a:endParaRPr lang="tr-TR" sz="2000" b="0" dirty="0">
            <a:latin typeface="Calibri" panose="020F0502020204030204" pitchFamily="34" charset="0"/>
          </a:endParaRPr>
        </a:p>
      </dgm:t>
    </dgm:pt>
    <dgm:pt modelId="{D4357F2C-0F1F-42AB-8184-99E1CD384158}" type="parTrans" cxnId="{8BF628AC-3200-4221-93CF-E0E4E289677E}">
      <dgm:prSet/>
      <dgm:spPr/>
      <dgm:t>
        <a:bodyPr/>
        <a:lstStyle/>
        <a:p>
          <a:endParaRPr lang="tr-TR"/>
        </a:p>
      </dgm:t>
    </dgm:pt>
    <dgm:pt modelId="{716457C0-C5AD-4E79-8C3D-DB5EBE1A323E}" type="sibTrans" cxnId="{8BF628AC-3200-4221-93CF-E0E4E289677E}">
      <dgm:prSet/>
      <dgm:spPr/>
      <dgm:t>
        <a:bodyPr/>
        <a:lstStyle/>
        <a:p>
          <a:endParaRPr lang="tr-TR"/>
        </a:p>
      </dgm:t>
    </dgm:pt>
    <dgm:pt modelId="{EF336D9E-82F5-4E28-A7E5-BE5925128D2E}">
      <dgm:prSet custT="1"/>
      <dgm:spPr/>
      <dgm:t>
        <a:bodyPr/>
        <a:lstStyle/>
        <a:p>
          <a:pPr rtl="0"/>
          <a:r>
            <a:rPr lang="tr-TR" sz="2000" b="1" dirty="0" smtClean="0">
              <a:latin typeface="Calibri" panose="020F0502020204030204" pitchFamily="34" charset="0"/>
            </a:rPr>
            <a:t>% 85 </a:t>
          </a:r>
          <a:r>
            <a:rPr lang="tr-TR" sz="2000" b="0" dirty="0" smtClean="0">
              <a:latin typeface="Calibri" panose="020F0502020204030204" pitchFamily="34" charset="0"/>
            </a:rPr>
            <a:t>(Bu oran üzerinden hesaplanacak </a:t>
          </a:r>
          <a:r>
            <a:rPr lang="tr-TR" sz="2000" b="0" smtClean="0">
              <a:latin typeface="Calibri" panose="020F0502020204030204" pitchFamily="34" charset="0"/>
            </a:rPr>
            <a:t>desteğin % 100’ü  </a:t>
          </a:r>
          <a:r>
            <a:rPr lang="tr-TR" sz="2000" b="0" dirty="0" smtClean="0">
              <a:latin typeface="Calibri" panose="020F0502020204030204" pitchFamily="34" charset="0"/>
            </a:rPr>
            <a:t>Teminat karşılığı geri ödemeli destek olarak ödenir.) </a:t>
          </a:r>
          <a:endParaRPr lang="tr-TR" sz="2000" b="0" dirty="0"/>
        </a:p>
      </dgm:t>
    </dgm:pt>
    <dgm:pt modelId="{193EA46E-1B01-43B4-A7BE-A451DD85FC9D}" type="parTrans" cxnId="{C9912BAF-F8F1-40E8-8C9F-FF75C2A22495}">
      <dgm:prSet/>
      <dgm:spPr/>
      <dgm:t>
        <a:bodyPr/>
        <a:lstStyle/>
        <a:p>
          <a:endParaRPr lang="tr-TR"/>
        </a:p>
      </dgm:t>
    </dgm:pt>
    <dgm:pt modelId="{A5A29D72-84DB-4B14-861A-8D65E0A15A60}" type="sibTrans" cxnId="{C9912BAF-F8F1-40E8-8C9F-FF75C2A22495}">
      <dgm:prSet/>
      <dgm:spPr/>
      <dgm:t>
        <a:bodyPr/>
        <a:lstStyle/>
        <a:p>
          <a:endParaRPr lang="tr-TR"/>
        </a:p>
      </dgm:t>
    </dgm:pt>
    <dgm:pt modelId="{F501C9A4-39DD-4051-9EEA-5CDFECAA0BE2}">
      <dgm:prSet phldrT="[Metin]" custT="1"/>
      <dgm:spPr/>
      <dgm:t>
        <a:bodyPr/>
        <a:lstStyle/>
        <a:p>
          <a:r>
            <a:rPr lang="tr-TR" sz="2200" b="1" dirty="0" smtClean="0">
              <a:latin typeface="Calibri" panose="020F0502020204030204" pitchFamily="34" charset="0"/>
            </a:rPr>
            <a:t>Erken Ödeme</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93CEF436-1B54-4061-8853-1149D5A4853B}" type="parTrans" cxnId="{073BACCF-4EF9-47EB-995A-7410BCA64B00}">
      <dgm:prSet/>
      <dgm:spPr/>
      <dgm:t>
        <a:bodyPr/>
        <a:lstStyle/>
        <a:p>
          <a:endParaRPr lang="tr-TR"/>
        </a:p>
      </dgm:t>
    </dgm:pt>
    <dgm:pt modelId="{1F66508D-382F-4628-8398-4FA22CA3D351}" type="sibTrans" cxnId="{073BACCF-4EF9-47EB-995A-7410BCA64B00}">
      <dgm:prSet/>
      <dgm:spPr/>
      <dgm:t>
        <a:bodyPr/>
        <a:lstStyle/>
        <a:p>
          <a:endParaRPr lang="tr-TR"/>
        </a:p>
      </dgm:t>
    </dgm:pt>
    <dgm:pt modelId="{896C5660-1D82-4F66-AAB1-727CBE014ED7}">
      <dgm:prSet custT="1"/>
      <dgm:spPr/>
      <dgm:t>
        <a:bodyPr/>
        <a:lstStyle/>
        <a:p>
          <a:r>
            <a:rPr lang="tr-TR" sz="2000" b="1" dirty="0" smtClean="0">
              <a:latin typeface="Calibri" panose="020F0502020204030204" pitchFamily="34" charset="0"/>
            </a:rPr>
            <a:t>% 50</a:t>
          </a:r>
          <a:endParaRPr lang="tr-TR" sz="2000" b="1" dirty="0">
            <a:latin typeface="Calibri" panose="020F0502020204030204" pitchFamily="34" charset="0"/>
          </a:endParaRPr>
        </a:p>
      </dgm:t>
    </dgm:pt>
    <dgm:pt modelId="{446F1A56-0F19-45E1-9E0D-407FA0989AB6}" type="parTrans" cxnId="{01A75554-B40A-48F9-9D04-BDA93E273480}">
      <dgm:prSet/>
      <dgm:spPr/>
      <dgm:t>
        <a:bodyPr/>
        <a:lstStyle/>
        <a:p>
          <a:endParaRPr lang="tr-TR"/>
        </a:p>
      </dgm:t>
    </dgm:pt>
    <dgm:pt modelId="{688CF5C1-C0A6-4FF8-B1CD-C57F8C1F2F28}" type="sibTrans" cxnId="{01A75554-B40A-48F9-9D04-BDA93E273480}">
      <dgm:prSet/>
      <dgm:spPr/>
      <dgm:t>
        <a:bodyPr/>
        <a:lstStyle/>
        <a:p>
          <a:endParaRPr lang="tr-TR"/>
        </a:p>
      </dgm:t>
    </dgm:pt>
    <dgm:pt modelId="{DA2850DC-13AC-4463-ABDE-F323AE62D053}">
      <dgm:prSet phldrT="[Metin]" custT="1"/>
      <dgm:spPr/>
      <dgm:t>
        <a:bodyPr/>
        <a:lstStyle/>
        <a:p>
          <a:r>
            <a:rPr lang="tr-TR" sz="2200" b="1" dirty="0" smtClean="0">
              <a:latin typeface="Calibri" panose="020F0502020204030204" pitchFamily="34" charset="0"/>
            </a:rPr>
            <a:t>Proje Destek Üst Limiti</a:t>
          </a:r>
          <a:endParaRPr lang="tr-TR" sz="2200" dirty="0">
            <a:latin typeface="Calibri" panose="020F0502020204030204" pitchFamily="34" charset="0"/>
          </a:endParaRPr>
        </a:p>
      </dgm:t>
    </dgm:pt>
    <dgm:pt modelId="{3DA1F14F-CBAF-47D3-ABCA-8908F7650E43}" type="parTrans" cxnId="{35937ADE-AC65-4B6A-8D40-5DBE7DAB6462}">
      <dgm:prSet/>
      <dgm:spPr/>
      <dgm:t>
        <a:bodyPr/>
        <a:lstStyle/>
        <a:p>
          <a:endParaRPr lang="tr-TR"/>
        </a:p>
      </dgm:t>
    </dgm:pt>
    <dgm:pt modelId="{ED6BFFF3-B161-4ED8-8492-BE780E0F6B74}" type="sibTrans" cxnId="{35937ADE-AC65-4B6A-8D40-5DBE7DAB6462}">
      <dgm:prSet/>
      <dgm:spPr/>
      <dgm:t>
        <a:bodyPr/>
        <a:lstStyle/>
        <a:p>
          <a:endParaRPr lang="tr-TR"/>
        </a:p>
      </dgm:t>
    </dgm:pt>
    <dgm:pt modelId="{3C245B1C-D5CB-4B0E-AC88-7E3DCE5F67A0}">
      <dgm:prSet phldrT="[Metin]" custT="1"/>
      <dgm:spPr/>
      <dgm:t>
        <a:bodyPr/>
        <a:lstStyle/>
        <a:p>
          <a:r>
            <a:rPr lang="tr-TR" sz="2000" b="0" dirty="0" smtClean="0">
              <a:latin typeface="Calibri" panose="020F0502020204030204" pitchFamily="34" charset="0"/>
            </a:rPr>
            <a:t>Geri Ödemesiz  :        400.000 TL</a:t>
          </a:r>
          <a:endParaRPr lang="tr-TR" sz="2000" b="0" dirty="0">
            <a:latin typeface="Calibri" panose="020F0502020204030204" pitchFamily="34" charset="0"/>
          </a:endParaRPr>
        </a:p>
      </dgm:t>
    </dgm:pt>
    <dgm:pt modelId="{BC1E4407-E52A-4D3C-B98D-AFC25CAAB530}" type="parTrans" cxnId="{C61B0F46-BE6E-4DBF-9C09-BF2C62D75505}">
      <dgm:prSet/>
      <dgm:spPr/>
      <dgm:t>
        <a:bodyPr/>
        <a:lstStyle/>
        <a:p>
          <a:endParaRPr lang="tr-TR"/>
        </a:p>
      </dgm:t>
    </dgm:pt>
    <dgm:pt modelId="{652D2F47-40E9-44CB-A345-C61CA194ACAD}" type="sibTrans" cxnId="{C61B0F46-BE6E-4DBF-9C09-BF2C62D75505}">
      <dgm:prSet/>
      <dgm:spPr/>
      <dgm:t>
        <a:bodyPr/>
        <a:lstStyle/>
        <a:p>
          <a:endParaRPr lang="tr-TR"/>
        </a:p>
      </dgm:t>
    </dgm:pt>
    <dgm:pt modelId="{B98F5CFF-CD46-4DA9-844C-2D1942FEA80E}">
      <dgm:prSet custT="1"/>
      <dgm:spPr/>
      <dgm:t>
        <a:bodyPr/>
        <a:lstStyle/>
        <a:p>
          <a:r>
            <a:rPr lang="tr-TR" sz="2000" b="0" dirty="0" smtClean="0">
              <a:latin typeface="Calibri" panose="020F0502020204030204" pitchFamily="34" charset="0"/>
            </a:rPr>
            <a:t>Geri Ödemeli *  :    1.600.000 TL</a:t>
          </a:r>
        </a:p>
      </dgm:t>
    </dgm:pt>
    <dgm:pt modelId="{63C3038C-0145-48E4-A4CB-DD0CC40A537B}" type="parTrans" cxnId="{48D02EE3-4316-4875-B48F-39ECD918EB91}">
      <dgm:prSet/>
      <dgm:spPr/>
      <dgm:t>
        <a:bodyPr/>
        <a:lstStyle/>
        <a:p>
          <a:endParaRPr lang="tr-TR"/>
        </a:p>
      </dgm:t>
    </dgm:pt>
    <dgm:pt modelId="{280F56AF-A7F9-4A4F-854F-7A2C14F2F975}" type="sibTrans" cxnId="{48D02EE3-4316-4875-B48F-39ECD918EB91}">
      <dgm:prSet/>
      <dgm:spPr/>
      <dgm:t>
        <a:bodyPr/>
        <a:lstStyle/>
        <a:p>
          <a:endParaRPr lang="tr-TR"/>
        </a:p>
      </dgm:t>
    </dgm:pt>
    <dgm:pt modelId="{8F59A0C5-41E9-40E7-82D1-7BF59395D70B}">
      <dgm:prSet custT="1"/>
      <dgm:spPr/>
      <dgm:t>
        <a:bodyPr/>
        <a:lstStyle/>
        <a:p>
          <a:r>
            <a:rPr lang="tr-TR" sz="2000" b="0" dirty="0" smtClean="0">
              <a:latin typeface="Calibri" panose="020F0502020204030204" pitchFamily="34" charset="0"/>
            </a:rPr>
            <a:t>Toplam               :    </a:t>
          </a:r>
          <a:r>
            <a:rPr lang="tr-TR" sz="2000" b="1" dirty="0" smtClean="0">
              <a:latin typeface="Calibri" panose="020F0502020204030204" pitchFamily="34" charset="0"/>
            </a:rPr>
            <a:t>2.000.000 TL</a:t>
          </a:r>
        </a:p>
      </dgm:t>
    </dgm:pt>
    <dgm:pt modelId="{04086516-7435-4ACD-920A-3627AAB96827}" type="parTrans" cxnId="{BBF2497E-4CCD-40B8-94CB-0528793FAE43}">
      <dgm:prSet/>
      <dgm:spPr/>
      <dgm:t>
        <a:bodyPr/>
        <a:lstStyle/>
        <a:p>
          <a:endParaRPr lang="tr-TR"/>
        </a:p>
      </dgm:t>
    </dgm:pt>
    <dgm:pt modelId="{FA7FD02B-2936-4886-A476-45DDFE542240}" type="sibTrans" cxnId="{BBF2497E-4CCD-40B8-94CB-0528793FAE43}">
      <dgm:prSet/>
      <dgm:spPr/>
      <dgm:t>
        <a:bodyPr/>
        <a:lstStyle/>
        <a:p>
          <a:endParaRPr lang="tr-TR"/>
        </a:p>
      </dgm:t>
    </dgm:pt>
    <dgm:pt modelId="{398AB44A-2B0E-4EAB-AD04-9CDCA13DE2EF}" type="pres">
      <dgm:prSet presAssocID="{5736E679-6BE7-410A-B0EC-DB238C88D432}" presName="Name0" presStyleCnt="0">
        <dgm:presLayoutVars>
          <dgm:dir/>
          <dgm:animLvl val="lvl"/>
          <dgm:resizeHandles val="exact"/>
        </dgm:presLayoutVars>
      </dgm:prSet>
      <dgm:spPr/>
      <dgm:t>
        <a:bodyPr/>
        <a:lstStyle/>
        <a:p>
          <a:endParaRPr lang="tr-TR"/>
        </a:p>
      </dgm:t>
    </dgm:pt>
    <dgm:pt modelId="{EAF6AF65-D238-46C0-8435-FDE1E6D6D923}" type="pres">
      <dgm:prSet presAssocID="{F44D8132-0BB6-46B5-AD65-AC6F5674B5F3}" presName="linNode" presStyleCnt="0"/>
      <dgm:spPr/>
    </dgm:pt>
    <dgm:pt modelId="{40EC3308-C603-4EF4-AA6B-28A8A7FAFB9C}" type="pres">
      <dgm:prSet presAssocID="{F44D8132-0BB6-46B5-AD65-AC6F5674B5F3}" presName="parentText" presStyleLbl="node1" presStyleIdx="0" presStyleCnt="4">
        <dgm:presLayoutVars>
          <dgm:chMax val="1"/>
          <dgm:bulletEnabled val="1"/>
        </dgm:presLayoutVars>
      </dgm:prSet>
      <dgm:spPr/>
      <dgm:t>
        <a:bodyPr/>
        <a:lstStyle/>
        <a:p>
          <a:endParaRPr lang="tr-TR"/>
        </a:p>
      </dgm:t>
    </dgm:pt>
    <dgm:pt modelId="{9297B0DA-3BFA-40F9-8893-17FEB3E4E1D7}" type="pres">
      <dgm:prSet presAssocID="{F44D8132-0BB6-46B5-AD65-AC6F5674B5F3}" presName="descendantText" presStyleLbl="alignAccFollowNode1" presStyleIdx="0" presStyleCnt="4">
        <dgm:presLayoutVars>
          <dgm:bulletEnabled val="1"/>
        </dgm:presLayoutVars>
      </dgm:prSet>
      <dgm:spPr/>
      <dgm:t>
        <a:bodyPr/>
        <a:lstStyle/>
        <a:p>
          <a:endParaRPr lang="tr-TR"/>
        </a:p>
      </dgm:t>
    </dgm:pt>
    <dgm:pt modelId="{836419B0-280E-4A73-B4E8-6B35A43641A3}" type="pres">
      <dgm:prSet presAssocID="{5CEA5305-AAA2-4869-A763-D6E53E49F12B}" presName="sp" presStyleCnt="0"/>
      <dgm:spPr/>
    </dgm:pt>
    <dgm:pt modelId="{91084B80-0406-4300-A2AF-70A3E2C58EFE}" type="pres">
      <dgm:prSet presAssocID="{DA2850DC-13AC-4463-ABDE-F323AE62D053}" presName="linNode" presStyleCnt="0"/>
      <dgm:spPr/>
    </dgm:pt>
    <dgm:pt modelId="{FB89AF50-1DE1-4183-8C68-8CC1D2D5D164}" type="pres">
      <dgm:prSet presAssocID="{DA2850DC-13AC-4463-ABDE-F323AE62D053}" presName="parentText" presStyleLbl="node1" presStyleIdx="1" presStyleCnt="4">
        <dgm:presLayoutVars>
          <dgm:chMax val="1"/>
          <dgm:bulletEnabled val="1"/>
        </dgm:presLayoutVars>
      </dgm:prSet>
      <dgm:spPr/>
      <dgm:t>
        <a:bodyPr/>
        <a:lstStyle/>
        <a:p>
          <a:endParaRPr lang="tr-TR"/>
        </a:p>
      </dgm:t>
    </dgm:pt>
    <dgm:pt modelId="{B75DB9DE-49BD-47A4-90E2-9E218114F7B1}" type="pres">
      <dgm:prSet presAssocID="{DA2850DC-13AC-4463-ABDE-F323AE62D053}" presName="descendantText" presStyleLbl="alignAccFollowNode1" presStyleIdx="1" presStyleCnt="4" custScaleY="136214">
        <dgm:presLayoutVars>
          <dgm:bulletEnabled val="1"/>
        </dgm:presLayoutVars>
      </dgm:prSet>
      <dgm:spPr/>
      <dgm:t>
        <a:bodyPr/>
        <a:lstStyle/>
        <a:p>
          <a:endParaRPr lang="tr-TR"/>
        </a:p>
      </dgm:t>
    </dgm:pt>
    <dgm:pt modelId="{BD4187FC-2798-40A7-A94D-0249D2CAA796}" type="pres">
      <dgm:prSet presAssocID="{ED6BFFF3-B161-4ED8-8492-BE780E0F6B74}" presName="sp" presStyleCnt="0"/>
      <dgm:spPr/>
    </dgm:pt>
    <dgm:pt modelId="{671396D3-BF36-4DE5-893E-61E1EDB85C92}" type="pres">
      <dgm:prSet presAssocID="{FDCFD925-C361-4F61-B500-E62BDB0CA77C}" presName="linNode" presStyleCnt="0"/>
      <dgm:spPr/>
    </dgm:pt>
    <dgm:pt modelId="{C02390CC-DD0E-403A-9606-FB371A718FF3}" type="pres">
      <dgm:prSet presAssocID="{FDCFD925-C361-4F61-B500-E62BDB0CA77C}" presName="parentText" presStyleLbl="node1" presStyleIdx="2" presStyleCnt="4" custScaleY="135515">
        <dgm:presLayoutVars>
          <dgm:chMax val="1"/>
          <dgm:bulletEnabled val="1"/>
        </dgm:presLayoutVars>
      </dgm:prSet>
      <dgm:spPr/>
      <dgm:t>
        <a:bodyPr/>
        <a:lstStyle/>
        <a:p>
          <a:endParaRPr lang="tr-TR"/>
        </a:p>
      </dgm:t>
    </dgm:pt>
    <dgm:pt modelId="{D7DBAC85-9DF9-4382-82BE-08F3C2096AE6}" type="pres">
      <dgm:prSet presAssocID="{FDCFD925-C361-4F61-B500-E62BDB0CA77C}" presName="descendantText" presStyleLbl="alignAccFollowNode1" presStyleIdx="2" presStyleCnt="4" custScaleY="162932" custLinFactNeighborX="272" custLinFactNeighborY="6282">
        <dgm:presLayoutVars>
          <dgm:bulletEnabled val="1"/>
        </dgm:presLayoutVars>
      </dgm:prSet>
      <dgm:spPr/>
      <dgm:t>
        <a:bodyPr/>
        <a:lstStyle/>
        <a:p>
          <a:endParaRPr lang="tr-TR"/>
        </a:p>
      </dgm:t>
    </dgm:pt>
    <dgm:pt modelId="{0559F4FC-64EA-4A5B-A29D-07FED1905C35}" type="pres">
      <dgm:prSet presAssocID="{E0F6CD6A-74C6-49F2-927B-0B9106FA4C43}" presName="sp" presStyleCnt="0"/>
      <dgm:spPr/>
    </dgm:pt>
    <dgm:pt modelId="{B9C99FE2-A010-47A1-8C6A-17375FAC00AC}" type="pres">
      <dgm:prSet presAssocID="{F501C9A4-39DD-4051-9EEA-5CDFECAA0BE2}" presName="linNode" presStyleCnt="0"/>
      <dgm:spPr/>
    </dgm:pt>
    <dgm:pt modelId="{ABFF423B-3A91-45E9-BD8F-50702C10D20C}" type="pres">
      <dgm:prSet presAssocID="{F501C9A4-39DD-4051-9EEA-5CDFECAA0BE2}" presName="parentText" presStyleLbl="node1" presStyleIdx="3" presStyleCnt="4" custScaleY="80621">
        <dgm:presLayoutVars>
          <dgm:chMax val="1"/>
          <dgm:bulletEnabled val="1"/>
        </dgm:presLayoutVars>
      </dgm:prSet>
      <dgm:spPr/>
      <dgm:t>
        <a:bodyPr/>
        <a:lstStyle/>
        <a:p>
          <a:endParaRPr lang="tr-TR"/>
        </a:p>
      </dgm:t>
    </dgm:pt>
    <dgm:pt modelId="{7645A999-5E85-487A-86B9-94CEDC09CCFF}" type="pres">
      <dgm:prSet presAssocID="{F501C9A4-39DD-4051-9EEA-5CDFECAA0BE2}" presName="descendantText" presStyleLbl="alignAccFollowNode1" presStyleIdx="3" presStyleCnt="4" custScaleY="91301">
        <dgm:presLayoutVars>
          <dgm:bulletEnabled val="1"/>
        </dgm:presLayoutVars>
      </dgm:prSet>
      <dgm:spPr/>
      <dgm:t>
        <a:bodyPr/>
        <a:lstStyle/>
        <a:p>
          <a:endParaRPr lang="tr-TR"/>
        </a:p>
      </dgm:t>
    </dgm:pt>
  </dgm:ptLst>
  <dgm:cxnLst>
    <dgm:cxn modelId="{073BACCF-4EF9-47EB-995A-7410BCA64B00}" srcId="{5736E679-6BE7-410A-B0EC-DB238C88D432}" destId="{F501C9A4-39DD-4051-9EEA-5CDFECAA0BE2}" srcOrd="3" destOrd="0" parTransId="{93CEF436-1B54-4061-8853-1149D5A4853B}" sibTransId="{1F66508D-382F-4628-8398-4FA22CA3D351}"/>
    <dgm:cxn modelId="{67A1E1C8-5093-41C9-AF27-45DEECEDC6DC}" type="presOf" srcId="{DA2850DC-13AC-4463-ABDE-F323AE62D053}" destId="{FB89AF50-1DE1-4183-8C68-8CC1D2D5D164}" srcOrd="0" destOrd="0" presId="urn:microsoft.com/office/officeart/2005/8/layout/vList5"/>
    <dgm:cxn modelId="{B78830F3-794F-43E6-A4A9-51FC0C8D9936}" type="presOf" srcId="{FDCFD925-C361-4F61-B500-E62BDB0CA77C}" destId="{C02390CC-DD0E-403A-9606-FB371A718FF3}" srcOrd="0" destOrd="0" presId="urn:microsoft.com/office/officeart/2005/8/layout/vList5"/>
    <dgm:cxn modelId="{E97647CD-8362-49A0-9608-1F8A06488DAF}" srcId="{5736E679-6BE7-410A-B0EC-DB238C88D432}" destId="{F44D8132-0BB6-46B5-AD65-AC6F5674B5F3}" srcOrd="0" destOrd="0" parTransId="{83E8EAF7-8E35-4767-AF60-83F3C8088FBC}" sibTransId="{5CEA5305-AAA2-4869-A763-D6E53E49F12B}"/>
    <dgm:cxn modelId="{48D02EE3-4316-4875-B48F-39ECD918EB91}" srcId="{DA2850DC-13AC-4463-ABDE-F323AE62D053}" destId="{B98F5CFF-CD46-4DA9-844C-2D1942FEA80E}" srcOrd="1" destOrd="0" parTransId="{63C3038C-0145-48E4-A4CB-DD0CC40A537B}" sibTransId="{280F56AF-A7F9-4A4F-854F-7A2C14F2F975}"/>
    <dgm:cxn modelId="{C9912BAF-F8F1-40E8-8C9F-FF75C2A22495}" srcId="{FDCFD925-C361-4F61-B500-E62BDB0CA77C}" destId="{EF336D9E-82F5-4E28-A7E5-BE5925128D2E}" srcOrd="0" destOrd="0" parTransId="{193EA46E-1B01-43B4-A7BE-A451DD85FC9D}" sibTransId="{A5A29D72-84DB-4B14-861A-8D65E0A15A60}"/>
    <dgm:cxn modelId="{8BF628AC-3200-4221-93CF-E0E4E289677E}" srcId="{F44D8132-0BB6-46B5-AD65-AC6F5674B5F3}" destId="{E29CA231-9FA2-4126-9F13-7C4A1C1C83EB}" srcOrd="0" destOrd="0" parTransId="{D4357F2C-0F1F-42AB-8184-99E1CD384158}" sibTransId="{716457C0-C5AD-4E79-8C3D-DB5EBE1A323E}"/>
    <dgm:cxn modelId="{BBF2497E-4CCD-40B8-94CB-0528793FAE43}" srcId="{DA2850DC-13AC-4463-ABDE-F323AE62D053}" destId="{8F59A0C5-41E9-40E7-82D1-7BF59395D70B}" srcOrd="2" destOrd="0" parTransId="{04086516-7435-4ACD-920A-3627AAB96827}" sibTransId="{FA7FD02B-2936-4886-A476-45DDFE542240}"/>
    <dgm:cxn modelId="{35937ADE-AC65-4B6A-8D40-5DBE7DAB6462}" srcId="{5736E679-6BE7-410A-B0EC-DB238C88D432}" destId="{DA2850DC-13AC-4463-ABDE-F323AE62D053}" srcOrd="1" destOrd="0" parTransId="{3DA1F14F-CBAF-47D3-ABCA-8908F7650E43}" sibTransId="{ED6BFFF3-B161-4ED8-8492-BE780E0F6B74}"/>
    <dgm:cxn modelId="{01A75554-B40A-48F9-9D04-BDA93E273480}" srcId="{F501C9A4-39DD-4051-9EEA-5CDFECAA0BE2}" destId="{896C5660-1D82-4F66-AAB1-727CBE014ED7}" srcOrd="0" destOrd="0" parTransId="{446F1A56-0F19-45E1-9E0D-407FA0989AB6}" sibTransId="{688CF5C1-C0A6-4FF8-B1CD-C57F8C1F2F28}"/>
    <dgm:cxn modelId="{0BD5BC0F-87BD-4A5D-AE50-04E2F10C8102}" type="presOf" srcId="{E29CA231-9FA2-4126-9F13-7C4A1C1C83EB}" destId="{9297B0DA-3BFA-40F9-8893-17FEB3E4E1D7}" srcOrd="0" destOrd="0" presId="urn:microsoft.com/office/officeart/2005/8/layout/vList5"/>
    <dgm:cxn modelId="{B73A27FC-56E9-453F-B226-3665AFC6077F}" type="presOf" srcId="{EF336D9E-82F5-4E28-A7E5-BE5925128D2E}" destId="{D7DBAC85-9DF9-4382-82BE-08F3C2096AE6}" srcOrd="0" destOrd="0" presId="urn:microsoft.com/office/officeart/2005/8/layout/vList5"/>
    <dgm:cxn modelId="{91DDECA5-9A60-4B41-9678-2186049E8A1C}" type="presOf" srcId="{896C5660-1D82-4F66-AAB1-727CBE014ED7}" destId="{7645A999-5E85-487A-86B9-94CEDC09CCFF}" srcOrd="0" destOrd="0" presId="urn:microsoft.com/office/officeart/2005/8/layout/vList5"/>
    <dgm:cxn modelId="{5AA4346A-E9E2-4A88-8FBA-D431D3F84A98}" type="presOf" srcId="{5736E679-6BE7-410A-B0EC-DB238C88D432}" destId="{398AB44A-2B0E-4EAB-AD04-9CDCA13DE2EF}" srcOrd="0" destOrd="0" presId="urn:microsoft.com/office/officeart/2005/8/layout/vList5"/>
    <dgm:cxn modelId="{846D0C44-81B9-46B3-B3E5-73CA379B2C6F}" type="presOf" srcId="{B98F5CFF-CD46-4DA9-844C-2D1942FEA80E}" destId="{B75DB9DE-49BD-47A4-90E2-9E218114F7B1}" srcOrd="0" destOrd="1" presId="urn:microsoft.com/office/officeart/2005/8/layout/vList5"/>
    <dgm:cxn modelId="{C61B0F46-BE6E-4DBF-9C09-BF2C62D75505}" srcId="{DA2850DC-13AC-4463-ABDE-F323AE62D053}" destId="{3C245B1C-D5CB-4B0E-AC88-7E3DCE5F67A0}" srcOrd="0" destOrd="0" parTransId="{BC1E4407-E52A-4D3C-B98D-AFC25CAAB530}" sibTransId="{652D2F47-40E9-44CB-A345-C61CA194ACAD}"/>
    <dgm:cxn modelId="{651E5AFB-D90C-4FE2-A29A-EB676C163EB1}" type="presOf" srcId="{8F59A0C5-41E9-40E7-82D1-7BF59395D70B}" destId="{B75DB9DE-49BD-47A4-90E2-9E218114F7B1}" srcOrd="0" destOrd="2" presId="urn:microsoft.com/office/officeart/2005/8/layout/vList5"/>
    <dgm:cxn modelId="{2C01F1DA-7ABE-44E3-BDB5-4E518917AAAC}" type="presOf" srcId="{F44D8132-0BB6-46B5-AD65-AC6F5674B5F3}" destId="{40EC3308-C603-4EF4-AA6B-28A8A7FAFB9C}" srcOrd="0" destOrd="0" presId="urn:microsoft.com/office/officeart/2005/8/layout/vList5"/>
    <dgm:cxn modelId="{C6E67675-FE44-4473-9D93-73BD9FCEC6DE}" type="presOf" srcId="{3C245B1C-D5CB-4B0E-AC88-7E3DCE5F67A0}" destId="{B75DB9DE-49BD-47A4-90E2-9E218114F7B1}" srcOrd="0" destOrd="0" presId="urn:microsoft.com/office/officeart/2005/8/layout/vList5"/>
    <dgm:cxn modelId="{50703147-076F-469A-AEC0-CFEB91A12E96}" srcId="{5736E679-6BE7-410A-B0EC-DB238C88D432}" destId="{FDCFD925-C361-4F61-B500-E62BDB0CA77C}" srcOrd="2" destOrd="0" parTransId="{D06AB242-6AA5-4DB7-B741-1399CF613938}" sibTransId="{E0F6CD6A-74C6-49F2-927B-0B9106FA4C43}"/>
    <dgm:cxn modelId="{5AA30FE2-E08A-46DE-B262-27770D4B2898}" type="presOf" srcId="{F501C9A4-39DD-4051-9EEA-5CDFECAA0BE2}" destId="{ABFF423B-3A91-45E9-BD8F-50702C10D20C}" srcOrd="0" destOrd="0" presId="urn:microsoft.com/office/officeart/2005/8/layout/vList5"/>
    <dgm:cxn modelId="{07E772A1-44BB-447F-8C29-C37070FE8ADA}" type="presParOf" srcId="{398AB44A-2B0E-4EAB-AD04-9CDCA13DE2EF}" destId="{EAF6AF65-D238-46C0-8435-FDE1E6D6D923}" srcOrd="0" destOrd="0" presId="urn:microsoft.com/office/officeart/2005/8/layout/vList5"/>
    <dgm:cxn modelId="{D617DC41-5CEA-4C2C-8CF6-11F88E41F91A}" type="presParOf" srcId="{EAF6AF65-D238-46C0-8435-FDE1E6D6D923}" destId="{40EC3308-C603-4EF4-AA6B-28A8A7FAFB9C}" srcOrd="0" destOrd="0" presId="urn:microsoft.com/office/officeart/2005/8/layout/vList5"/>
    <dgm:cxn modelId="{769573E4-559E-4D5A-9D01-23AF6B774928}" type="presParOf" srcId="{EAF6AF65-D238-46C0-8435-FDE1E6D6D923}" destId="{9297B0DA-3BFA-40F9-8893-17FEB3E4E1D7}" srcOrd="1" destOrd="0" presId="urn:microsoft.com/office/officeart/2005/8/layout/vList5"/>
    <dgm:cxn modelId="{0D5EBF50-0C50-4E84-A30D-337D39EA90EF}" type="presParOf" srcId="{398AB44A-2B0E-4EAB-AD04-9CDCA13DE2EF}" destId="{836419B0-280E-4A73-B4E8-6B35A43641A3}" srcOrd="1" destOrd="0" presId="urn:microsoft.com/office/officeart/2005/8/layout/vList5"/>
    <dgm:cxn modelId="{9FF5D6AC-5D11-4517-95F0-ACCC48B2924B}" type="presParOf" srcId="{398AB44A-2B0E-4EAB-AD04-9CDCA13DE2EF}" destId="{91084B80-0406-4300-A2AF-70A3E2C58EFE}" srcOrd="2" destOrd="0" presId="urn:microsoft.com/office/officeart/2005/8/layout/vList5"/>
    <dgm:cxn modelId="{681BDFEB-5256-4133-BD24-B758E04C19B0}" type="presParOf" srcId="{91084B80-0406-4300-A2AF-70A3E2C58EFE}" destId="{FB89AF50-1DE1-4183-8C68-8CC1D2D5D164}" srcOrd="0" destOrd="0" presId="urn:microsoft.com/office/officeart/2005/8/layout/vList5"/>
    <dgm:cxn modelId="{2232933C-C62E-4963-80B6-574C4E6428B6}" type="presParOf" srcId="{91084B80-0406-4300-A2AF-70A3E2C58EFE}" destId="{B75DB9DE-49BD-47A4-90E2-9E218114F7B1}" srcOrd="1" destOrd="0" presId="urn:microsoft.com/office/officeart/2005/8/layout/vList5"/>
    <dgm:cxn modelId="{E4E3E45F-6A63-4E79-A99B-4DC4AD768124}" type="presParOf" srcId="{398AB44A-2B0E-4EAB-AD04-9CDCA13DE2EF}" destId="{BD4187FC-2798-40A7-A94D-0249D2CAA796}" srcOrd="3" destOrd="0" presId="urn:microsoft.com/office/officeart/2005/8/layout/vList5"/>
    <dgm:cxn modelId="{72361D58-66F1-472B-82A8-14E1ACD2DC72}" type="presParOf" srcId="{398AB44A-2B0E-4EAB-AD04-9CDCA13DE2EF}" destId="{671396D3-BF36-4DE5-893E-61E1EDB85C92}" srcOrd="4" destOrd="0" presId="urn:microsoft.com/office/officeart/2005/8/layout/vList5"/>
    <dgm:cxn modelId="{06B29CC3-4C06-4A54-B8B4-98C00AE1A5E8}" type="presParOf" srcId="{671396D3-BF36-4DE5-893E-61E1EDB85C92}" destId="{C02390CC-DD0E-403A-9606-FB371A718FF3}" srcOrd="0" destOrd="0" presId="urn:microsoft.com/office/officeart/2005/8/layout/vList5"/>
    <dgm:cxn modelId="{5D70EB23-0ABC-49C9-B1DB-10D7A5BCFC7F}" type="presParOf" srcId="{671396D3-BF36-4DE5-893E-61E1EDB85C92}" destId="{D7DBAC85-9DF9-4382-82BE-08F3C2096AE6}" srcOrd="1" destOrd="0" presId="urn:microsoft.com/office/officeart/2005/8/layout/vList5"/>
    <dgm:cxn modelId="{2B718828-0B30-4B82-A75F-4A225FDE8AFE}" type="presParOf" srcId="{398AB44A-2B0E-4EAB-AD04-9CDCA13DE2EF}" destId="{0559F4FC-64EA-4A5B-A29D-07FED1905C35}" srcOrd="5" destOrd="0" presId="urn:microsoft.com/office/officeart/2005/8/layout/vList5"/>
    <dgm:cxn modelId="{2B244594-ED79-4497-9568-84C940549B99}" type="presParOf" srcId="{398AB44A-2B0E-4EAB-AD04-9CDCA13DE2EF}" destId="{B9C99FE2-A010-47A1-8C6A-17375FAC00AC}" srcOrd="6" destOrd="0" presId="urn:microsoft.com/office/officeart/2005/8/layout/vList5"/>
    <dgm:cxn modelId="{9F4CF951-4A9C-4B98-9708-8F43E880199A}" type="presParOf" srcId="{B9C99FE2-A010-47A1-8C6A-17375FAC00AC}" destId="{ABFF423B-3A91-45E9-BD8F-50702C10D20C}" srcOrd="0" destOrd="0" presId="urn:microsoft.com/office/officeart/2005/8/layout/vList5"/>
    <dgm:cxn modelId="{820DF0B8-97B7-4C95-B090-15B3518B08DA}" type="presParOf" srcId="{B9C99FE2-A010-47A1-8C6A-17375FAC00AC}" destId="{7645A999-5E85-487A-86B9-94CEDC09CCF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252338-0CCA-47F1-9E6C-AD1A221E88B4}"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tr-TR"/>
        </a:p>
      </dgm:t>
    </dgm:pt>
    <dgm:pt modelId="{90FFBA99-C790-4E6C-B8AB-6D9B951FA692}">
      <dgm:prSet phldrT="[Metin]" custT="1"/>
      <dgm:spPr/>
      <dgm:t>
        <a:bodyPr/>
        <a:lstStyle/>
        <a:p>
          <a:r>
            <a:rPr lang="tr-TR" sz="3600" b="1" dirty="0" smtClean="0">
              <a:effectLst>
                <a:outerShdw blurRad="38100" dist="38100" dir="2700000" algn="tl">
                  <a:srgbClr val="000000">
                    <a:alpha val="43137"/>
                  </a:srgbClr>
                </a:outerShdw>
              </a:effectLst>
              <a:latin typeface="Calibri" panose="020F0502020204030204" pitchFamily="34" charset="0"/>
            </a:rPr>
            <a:t>UYGUN PROJE KONULARI </a:t>
          </a:r>
          <a:endParaRPr lang="tr-TR" sz="3600" b="1" dirty="0">
            <a:effectLst>
              <a:outerShdw blurRad="38100" dist="38100" dir="2700000" algn="tl">
                <a:srgbClr val="000000">
                  <a:alpha val="43137"/>
                </a:srgbClr>
              </a:outerShdw>
            </a:effectLst>
            <a:latin typeface="Calibri" panose="020F0502020204030204" pitchFamily="34" charset="0"/>
          </a:endParaRPr>
        </a:p>
      </dgm:t>
    </dgm:pt>
    <dgm:pt modelId="{E943F78E-CEE2-4C96-B978-C831695972D3}" type="parTrans" cxnId="{B9682CA2-FF25-4D5D-A1AF-D7F87BA45432}">
      <dgm:prSet/>
      <dgm:spPr/>
      <dgm:t>
        <a:bodyPr/>
        <a:lstStyle/>
        <a:p>
          <a:endParaRPr lang="tr-TR" b="1"/>
        </a:p>
      </dgm:t>
    </dgm:pt>
    <dgm:pt modelId="{A49F40F4-3959-4D9F-A1AE-B529EAFE0901}" type="sibTrans" cxnId="{B9682CA2-FF25-4D5D-A1AF-D7F87BA45432}">
      <dgm:prSet/>
      <dgm:spPr/>
      <dgm:t>
        <a:bodyPr/>
        <a:lstStyle/>
        <a:p>
          <a:endParaRPr lang="tr-TR" b="1"/>
        </a:p>
      </dgm:t>
    </dgm:pt>
    <dgm:pt modelId="{11529559-CCE3-4A18-8C5B-CB284EF9FD09}">
      <dgm:prSet phldrT="[Metin]" custT="1"/>
      <dgm:spPr/>
      <dgm:t>
        <a:bodyPr/>
        <a:lstStyle/>
        <a:p>
          <a:r>
            <a:rPr lang="tr-TR" sz="1100" b="1" dirty="0" smtClean="0">
              <a:solidFill>
                <a:schemeClr val="bg1"/>
              </a:solidFill>
              <a:latin typeface="Calibri" panose="020F0502020204030204" pitchFamily="34" charset="0"/>
            </a:rPr>
            <a:t>Büyük Verinin Analitik Yöntemlerle İşlenmesi ve İmalat Sanayinde Kullanımı</a:t>
          </a:r>
          <a:endParaRPr lang="tr-TR" sz="1100" b="1" dirty="0">
            <a:solidFill>
              <a:schemeClr val="bg1"/>
            </a:solidFill>
            <a:latin typeface="Calibri" panose="020F0502020204030204" pitchFamily="34" charset="0"/>
          </a:endParaRPr>
        </a:p>
      </dgm:t>
    </dgm:pt>
    <dgm:pt modelId="{619BE540-7F5D-4E7D-899E-8FEB649EEF7A}" type="parTrans" cxnId="{729202C5-80BB-408B-BF24-4EE69D8CDC3E}">
      <dgm:prSet/>
      <dgm:spPr/>
      <dgm:t>
        <a:bodyPr/>
        <a:lstStyle/>
        <a:p>
          <a:endParaRPr lang="tr-TR" b="1"/>
        </a:p>
      </dgm:t>
    </dgm:pt>
    <dgm:pt modelId="{5550DFB1-4D57-4FC3-8B8B-899806A02161}" type="sibTrans" cxnId="{729202C5-80BB-408B-BF24-4EE69D8CDC3E}">
      <dgm:prSet/>
      <dgm:spPr/>
      <dgm:t>
        <a:bodyPr/>
        <a:lstStyle/>
        <a:p>
          <a:endParaRPr lang="tr-TR" b="1"/>
        </a:p>
      </dgm:t>
    </dgm:pt>
    <dgm:pt modelId="{66C0D9B3-0830-4C04-B793-556D19DEB56B}">
      <dgm:prSet phldrT="[Metin]" custT="1"/>
      <dgm:spPr/>
      <dgm:t>
        <a:bodyPr/>
        <a:lstStyle/>
        <a:p>
          <a:r>
            <a:rPr lang="tr-TR" sz="1100" b="1" dirty="0" smtClean="0">
              <a:latin typeface="Calibri" panose="020F0502020204030204" pitchFamily="34" charset="0"/>
            </a:rPr>
            <a:t>İmalat Sanayinde Nesnelerin İnterneti</a:t>
          </a:r>
        </a:p>
        <a:p>
          <a:endParaRPr lang="tr-TR" sz="800" b="1" dirty="0">
            <a:latin typeface="Calibri" panose="020F0502020204030204" pitchFamily="34" charset="0"/>
          </a:endParaRPr>
        </a:p>
      </dgm:t>
    </dgm:pt>
    <dgm:pt modelId="{26226513-118D-4976-B1F3-AF8EE34904D1}" type="parTrans" cxnId="{3C7C7FC9-DA53-4980-AC4B-DB1F2500C3C3}">
      <dgm:prSet/>
      <dgm:spPr/>
      <dgm:t>
        <a:bodyPr/>
        <a:lstStyle/>
        <a:p>
          <a:endParaRPr lang="tr-TR" b="1"/>
        </a:p>
      </dgm:t>
    </dgm:pt>
    <dgm:pt modelId="{3E8B4755-2A94-4374-8F86-BD8DEF95356E}" type="sibTrans" cxnId="{3C7C7FC9-DA53-4980-AC4B-DB1F2500C3C3}">
      <dgm:prSet/>
      <dgm:spPr/>
      <dgm:t>
        <a:bodyPr/>
        <a:lstStyle/>
        <a:p>
          <a:endParaRPr lang="tr-TR" b="1"/>
        </a:p>
      </dgm:t>
    </dgm:pt>
    <dgm:pt modelId="{A5A3AB95-D32E-4419-B5F1-378CC939859C}">
      <dgm:prSet phldrT="[Metin]" custT="1"/>
      <dgm:spPr/>
      <dgm:t>
        <a:bodyPr/>
        <a:lstStyle/>
        <a:p>
          <a:r>
            <a:rPr lang="tr-TR" sz="1100" b="1" dirty="0" smtClean="0">
              <a:latin typeface="Calibri" panose="020F0502020204030204" pitchFamily="34" charset="0"/>
            </a:rPr>
            <a:t>İmalat Sanayinde Endüstriyel Robot Teknolojileri</a:t>
          </a:r>
        </a:p>
      </dgm:t>
    </dgm:pt>
    <dgm:pt modelId="{02826189-5F97-470D-910F-69DD432AA6D5}" type="parTrans" cxnId="{C2C9E47A-F91F-462F-9DFB-59FB3C33F559}">
      <dgm:prSet/>
      <dgm:spPr/>
      <dgm:t>
        <a:bodyPr/>
        <a:lstStyle/>
        <a:p>
          <a:endParaRPr lang="tr-TR" b="1"/>
        </a:p>
      </dgm:t>
    </dgm:pt>
    <dgm:pt modelId="{261A0CBB-6495-453F-AAD9-8F61144C8B39}" type="sibTrans" cxnId="{C2C9E47A-F91F-462F-9DFB-59FB3C33F559}">
      <dgm:prSet/>
      <dgm:spPr/>
      <dgm:t>
        <a:bodyPr/>
        <a:lstStyle/>
        <a:p>
          <a:endParaRPr lang="tr-TR" b="1"/>
        </a:p>
      </dgm:t>
    </dgm:pt>
    <dgm:pt modelId="{4C0D46A0-6350-47C3-88AB-5AAE45ACD928}">
      <dgm:prSet phldrT="[Metin]" custT="1"/>
      <dgm:spPr/>
      <dgm:t>
        <a:bodyPr/>
        <a:lstStyle/>
        <a:p>
          <a:r>
            <a:rPr lang="tr-TR" sz="1100" b="1" dirty="0" smtClean="0">
              <a:latin typeface="Calibri" panose="020F0502020204030204" pitchFamily="34" charset="0"/>
            </a:rPr>
            <a:t>İmalat Sanayinde Akıllı Sensör Teknolojileri</a:t>
          </a:r>
        </a:p>
        <a:p>
          <a:endParaRPr lang="tr-TR" sz="1100" b="1" dirty="0">
            <a:latin typeface="Calibri" panose="020F0502020204030204" pitchFamily="34" charset="0"/>
          </a:endParaRPr>
        </a:p>
      </dgm:t>
    </dgm:pt>
    <dgm:pt modelId="{4B7669A1-0B1E-4452-816E-AF0BAB7BC38A}" type="parTrans" cxnId="{2B334789-BFA1-44B7-B6BD-AC6567407EFD}">
      <dgm:prSet/>
      <dgm:spPr/>
      <dgm:t>
        <a:bodyPr/>
        <a:lstStyle/>
        <a:p>
          <a:endParaRPr lang="tr-TR" b="1"/>
        </a:p>
      </dgm:t>
    </dgm:pt>
    <dgm:pt modelId="{A13D8256-0B27-4835-898F-E357CC96AD28}" type="sibTrans" cxnId="{2B334789-BFA1-44B7-B6BD-AC6567407EFD}">
      <dgm:prSet/>
      <dgm:spPr/>
      <dgm:t>
        <a:bodyPr/>
        <a:lstStyle/>
        <a:p>
          <a:endParaRPr lang="tr-TR" b="1"/>
        </a:p>
      </dgm:t>
    </dgm:pt>
    <dgm:pt modelId="{2D263788-FC87-43BD-AEA6-37B7E99E3EBE}">
      <dgm:prSet phldrT="[Metin]" custT="1"/>
      <dgm:spPr/>
      <dgm:t>
        <a:bodyPr/>
        <a:lstStyle/>
        <a:p>
          <a:r>
            <a:rPr lang="tr-TR" sz="1100" b="1" dirty="0" smtClean="0">
              <a:latin typeface="Calibri" panose="020F0502020204030204" pitchFamily="34" charset="0"/>
            </a:rPr>
            <a:t>Yapay Zekaya Dayalı Siber Fiziksel Akıllı Fabrika Sistem ve Bileşenleri</a:t>
          </a:r>
          <a:endParaRPr lang="tr-TR" sz="1100" b="1" dirty="0">
            <a:latin typeface="Calibri" panose="020F0502020204030204" pitchFamily="34" charset="0"/>
          </a:endParaRPr>
        </a:p>
      </dgm:t>
    </dgm:pt>
    <dgm:pt modelId="{680BE3FC-5CEB-4965-8A1A-B150849CBB79}" type="parTrans" cxnId="{F965498E-D9A8-43E9-BC19-A9800FE4D4EE}">
      <dgm:prSet/>
      <dgm:spPr/>
      <dgm:t>
        <a:bodyPr/>
        <a:lstStyle/>
        <a:p>
          <a:endParaRPr lang="tr-TR" b="1"/>
        </a:p>
      </dgm:t>
    </dgm:pt>
    <dgm:pt modelId="{1809911F-AC77-4D94-921F-456FB3E7D2C6}" type="sibTrans" cxnId="{F965498E-D9A8-43E9-BC19-A9800FE4D4EE}">
      <dgm:prSet/>
      <dgm:spPr/>
      <dgm:t>
        <a:bodyPr/>
        <a:lstStyle/>
        <a:p>
          <a:endParaRPr lang="tr-TR" b="1"/>
        </a:p>
      </dgm:t>
    </dgm:pt>
    <dgm:pt modelId="{FCC788BE-554C-4966-98E6-5DB677F8EB76}">
      <dgm:prSet phldrT="[Metin]" custT="1"/>
      <dgm:spPr/>
      <dgm:t>
        <a:bodyPr/>
        <a:lstStyle/>
        <a:p>
          <a:r>
            <a:rPr lang="tr-TR" sz="1100" b="1" dirty="0" smtClean="0">
              <a:latin typeface="Calibri" panose="020F0502020204030204" pitchFamily="34" charset="0"/>
            </a:rPr>
            <a:t>İmalat Sanayinde Siber Güvenlik</a:t>
          </a:r>
        </a:p>
      </dgm:t>
    </dgm:pt>
    <dgm:pt modelId="{08B80629-2E13-4DAA-8C0D-C4E9D0D430FC}" type="parTrans" cxnId="{FAAEE929-A901-4D3B-8BD4-2AC3D2842E62}">
      <dgm:prSet/>
      <dgm:spPr/>
      <dgm:t>
        <a:bodyPr/>
        <a:lstStyle/>
        <a:p>
          <a:endParaRPr lang="tr-TR"/>
        </a:p>
      </dgm:t>
    </dgm:pt>
    <dgm:pt modelId="{568B2909-587C-40C5-8726-1FAEB91C1753}" type="sibTrans" cxnId="{FAAEE929-A901-4D3B-8BD4-2AC3D2842E62}">
      <dgm:prSet/>
      <dgm:spPr/>
      <dgm:t>
        <a:bodyPr/>
        <a:lstStyle/>
        <a:p>
          <a:endParaRPr lang="tr-TR"/>
        </a:p>
      </dgm:t>
    </dgm:pt>
    <dgm:pt modelId="{997A79F0-0604-44D5-AF10-F5D759F485F1}">
      <dgm:prSet custT="1"/>
      <dgm:spPr/>
      <dgm:t>
        <a:bodyPr/>
        <a:lstStyle/>
        <a:p>
          <a:r>
            <a:rPr lang="tr-TR" sz="1100" b="1" dirty="0" smtClean="0">
              <a:latin typeface="Calibri" panose="020F0502020204030204" pitchFamily="34" charset="0"/>
            </a:rPr>
            <a:t>İmalat Sanayinde Akıllı ve Esnek Otomasyon Sistemleri</a:t>
          </a:r>
        </a:p>
      </dgm:t>
    </dgm:pt>
    <dgm:pt modelId="{65A7B69F-3618-437F-8966-F29EDF8CDE60}" type="parTrans" cxnId="{8B5F8A83-CF45-48D1-BC8A-4C9DF51941C2}">
      <dgm:prSet/>
      <dgm:spPr/>
      <dgm:t>
        <a:bodyPr/>
        <a:lstStyle/>
        <a:p>
          <a:endParaRPr lang="tr-TR"/>
        </a:p>
      </dgm:t>
    </dgm:pt>
    <dgm:pt modelId="{B5701C69-01B2-468D-ACF9-18569F402890}" type="sibTrans" cxnId="{8B5F8A83-CF45-48D1-BC8A-4C9DF51941C2}">
      <dgm:prSet/>
      <dgm:spPr/>
      <dgm:t>
        <a:bodyPr/>
        <a:lstStyle/>
        <a:p>
          <a:endParaRPr lang="tr-TR"/>
        </a:p>
      </dgm:t>
    </dgm:pt>
    <dgm:pt modelId="{F994FF64-E699-4E84-B8B1-6E04E80BBB45}">
      <dgm:prSet custT="1"/>
      <dgm:spPr/>
      <dgm:t>
        <a:bodyPr/>
        <a:lstStyle/>
        <a:p>
          <a:r>
            <a:rPr lang="tr-TR" sz="1100" b="1" dirty="0" smtClean="0">
              <a:latin typeface="Calibri" panose="020F0502020204030204" pitchFamily="34" charset="0"/>
            </a:rPr>
            <a:t>İmalat Sanayinde Artırılmış Gerçeklik / Sanal Gerçeklik Teknolojileri</a:t>
          </a:r>
        </a:p>
      </dgm:t>
    </dgm:pt>
    <dgm:pt modelId="{645C5269-36FB-49D8-B9E4-6083C1DC3448}" type="parTrans" cxnId="{40C74EA6-31E3-4263-AF65-193C93665ADA}">
      <dgm:prSet/>
      <dgm:spPr/>
      <dgm:t>
        <a:bodyPr/>
        <a:lstStyle/>
        <a:p>
          <a:endParaRPr lang="tr-TR"/>
        </a:p>
      </dgm:t>
    </dgm:pt>
    <dgm:pt modelId="{D1D661D2-3844-4C0E-810D-AC5FB4078F0B}" type="sibTrans" cxnId="{40C74EA6-31E3-4263-AF65-193C93665ADA}">
      <dgm:prSet/>
      <dgm:spPr/>
      <dgm:t>
        <a:bodyPr/>
        <a:lstStyle/>
        <a:p>
          <a:endParaRPr lang="tr-TR"/>
        </a:p>
      </dgm:t>
    </dgm:pt>
    <dgm:pt modelId="{CBA54373-A435-49B0-A9D5-A3CE16CECC95}" type="pres">
      <dgm:prSet presAssocID="{07252338-0CCA-47F1-9E6C-AD1A221E88B4}" presName="Name0" presStyleCnt="0">
        <dgm:presLayoutVars>
          <dgm:chPref val="1"/>
          <dgm:dir/>
          <dgm:animOne val="branch"/>
          <dgm:animLvl val="lvl"/>
          <dgm:resizeHandles/>
        </dgm:presLayoutVars>
      </dgm:prSet>
      <dgm:spPr/>
      <dgm:t>
        <a:bodyPr/>
        <a:lstStyle/>
        <a:p>
          <a:endParaRPr lang="tr-TR"/>
        </a:p>
      </dgm:t>
    </dgm:pt>
    <dgm:pt modelId="{0B3B62DC-11C6-43A1-B224-2CB487CAE9B8}" type="pres">
      <dgm:prSet presAssocID="{90FFBA99-C790-4E6C-B8AB-6D9B951FA692}" presName="vertOne" presStyleCnt="0"/>
      <dgm:spPr/>
      <dgm:t>
        <a:bodyPr/>
        <a:lstStyle/>
        <a:p>
          <a:endParaRPr lang="tr-TR"/>
        </a:p>
      </dgm:t>
    </dgm:pt>
    <dgm:pt modelId="{6DEC03EF-6F23-48AB-90EF-BE546CF31B13}" type="pres">
      <dgm:prSet presAssocID="{90FFBA99-C790-4E6C-B8AB-6D9B951FA692}" presName="txOne" presStyleLbl="node0" presStyleIdx="0" presStyleCnt="1" custScaleY="23876">
        <dgm:presLayoutVars>
          <dgm:chPref val="3"/>
        </dgm:presLayoutVars>
      </dgm:prSet>
      <dgm:spPr/>
      <dgm:t>
        <a:bodyPr/>
        <a:lstStyle/>
        <a:p>
          <a:endParaRPr lang="tr-TR"/>
        </a:p>
      </dgm:t>
    </dgm:pt>
    <dgm:pt modelId="{F6FEFFC0-9627-4774-BCAD-BA60DCECC19C}" type="pres">
      <dgm:prSet presAssocID="{90FFBA99-C790-4E6C-B8AB-6D9B951FA692}" presName="parTransOne" presStyleCnt="0"/>
      <dgm:spPr/>
      <dgm:t>
        <a:bodyPr/>
        <a:lstStyle/>
        <a:p>
          <a:endParaRPr lang="tr-TR"/>
        </a:p>
      </dgm:t>
    </dgm:pt>
    <dgm:pt modelId="{17793DEA-22B4-42EB-8F9E-791D7306DD7C}" type="pres">
      <dgm:prSet presAssocID="{90FFBA99-C790-4E6C-B8AB-6D9B951FA692}" presName="horzOne" presStyleCnt="0"/>
      <dgm:spPr/>
      <dgm:t>
        <a:bodyPr/>
        <a:lstStyle/>
        <a:p>
          <a:endParaRPr lang="tr-TR"/>
        </a:p>
      </dgm:t>
    </dgm:pt>
    <dgm:pt modelId="{95DB9B86-F1FF-4212-A45C-FF73AFECE430}" type="pres">
      <dgm:prSet presAssocID="{11529559-CCE3-4A18-8C5B-CB284EF9FD09}" presName="vertTwo" presStyleCnt="0"/>
      <dgm:spPr/>
      <dgm:t>
        <a:bodyPr/>
        <a:lstStyle/>
        <a:p>
          <a:endParaRPr lang="tr-TR"/>
        </a:p>
      </dgm:t>
    </dgm:pt>
    <dgm:pt modelId="{755065E5-78F5-46D0-B8BE-9E7BE510908B}" type="pres">
      <dgm:prSet presAssocID="{11529559-CCE3-4A18-8C5B-CB284EF9FD09}" presName="txTwo" presStyleLbl="node2" presStyleIdx="0" presStyleCnt="8" custScaleX="115493" custLinFactNeighborX="1969" custLinFactNeighborY="-179">
        <dgm:presLayoutVars>
          <dgm:chPref val="3"/>
        </dgm:presLayoutVars>
      </dgm:prSet>
      <dgm:spPr/>
      <dgm:t>
        <a:bodyPr/>
        <a:lstStyle/>
        <a:p>
          <a:endParaRPr lang="tr-TR"/>
        </a:p>
      </dgm:t>
    </dgm:pt>
    <dgm:pt modelId="{6CEE102C-A12F-4D8A-B51C-5F3164B87E1F}" type="pres">
      <dgm:prSet presAssocID="{11529559-CCE3-4A18-8C5B-CB284EF9FD09}" presName="horzTwo" presStyleCnt="0"/>
      <dgm:spPr/>
      <dgm:t>
        <a:bodyPr/>
        <a:lstStyle/>
        <a:p>
          <a:endParaRPr lang="tr-TR"/>
        </a:p>
      </dgm:t>
    </dgm:pt>
    <dgm:pt modelId="{D453D728-026E-4107-A8D7-25F5DB12AF35}" type="pres">
      <dgm:prSet presAssocID="{5550DFB1-4D57-4FC3-8B8B-899806A02161}" presName="sibSpaceTwo" presStyleCnt="0"/>
      <dgm:spPr/>
      <dgm:t>
        <a:bodyPr/>
        <a:lstStyle/>
        <a:p>
          <a:endParaRPr lang="tr-TR"/>
        </a:p>
      </dgm:t>
    </dgm:pt>
    <dgm:pt modelId="{B2322F8B-B4E8-4B59-BC44-98EE55021C24}" type="pres">
      <dgm:prSet presAssocID="{66C0D9B3-0830-4C04-B793-556D19DEB56B}" presName="vertTwo" presStyleCnt="0"/>
      <dgm:spPr/>
      <dgm:t>
        <a:bodyPr/>
        <a:lstStyle/>
        <a:p>
          <a:endParaRPr lang="tr-TR"/>
        </a:p>
      </dgm:t>
    </dgm:pt>
    <dgm:pt modelId="{E0812667-098F-4846-820C-A524E67EF145}" type="pres">
      <dgm:prSet presAssocID="{66C0D9B3-0830-4C04-B793-556D19DEB56B}" presName="txTwo" presStyleLbl="node2" presStyleIdx="1" presStyleCnt="8">
        <dgm:presLayoutVars>
          <dgm:chPref val="3"/>
        </dgm:presLayoutVars>
      </dgm:prSet>
      <dgm:spPr/>
      <dgm:t>
        <a:bodyPr/>
        <a:lstStyle/>
        <a:p>
          <a:endParaRPr lang="tr-TR"/>
        </a:p>
      </dgm:t>
    </dgm:pt>
    <dgm:pt modelId="{BA231805-ECFA-445D-BFA0-89EF08171A84}" type="pres">
      <dgm:prSet presAssocID="{66C0D9B3-0830-4C04-B793-556D19DEB56B}" presName="horzTwo" presStyleCnt="0"/>
      <dgm:spPr/>
      <dgm:t>
        <a:bodyPr/>
        <a:lstStyle/>
        <a:p>
          <a:endParaRPr lang="tr-TR"/>
        </a:p>
      </dgm:t>
    </dgm:pt>
    <dgm:pt modelId="{A23309B8-4E77-4004-B954-B95BCB4448DC}" type="pres">
      <dgm:prSet presAssocID="{3E8B4755-2A94-4374-8F86-BD8DEF95356E}" presName="sibSpaceTwo" presStyleCnt="0"/>
      <dgm:spPr/>
      <dgm:t>
        <a:bodyPr/>
        <a:lstStyle/>
        <a:p>
          <a:endParaRPr lang="tr-TR"/>
        </a:p>
      </dgm:t>
    </dgm:pt>
    <dgm:pt modelId="{DDB2301C-9196-40BC-8E4C-01DE28FE1665}" type="pres">
      <dgm:prSet presAssocID="{A5A3AB95-D32E-4419-B5F1-378CC939859C}" presName="vertTwo" presStyleCnt="0"/>
      <dgm:spPr/>
      <dgm:t>
        <a:bodyPr/>
        <a:lstStyle/>
        <a:p>
          <a:endParaRPr lang="tr-TR"/>
        </a:p>
      </dgm:t>
    </dgm:pt>
    <dgm:pt modelId="{7ED31A29-6E5B-48BB-A14D-546152F35868}" type="pres">
      <dgm:prSet presAssocID="{A5A3AB95-D32E-4419-B5F1-378CC939859C}" presName="txTwo" presStyleLbl="node2" presStyleIdx="2" presStyleCnt="8" custScaleX="112853" custLinFactNeighborX="3840" custLinFactNeighborY="28">
        <dgm:presLayoutVars>
          <dgm:chPref val="3"/>
        </dgm:presLayoutVars>
      </dgm:prSet>
      <dgm:spPr/>
      <dgm:t>
        <a:bodyPr/>
        <a:lstStyle/>
        <a:p>
          <a:endParaRPr lang="tr-TR"/>
        </a:p>
      </dgm:t>
    </dgm:pt>
    <dgm:pt modelId="{3E2B5C78-A9DA-4F95-8270-F34F61D82C13}" type="pres">
      <dgm:prSet presAssocID="{A5A3AB95-D32E-4419-B5F1-378CC939859C}" presName="horzTwo" presStyleCnt="0"/>
      <dgm:spPr/>
      <dgm:t>
        <a:bodyPr/>
        <a:lstStyle/>
        <a:p>
          <a:endParaRPr lang="tr-TR"/>
        </a:p>
      </dgm:t>
    </dgm:pt>
    <dgm:pt modelId="{0B58471D-3892-438B-8ECF-468D36623F05}" type="pres">
      <dgm:prSet presAssocID="{261A0CBB-6495-453F-AAD9-8F61144C8B39}" presName="sibSpaceTwo" presStyleCnt="0"/>
      <dgm:spPr/>
      <dgm:t>
        <a:bodyPr/>
        <a:lstStyle/>
        <a:p>
          <a:endParaRPr lang="tr-TR"/>
        </a:p>
      </dgm:t>
    </dgm:pt>
    <dgm:pt modelId="{92A75C8E-57FE-40C3-AC00-2A38105FD14A}" type="pres">
      <dgm:prSet presAssocID="{4C0D46A0-6350-47C3-88AB-5AAE45ACD928}" presName="vertTwo" presStyleCnt="0"/>
      <dgm:spPr/>
      <dgm:t>
        <a:bodyPr/>
        <a:lstStyle/>
        <a:p>
          <a:endParaRPr lang="tr-TR"/>
        </a:p>
      </dgm:t>
    </dgm:pt>
    <dgm:pt modelId="{6351941F-D01C-4163-AEF7-DB0B0494B06D}" type="pres">
      <dgm:prSet presAssocID="{4C0D46A0-6350-47C3-88AB-5AAE45ACD928}" presName="txTwo" presStyleLbl="node2" presStyleIdx="3" presStyleCnt="8" custScaleX="105412">
        <dgm:presLayoutVars>
          <dgm:chPref val="3"/>
        </dgm:presLayoutVars>
      </dgm:prSet>
      <dgm:spPr/>
      <dgm:t>
        <a:bodyPr/>
        <a:lstStyle/>
        <a:p>
          <a:endParaRPr lang="tr-TR"/>
        </a:p>
      </dgm:t>
    </dgm:pt>
    <dgm:pt modelId="{D5F28F3B-9C2B-448D-9E03-17904B4670DF}" type="pres">
      <dgm:prSet presAssocID="{4C0D46A0-6350-47C3-88AB-5AAE45ACD928}" presName="horzTwo" presStyleCnt="0"/>
      <dgm:spPr/>
      <dgm:t>
        <a:bodyPr/>
        <a:lstStyle/>
        <a:p>
          <a:endParaRPr lang="tr-TR"/>
        </a:p>
      </dgm:t>
    </dgm:pt>
    <dgm:pt modelId="{7B7FD42F-5E26-480C-A2BA-5794BB331E45}" type="pres">
      <dgm:prSet presAssocID="{A13D8256-0B27-4835-898F-E357CC96AD28}" presName="sibSpaceTwo" presStyleCnt="0"/>
      <dgm:spPr/>
      <dgm:t>
        <a:bodyPr/>
        <a:lstStyle/>
        <a:p>
          <a:endParaRPr lang="tr-TR"/>
        </a:p>
      </dgm:t>
    </dgm:pt>
    <dgm:pt modelId="{B65C11C9-9701-4A0C-9B61-650A76C0B17F}" type="pres">
      <dgm:prSet presAssocID="{2D263788-FC87-43BD-AEA6-37B7E99E3EBE}" presName="vertTwo" presStyleCnt="0"/>
      <dgm:spPr/>
      <dgm:t>
        <a:bodyPr/>
        <a:lstStyle/>
        <a:p>
          <a:endParaRPr lang="tr-TR"/>
        </a:p>
      </dgm:t>
    </dgm:pt>
    <dgm:pt modelId="{3870ABE4-E3A0-4A3A-9B03-ED8B91882444}" type="pres">
      <dgm:prSet presAssocID="{2D263788-FC87-43BD-AEA6-37B7E99E3EBE}" presName="txTwo" presStyleLbl="node2" presStyleIdx="4" presStyleCnt="8">
        <dgm:presLayoutVars>
          <dgm:chPref val="3"/>
        </dgm:presLayoutVars>
      </dgm:prSet>
      <dgm:spPr/>
      <dgm:t>
        <a:bodyPr/>
        <a:lstStyle/>
        <a:p>
          <a:endParaRPr lang="tr-TR"/>
        </a:p>
      </dgm:t>
    </dgm:pt>
    <dgm:pt modelId="{F04CC1F0-98EA-43D2-B7D2-BEB75C8CBCE5}" type="pres">
      <dgm:prSet presAssocID="{2D263788-FC87-43BD-AEA6-37B7E99E3EBE}" presName="horzTwo" presStyleCnt="0"/>
      <dgm:spPr/>
      <dgm:t>
        <a:bodyPr/>
        <a:lstStyle/>
        <a:p>
          <a:endParaRPr lang="tr-TR"/>
        </a:p>
      </dgm:t>
    </dgm:pt>
    <dgm:pt modelId="{C01C8750-83C7-4654-B494-F054961E7330}" type="pres">
      <dgm:prSet presAssocID="{1809911F-AC77-4D94-921F-456FB3E7D2C6}" presName="sibSpaceTwo" presStyleCnt="0"/>
      <dgm:spPr/>
    </dgm:pt>
    <dgm:pt modelId="{106BF02E-9C17-4AA2-A0CB-441F0A21C9C9}" type="pres">
      <dgm:prSet presAssocID="{FCC788BE-554C-4966-98E6-5DB677F8EB76}" presName="vertTwo" presStyleCnt="0"/>
      <dgm:spPr/>
    </dgm:pt>
    <dgm:pt modelId="{10755D04-F315-4D9A-BF72-CF7FD14BA06E}" type="pres">
      <dgm:prSet presAssocID="{FCC788BE-554C-4966-98E6-5DB677F8EB76}" presName="txTwo" presStyleLbl="node2" presStyleIdx="5" presStyleCnt="8" custLinFactNeighborX="486" custLinFactNeighborY="-943">
        <dgm:presLayoutVars>
          <dgm:chPref val="3"/>
        </dgm:presLayoutVars>
      </dgm:prSet>
      <dgm:spPr/>
      <dgm:t>
        <a:bodyPr/>
        <a:lstStyle/>
        <a:p>
          <a:endParaRPr lang="tr-TR"/>
        </a:p>
      </dgm:t>
    </dgm:pt>
    <dgm:pt modelId="{81F45595-39EE-44FA-94A3-396247FF6AFC}" type="pres">
      <dgm:prSet presAssocID="{FCC788BE-554C-4966-98E6-5DB677F8EB76}" presName="horzTwo" presStyleCnt="0"/>
      <dgm:spPr/>
    </dgm:pt>
    <dgm:pt modelId="{C5640B30-4F17-423D-A60D-EE4462D9768F}" type="pres">
      <dgm:prSet presAssocID="{568B2909-587C-40C5-8726-1FAEB91C1753}" presName="sibSpaceTwo" presStyleCnt="0"/>
      <dgm:spPr/>
    </dgm:pt>
    <dgm:pt modelId="{8F15E00D-74F3-49E0-AC97-6A7688B1DA06}" type="pres">
      <dgm:prSet presAssocID="{997A79F0-0604-44D5-AF10-F5D759F485F1}" presName="vertTwo" presStyleCnt="0"/>
      <dgm:spPr/>
    </dgm:pt>
    <dgm:pt modelId="{6BC732CE-8AFA-4200-A520-1E71C0AEEA83}" type="pres">
      <dgm:prSet presAssocID="{997A79F0-0604-44D5-AF10-F5D759F485F1}" presName="txTwo" presStyleLbl="node2" presStyleIdx="6" presStyleCnt="8">
        <dgm:presLayoutVars>
          <dgm:chPref val="3"/>
        </dgm:presLayoutVars>
      </dgm:prSet>
      <dgm:spPr/>
      <dgm:t>
        <a:bodyPr/>
        <a:lstStyle/>
        <a:p>
          <a:endParaRPr lang="tr-TR"/>
        </a:p>
      </dgm:t>
    </dgm:pt>
    <dgm:pt modelId="{B6B964A2-0B9D-45C0-996C-97CD46665A58}" type="pres">
      <dgm:prSet presAssocID="{997A79F0-0604-44D5-AF10-F5D759F485F1}" presName="horzTwo" presStyleCnt="0"/>
      <dgm:spPr/>
    </dgm:pt>
    <dgm:pt modelId="{864601D5-B740-4A07-AC42-E3F6180E0D61}" type="pres">
      <dgm:prSet presAssocID="{B5701C69-01B2-468D-ACF9-18569F402890}" presName="sibSpaceTwo" presStyleCnt="0"/>
      <dgm:spPr/>
    </dgm:pt>
    <dgm:pt modelId="{F81F63FC-1CE5-4C9C-A971-69750E5707F1}" type="pres">
      <dgm:prSet presAssocID="{F994FF64-E699-4E84-B8B1-6E04E80BBB45}" presName="vertTwo" presStyleCnt="0"/>
      <dgm:spPr/>
    </dgm:pt>
    <dgm:pt modelId="{D18180DC-CC0A-48AD-AF55-BE041060D749}" type="pres">
      <dgm:prSet presAssocID="{F994FF64-E699-4E84-B8B1-6E04E80BBB45}" presName="txTwo" presStyleLbl="node2" presStyleIdx="7" presStyleCnt="8">
        <dgm:presLayoutVars>
          <dgm:chPref val="3"/>
        </dgm:presLayoutVars>
      </dgm:prSet>
      <dgm:spPr/>
      <dgm:t>
        <a:bodyPr/>
        <a:lstStyle/>
        <a:p>
          <a:endParaRPr lang="tr-TR"/>
        </a:p>
      </dgm:t>
    </dgm:pt>
    <dgm:pt modelId="{25765144-565D-4DCE-B379-27B2D7744707}" type="pres">
      <dgm:prSet presAssocID="{F994FF64-E699-4E84-B8B1-6E04E80BBB45}" presName="horzTwo" presStyleCnt="0"/>
      <dgm:spPr/>
    </dgm:pt>
  </dgm:ptLst>
  <dgm:cxnLst>
    <dgm:cxn modelId="{3C7C7FC9-DA53-4980-AC4B-DB1F2500C3C3}" srcId="{90FFBA99-C790-4E6C-B8AB-6D9B951FA692}" destId="{66C0D9B3-0830-4C04-B793-556D19DEB56B}" srcOrd="1" destOrd="0" parTransId="{26226513-118D-4976-B1F3-AF8EE34904D1}" sibTransId="{3E8B4755-2A94-4374-8F86-BD8DEF95356E}"/>
    <dgm:cxn modelId="{5357AF71-8DF4-4184-8DC6-641436446B40}" type="presOf" srcId="{F994FF64-E699-4E84-B8B1-6E04E80BBB45}" destId="{D18180DC-CC0A-48AD-AF55-BE041060D749}" srcOrd="0" destOrd="0" presId="urn:microsoft.com/office/officeart/2005/8/layout/hierarchy4"/>
    <dgm:cxn modelId="{9C1607B0-D199-448D-BDFC-3574D6BA03A6}" type="presOf" srcId="{07252338-0CCA-47F1-9E6C-AD1A221E88B4}" destId="{CBA54373-A435-49B0-A9D5-A3CE16CECC95}" srcOrd="0" destOrd="0" presId="urn:microsoft.com/office/officeart/2005/8/layout/hierarchy4"/>
    <dgm:cxn modelId="{56C1A38E-0E5B-4963-AB4E-BFDAB5A1E194}" type="presOf" srcId="{90FFBA99-C790-4E6C-B8AB-6D9B951FA692}" destId="{6DEC03EF-6F23-48AB-90EF-BE546CF31B13}" srcOrd="0" destOrd="0" presId="urn:microsoft.com/office/officeart/2005/8/layout/hierarchy4"/>
    <dgm:cxn modelId="{C39EE333-49CA-4B3D-AC8F-1FFECE19D500}" type="presOf" srcId="{A5A3AB95-D32E-4419-B5F1-378CC939859C}" destId="{7ED31A29-6E5B-48BB-A14D-546152F35868}" srcOrd="0" destOrd="0" presId="urn:microsoft.com/office/officeart/2005/8/layout/hierarchy4"/>
    <dgm:cxn modelId="{2B334789-BFA1-44B7-B6BD-AC6567407EFD}" srcId="{90FFBA99-C790-4E6C-B8AB-6D9B951FA692}" destId="{4C0D46A0-6350-47C3-88AB-5AAE45ACD928}" srcOrd="3" destOrd="0" parTransId="{4B7669A1-0B1E-4452-816E-AF0BAB7BC38A}" sibTransId="{A13D8256-0B27-4835-898F-E357CC96AD28}"/>
    <dgm:cxn modelId="{FAAEE929-A901-4D3B-8BD4-2AC3D2842E62}" srcId="{90FFBA99-C790-4E6C-B8AB-6D9B951FA692}" destId="{FCC788BE-554C-4966-98E6-5DB677F8EB76}" srcOrd="5" destOrd="0" parTransId="{08B80629-2E13-4DAA-8C0D-C4E9D0D430FC}" sibTransId="{568B2909-587C-40C5-8726-1FAEB91C1753}"/>
    <dgm:cxn modelId="{40C74EA6-31E3-4263-AF65-193C93665ADA}" srcId="{90FFBA99-C790-4E6C-B8AB-6D9B951FA692}" destId="{F994FF64-E699-4E84-B8B1-6E04E80BBB45}" srcOrd="7" destOrd="0" parTransId="{645C5269-36FB-49D8-B9E4-6083C1DC3448}" sibTransId="{D1D661D2-3844-4C0E-810D-AC5FB4078F0B}"/>
    <dgm:cxn modelId="{729202C5-80BB-408B-BF24-4EE69D8CDC3E}" srcId="{90FFBA99-C790-4E6C-B8AB-6D9B951FA692}" destId="{11529559-CCE3-4A18-8C5B-CB284EF9FD09}" srcOrd="0" destOrd="0" parTransId="{619BE540-7F5D-4E7D-899E-8FEB649EEF7A}" sibTransId="{5550DFB1-4D57-4FC3-8B8B-899806A02161}"/>
    <dgm:cxn modelId="{BCD945C7-346E-4D02-955C-D37675DF1B51}" type="presOf" srcId="{66C0D9B3-0830-4C04-B793-556D19DEB56B}" destId="{E0812667-098F-4846-820C-A524E67EF145}" srcOrd="0" destOrd="0" presId="urn:microsoft.com/office/officeart/2005/8/layout/hierarchy4"/>
    <dgm:cxn modelId="{B9682CA2-FF25-4D5D-A1AF-D7F87BA45432}" srcId="{07252338-0CCA-47F1-9E6C-AD1A221E88B4}" destId="{90FFBA99-C790-4E6C-B8AB-6D9B951FA692}" srcOrd="0" destOrd="0" parTransId="{E943F78E-CEE2-4C96-B978-C831695972D3}" sibTransId="{A49F40F4-3959-4D9F-A1AE-B529EAFE0901}"/>
    <dgm:cxn modelId="{440370D3-D3F7-4BA7-B098-AF129E3BD164}" type="presOf" srcId="{997A79F0-0604-44D5-AF10-F5D759F485F1}" destId="{6BC732CE-8AFA-4200-A520-1E71C0AEEA83}" srcOrd="0" destOrd="0" presId="urn:microsoft.com/office/officeart/2005/8/layout/hierarchy4"/>
    <dgm:cxn modelId="{69914B0B-2ACA-4E0A-8313-DB316161A0B5}" type="presOf" srcId="{2D263788-FC87-43BD-AEA6-37B7E99E3EBE}" destId="{3870ABE4-E3A0-4A3A-9B03-ED8B91882444}" srcOrd="0" destOrd="0" presId="urn:microsoft.com/office/officeart/2005/8/layout/hierarchy4"/>
    <dgm:cxn modelId="{15048344-87C7-407F-AA3D-9662105BA426}" type="presOf" srcId="{11529559-CCE3-4A18-8C5B-CB284EF9FD09}" destId="{755065E5-78F5-46D0-B8BE-9E7BE510908B}" srcOrd="0" destOrd="0" presId="urn:microsoft.com/office/officeart/2005/8/layout/hierarchy4"/>
    <dgm:cxn modelId="{C2C9E47A-F91F-462F-9DFB-59FB3C33F559}" srcId="{90FFBA99-C790-4E6C-B8AB-6D9B951FA692}" destId="{A5A3AB95-D32E-4419-B5F1-378CC939859C}" srcOrd="2" destOrd="0" parTransId="{02826189-5F97-470D-910F-69DD432AA6D5}" sibTransId="{261A0CBB-6495-453F-AAD9-8F61144C8B39}"/>
    <dgm:cxn modelId="{6C1D4D33-3324-4B0C-8AE0-3F9C2514E025}" type="presOf" srcId="{FCC788BE-554C-4966-98E6-5DB677F8EB76}" destId="{10755D04-F315-4D9A-BF72-CF7FD14BA06E}" srcOrd="0" destOrd="0" presId="urn:microsoft.com/office/officeart/2005/8/layout/hierarchy4"/>
    <dgm:cxn modelId="{F965498E-D9A8-43E9-BC19-A9800FE4D4EE}" srcId="{90FFBA99-C790-4E6C-B8AB-6D9B951FA692}" destId="{2D263788-FC87-43BD-AEA6-37B7E99E3EBE}" srcOrd="4" destOrd="0" parTransId="{680BE3FC-5CEB-4965-8A1A-B150849CBB79}" sibTransId="{1809911F-AC77-4D94-921F-456FB3E7D2C6}"/>
    <dgm:cxn modelId="{6C6C99F9-B593-48FD-82E8-39A552C5754F}" type="presOf" srcId="{4C0D46A0-6350-47C3-88AB-5AAE45ACD928}" destId="{6351941F-D01C-4163-AEF7-DB0B0494B06D}" srcOrd="0" destOrd="0" presId="urn:microsoft.com/office/officeart/2005/8/layout/hierarchy4"/>
    <dgm:cxn modelId="{8B5F8A83-CF45-48D1-BC8A-4C9DF51941C2}" srcId="{90FFBA99-C790-4E6C-B8AB-6D9B951FA692}" destId="{997A79F0-0604-44D5-AF10-F5D759F485F1}" srcOrd="6" destOrd="0" parTransId="{65A7B69F-3618-437F-8966-F29EDF8CDE60}" sibTransId="{B5701C69-01B2-468D-ACF9-18569F402890}"/>
    <dgm:cxn modelId="{018A7220-8E0E-4A70-A46F-DBF1737EFF84}" type="presParOf" srcId="{CBA54373-A435-49B0-A9D5-A3CE16CECC95}" destId="{0B3B62DC-11C6-43A1-B224-2CB487CAE9B8}" srcOrd="0" destOrd="0" presId="urn:microsoft.com/office/officeart/2005/8/layout/hierarchy4"/>
    <dgm:cxn modelId="{FA67125D-170E-4FC3-A9A9-F6E715AC39AC}" type="presParOf" srcId="{0B3B62DC-11C6-43A1-B224-2CB487CAE9B8}" destId="{6DEC03EF-6F23-48AB-90EF-BE546CF31B13}" srcOrd="0" destOrd="0" presId="urn:microsoft.com/office/officeart/2005/8/layout/hierarchy4"/>
    <dgm:cxn modelId="{B708D280-D59B-479A-9AD3-6611328E4DF3}" type="presParOf" srcId="{0B3B62DC-11C6-43A1-B224-2CB487CAE9B8}" destId="{F6FEFFC0-9627-4774-BCAD-BA60DCECC19C}" srcOrd="1" destOrd="0" presId="urn:microsoft.com/office/officeart/2005/8/layout/hierarchy4"/>
    <dgm:cxn modelId="{19311808-19C5-4905-AA24-B98D25D1CB90}" type="presParOf" srcId="{0B3B62DC-11C6-43A1-B224-2CB487CAE9B8}" destId="{17793DEA-22B4-42EB-8F9E-791D7306DD7C}" srcOrd="2" destOrd="0" presId="urn:microsoft.com/office/officeart/2005/8/layout/hierarchy4"/>
    <dgm:cxn modelId="{DB80EDFA-1634-4736-894C-91749546684F}" type="presParOf" srcId="{17793DEA-22B4-42EB-8F9E-791D7306DD7C}" destId="{95DB9B86-F1FF-4212-A45C-FF73AFECE430}" srcOrd="0" destOrd="0" presId="urn:microsoft.com/office/officeart/2005/8/layout/hierarchy4"/>
    <dgm:cxn modelId="{B9F415E9-AC79-4F9A-BCD6-BC09F19EE251}" type="presParOf" srcId="{95DB9B86-F1FF-4212-A45C-FF73AFECE430}" destId="{755065E5-78F5-46D0-B8BE-9E7BE510908B}" srcOrd="0" destOrd="0" presId="urn:microsoft.com/office/officeart/2005/8/layout/hierarchy4"/>
    <dgm:cxn modelId="{38F3C3BB-9D9A-43A0-879A-FEA19F6802B4}" type="presParOf" srcId="{95DB9B86-F1FF-4212-A45C-FF73AFECE430}" destId="{6CEE102C-A12F-4D8A-B51C-5F3164B87E1F}" srcOrd="1" destOrd="0" presId="urn:microsoft.com/office/officeart/2005/8/layout/hierarchy4"/>
    <dgm:cxn modelId="{5A705BD8-E91D-49D5-9196-21E5BD04DFEF}" type="presParOf" srcId="{17793DEA-22B4-42EB-8F9E-791D7306DD7C}" destId="{D453D728-026E-4107-A8D7-25F5DB12AF35}" srcOrd="1" destOrd="0" presId="urn:microsoft.com/office/officeart/2005/8/layout/hierarchy4"/>
    <dgm:cxn modelId="{6C84305C-6679-4AE7-904E-EB079C0CEC03}" type="presParOf" srcId="{17793DEA-22B4-42EB-8F9E-791D7306DD7C}" destId="{B2322F8B-B4E8-4B59-BC44-98EE55021C24}" srcOrd="2" destOrd="0" presId="urn:microsoft.com/office/officeart/2005/8/layout/hierarchy4"/>
    <dgm:cxn modelId="{7C2DF593-A11B-458B-B6D9-95894537563B}" type="presParOf" srcId="{B2322F8B-B4E8-4B59-BC44-98EE55021C24}" destId="{E0812667-098F-4846-820C-A524E67EF145}" srcOrd="0" destOrd="0" presId="urn:microsoft.com/office/officeart/2005/8/layout/hierarchy4"/>
    <dgm:cxn modelId="{FA5D6C19-B0F0-408E-B0FC-62A09C575006}" type="presParOf" srcId="{B2322F8B-B4E8-4B59-BC44-98EE55021C24}" destId="{BA231805-ECFA-445D-BFA0-89EF08171A84}" srcOrd="1" destOrd="0" presId="urn:microsoft.com/office/officeart/2005/8/layout/hierarchy4"/>
    <dgm:cxn modelId="{60C13EBE-7EBA-42FC-88F3-5544F35097F0}" type="presParOf" srcId="{17793DEA-22B4-42EB-8F9E-791D7306DD7C}" destId="{A23309B8-4E77-4004-B954-B95BCB4448DC}" srcOrd="3" destOrd="0" presId="urn:microsoft.com/office/officeart/2005/8/layout/hierarchy4"/>
    <dgm:cxn modelId="{EE38E82F-CDD2-4C9F-9ABA-C4B7DD8D854D}" type="presParOf" srcId="{17793DEA-22B4-42EB-8F9E-791D7306DD7C}" destId="{DDB2301C-9196-40BC-8E4C-01DE28FE1665}" srcOrd="4" destOrd="0" presId="urn:microsoft.com/office/officeart/2005/8/layout/hierarchy4"/>
    <dgm:cxn modelId="{9992EEB1-48F5-4CD9-8DC6-033B51D5BBCE}" type="presParOf" srcId="{DDB2301C-9196-40BC-8E4C-01DE28FE1665}" destId="{7ED31A29-6E5B-48BB-A14D-546152F35868}" srcOrd="0" destOrd="0" presId="urn:microsoft.com/office/officeart/2005/8/layout/hierarchy4"/>
    <dgm:cxn modelId="{4F9FFCD4-65A1-4E1D-888C-03DC6625CFD2}" type="presParOf" srcId="{DDB2301C-9196-40BC-8E4C-01DE28FE1665}" destId="{3E2B5C78-A9DA-4F95-8270-F34F61D82C13}" srcOrd="1" destOrd="0" presId="urn:microsoft.com/office/officeart/2005/8/layout/hierarchy4"/>
    <dgm:cxn modelId="{48A603BC-6456-46D1-B532-4A84769378BA}" type="presParOf" srcId="{17793DEA-22B4-42EB-8F9E-791D7306DD7C}" destId="{0B58471D-3892-438B-8ECF-468D36623F05}" srcOrd="5" destOrd="0" presId="urn:microsoft.com/office/officeart/2005/8/layout/hierarchy4"/>
    <dgm:cxn modelId="{5F85EF37-C0B5-4225-8E57-6B26629A2D69}" type="presParOf" srcId="{17793DEA-22B4-42EB-8F9E-791D7306DD7C}" destId="{92A75C8E-57FE-40C3-AC00-2A38105FD14A}" srcOrd="6" destOrd="0" presId="urn:microsoft.com/office/officeart/2005/8/layout/hierarchy4"/>
    <dgm:cxn modelId="{A8E6547B-8763-49D5-8ED0-FC94B522A5D0}" type="presParOf" srcId="{92A75C8E-57FE-40C3-AC00-2A38105FD14A}" destId="{6351941F-D01C-4163-AEF7-DB0B0494B06D}" srcOrd="0" destOrd="0" presId="urn:microsoft.com/office/officeart/2005/8/layout/hierarchy4"/>
    <dgm:cxn modelId="{37EE73C6-6418-4911-B16B-23B14BE3D0E6}" type="presParOf" srcId="{92A75C8E-57FE-40C3-AC00-2A38105FD14A}" destId="{D5F28F3B-9C2B-448D-9E03-17904B4670DF}" srcOrd="1" destOrd="0" presId="urn:microsoft.com/office/officeart/2005/8/layout/hierarchy4"/>
    <dgm:cxn modelId="{698919C0-0723-408F-9BDB-50BD542730E9}" type="presParOf" srcId="{17793DEA-22B4-42EB-8F9E-791D7306DD7C}" destId="{7B7FD42F-5E26-480C-A2BA-5794BB331E45}" srcOrd="7" destOrd="0" presId="urn:microsoft.com/office/officeart/2005/8/layout/hierarchy4"/>
    <dgm:cxn modelId="{00E20BA3-3E10-425B-A9F4-B6393F2A2C1D}" type="presParOf" srcId="{17793DEA-22B4-42EB-8F9E-791D7306DD7C}" destId="{B65C11C9-9701-4A0C-9B61-650A76C0B17F}" srcOrd="8" destOrd="0" presId="urn:microsoft.com/office/officeart/2005/8/layout/hierarchy4"/>
    <dgm:cxn modelId="{1FDFDBAF-29B9-4A35-A5B4-8E2E7F3F4850}" type="presParOf" srcId="{B65C11C9-9701-4A0C-9B61-650A76C0B17F}" destId="{3870ABE4-E3A0-4A3A-9B03-ED8B91882444}" srcOrd="0" destOrd="0" presId="urn:microsoft.com/office/officeart/2005/8/layout/hierarchy4"/>
    <dgm:cxn modelId="{7C177DB0-CB48-44D1-A580-C5757DB9C7EA}" type="presParOf" srcId="{B65C11C9-9701-4A0C-9B61-650A76C0B17F}" destId="{F04CC1F0-98EA-43D2-B7D2-BEB75C8CBCE5}" srcOrd="1" destOrd="0" presId="urn:microsoft.com/office/officeart/2005/8/layout/hierarchy4"/>
    <dgm:cxn modelId="{9729BE39-3478-427A-897F-0D1B19ADA21E}" type="presParOf" srcId="{17793DEA-22B4-42EB-8F9E-791D7306DD7C}" destId="{C01C8750-83C7-4654-B494-F054961E7330}" srcOrd="9" destOrd="0" presId="urn:microsoft.com/office/officeart/2005/8/layout/hierarchy4"/>
    <dgm:cxn modelId="{3A327B1A-4CC0-49E8-832A-B6B99224980E}" type="presParOf" srcId="{17793DEA-22B4-42EB-8F9E-791D7306DD7C}" destId="{106BF02E-9C17-4AA2-A0CB-441F0A21C9C9}" srcOrd="10" destOrd="0" presId="urn:microsoft.com/office/officeart/2005/8/layout/hierarchy4"/>
    <dgm:cxn modelId="{CA230FB6-5D04-45E8-8AD4-5314F64CA868}" type="presParOf" srcId="{106BF02E-9C17-4AA2-A0CB-441F0A21C9C9}" destId="{10755D04-F315-4D9A-BF72-CF7FD14BA06E}" srcOrd="0" destOrd="0" presId="urn:microsoft.com/office/officeart/2005/8/layout/hierarchy4"/>
    <dgm:cxn modelId="{B53427D3-4340-4AB9-ACDC-53F990487913}" type="presParOf" srcId="{106BF02E-9C17-4AA2-A0CB-441F0A21C9C9}" destId="{81F45595-39EE-44FA-94A3-396247FF6AFC}" srcOrd="1" destOrd="0" presId="urn:microsoft.com/office/officeart/2005/8/layout/hierarchy4"/>
    <dgm:cxn modelId="{70CC69E5-B447-4735-B383-1B1B57AC4056}" type="presParOf" srcId="{17793DEA-22B4-42EB-8F9E-791D7306DD7C}" destId="{C5640B30-4F17-423D-A60D-EE4462D9768F}" srcOrd="11" destOrd="0" presId="urn:microsoft.com/office/officeart/2005/8/layout/hierarchy4"/>
    <dgm:cxn modelId="{34D9F568-9550-4236-8083-EAF3D4C25A02}" type="presParOf" srcId="{17793DEA-22B4-42EB-8F9E-791D7306DD7C}" destId="{8F15E00D-74F3-49E0-AC97-6A7688B1DA06}" srcOrd="12" destOrd="0" presId="urn:microsoft.com/office/officeart/2005/8/layout/hierarchy4"/>
    <dgm:cxn modelId="{92BCAEAD-5A25-487E-8154-16853A958052}" type="presParOf" srcId="{8F15E00D-74F3-49E0-AC97-6A7688B1DA06}" destId="{6BC732CE-8AFA-4200-A520-1E71C0AEEA83}" srcOrd="0" destOrd="0" presId="urn:microsoft.com/office/officeart/2005/8/layout/hierarchy4"/>
    <dgm:cxn modelId="{50DA0712-5B6C-4079-ACDA-CC3FF771F033}" type="presParOf" srcId="{8F15E00D-74F3-49E0-AC97-6A7688B1DA06}" destId="{B6B964A2-0B9D-45C0-996C-97CD46665A58}" srcOrd="1" destOrd="0" presId="urn:microsoft.com/office/officeart/2005/8/layout/hierarchy4"/>
    <dgm:cxn modelId="{90F43ABF-55D4-44F3-BF53-5810C916E3A6}" type="presParOf" srcId="{17793DEA-22B4-42EB-8F9E-791D7306DD7C}" destId="{864601D5-B740-4A07-AC42-E3F6180E0D61}" srcOrd="13" destOrd="0" presId="urn:microsoft.com/office/officeart/2005/8/layout/hierarchy4"/>
    <dgm:cxn modelId="{46A9B93C-2AA4-4D31-94F1-F9268D6A6928}" type="presParOf" srcId="{17793DEA-22B4-42EB-8F9E-791D7306DD7C}" destId="{F81F63FC-1CE5-4C9C-A971-69750E5707F1}" srcOrd="14" destOrd="0" presId="urn:microsoft.com/office/officeart/2005/8/layout/hierarchy4"/>
    <dgm:cxn modelId="{71FACC6F-F6E2-4CC9-9C8A-CEB437475F99}" type="presParOf" srcId="{F81F63FC-1CE5-4C9C-A971-69750E5707F1}" destId="{D18180DC-CC0A-48AD-AF55-BE041060D749}" srcOrd="0" destOrd="0" presId="urn:microsoft.com/office/officeart/2005/8/layout/hierarchy4"/>
    <dgm:cxn modelId="{03B432B5-8323-40FF-AE0A-5CC3D1EFC68D}" type="presParOf" srcId="{F81F63FC-1CE5-4C9C-A971-69750E5707F1}" destId="{25765144-565D-4DCE-B379-27B2D774470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E7A9D-E7EA-489E-8F29-2EAF9746D4F3}" type="doc">
      <dgm:prSet loTypeId="urn:microsoft.com/office/officeart/2005/8/layout/vList3" loCatId="list" qsTypeId="urn:microsoft.com/office/officeart/2005/8/quickstyle/simple2" qsCatId="simple" csTypeId="urn:microsoft.com/office/officeart/2005/8/colors/colorful1" csCatId="colorful" phldr="1"/>
      <dgm:spPr/>
    </dgm:pt>
    <dgm:pt modelId="{C4A1C636-BDF8-4E50-A192-D29332589DC4}">
      <dgm:prSet phldrT="[Metin]" custT="1"/>
      <dgm:spPr/>
      <dgm:t>
        <a:bodyPr/>
        <a:lstStyle/>
        <a:p>
          <a:r>
            <a:rPr lang="tr-TR" sz="2000" b="1" dirty="0" smtClean="0">
              <a:latin typeface="Calibri" panose="020F0502020204030204" pitchFamily="34" charset="0"/>
            </a:rPr>
            <a:t>Belirli bir yerde</a:t>
          </a:r>
          <a:endParaRPr lang="tr-TR" sz="2000" dirty="0">
            <a:latin typeface="Calibri" panose="020F0502020204030204" pitchFamily="34" charset="0"/>
          </a:endParaRPr>
        </a:p>
      </dgm:t>
    </dgm:pt>
    <dgm:pt modelId="{ACE6715D-1593-4382-BCA1-1F5FA76A9CDE}" type="parTrans" cxnId="{4CA685A3-0082-4AD8-881B-D17F02DA0D4B}">
      <dgm:prSet/>
      <dgm:spPr/>
      <dgm:t>
        <a:bodyPr/>
        <a:lstStyle/>
        <a:p>
          <a:endParaRPr lang="tr-TR"/>
        </a:p>
      </dgm:t>
    </dgm:pt>
    <dgm:pt modelId="{2102D8D0-71BC-48C5-9459-5E619C62D4E3}" type="sibTrans" cxnId="{4CA685A3-0082-4AD8-881B-D17F02DA0D4B}">
      <dgm:prSet/>
      <dgm:spPr/>
      <dgm:t>
        <a:bodyPr/>
        <a:lstStyle/>
        <a:p>
          <a:endParaRPr lang="tr-TR"/>
        </a:p>
      </dgm:t>
    </dgm:pt>
    <dgm:pt modelId="{DCC7B19C-3CB1-4D99-80F1-92E3FB14B216}">
      <dgm:prSet phldrT="[Metin]" custT="1"/>
      <dgm:spPr/>
      <dgm:t>
        <a:bodyPr/>
        <a:lstStyle/>
        <a:p>
          <a:r>
            <a:rPr lang="tr-TR" sz="2000" b="1" dirty="0" smtClean="0">
              <a:latin typeface="Calibri" panose="020F0502020204030204" pitchFamily="34" charset="0"/>
            </a:rPr>
            <a:t>Bir başlama ve bitiş noktasına sahip,</a:t>
          </a:r>
          <a:endParaRPr lang="tr-TR" sz="2000" dirty="0">
            <a:latin typeface="Calibri" panose="020F0502020204030204" pitchFamily="34" charset="0"/>
          </a:endParaRPr>
        </a:p>
      </dgm:t>
    </dgm:pt>
    <dgm:pt modelId="{568927DA-0635-4353-8ACF-8AE6DB513638}" type="parTrans" cxnId="{FB41A0D8-30C7-4C1E-B369-F338D64630F6}">
      <dgm:prSet/>
      <dgm:spPr/>
      <dgm:t>
        <a:bodyPr/>
        <a:lstStyle/>
        <a:p>
          <a:endParaRPr lang="tr-TR"/>
        </a:p>
      </dgm:t>
    </dgm:pt>
    <dgm:pt modelId="{840E3F07-2798-43D1-AF5C-55EBE41216E8}" type="sibTrans" cxnId="{FB41A0D8-30C7-4C1E-B369-F338D64630F6}">
      <dgm:prSet/>
      <dgm:spPr/>
      <dgm:t>
        <a:bodyPr/>
        <a:lstStyle/>
        <a:p>
          <a:endParaRPr lang="tr-TR"/>
        </a:p>
      </dgm:t>
    </dgm:pt>
    <dgm:pt modelId="{56FBF5BD-F214-4A1D-8423-B29BBAE61909}">
      <dgm:prSet phldrT="[Metin]" custT="1"/>
      <dgm:spPr/>
      <dgm:t>
        <a:bodyPr/>
        <a:lstStyle/>
        <a:p>
          <a:r>
            <a:rPr lang="tr-TR" sz="2000" b="1" dirty="0" smtClean="0">
              <a:latin typeface="Calibri" panose="020F0502020204030204" pitchFamily="34" charset="0"/>
            </a:rPr>
            <a:t>Hedeflenen belirli amaçların gerçekleştirilmesine</a:t>
          </a:r>
          <a:endParaRPr lang="tr-TR" sz="2000" dirty="0">
            <a:latin typeface="Calibri" panose="020F0502020204030204" pitchFamily="34" charset="0"/>
          </a:endParaRPr>
        </a:p>
      </dgm:t>
    </dgm:pt>
    <dgm:pt modelId="{F1092682-2E4F-4C34-9AE2-58CAB985C5AC}" type="parTrans" cxnId="{AC93A56D-19BE-4B93-AAE0-D03E71AC6624}">
      <dgm:prSet/>
      <dgm:spPr/>
      <dgm:t>
        <a:bodyPr/>
        <a:lstStyle/>
        <a:p>
          <a:endParaRPr lang="tr-TR"/>
        </a:p>
      </dgm:t>
    </dgm:pt>
    <dgm:pt modelId="{E7AAFCE6-4455-4341-8CB7-9D41D266DCFF}" type="sibTrans" cxnId="{AC93A56D-19BE-4B93-AAE0-D03E71AC6624}">
      <dgm:prSet/>
      <dgm:spPr/>
      <dgm:t>
        <a:bodyPr/>
        <a:lstStyle/>
        <a:p>
          <a:endParaRPr lang="tr-TR"/>
        </a:p>
      </dgm:t>
    </dgm:pt>
    <dgm:pt modelId="{34D6C65E-088B-4244-BB58-32B895110DB7}">
      <dgm:prSet custT="1"/>
      <dgm:spPr/>
      <dgm:t>
        <a:bodyPr/>
        <a:lstStyle/>
        <a:p>
          <a:r>
            <a:rPr lang="tr-TR" sz="2000" b="1" dirty="0" smtClean="0">
              <a:latin typeface="Calibri" panose="020F0502020204030204" pitchFamily="34" charset="0"/>
            </a:rPr>
            <a:t>Belirli bir zaman ve bütçe çerçevesinde,</a:t>
          </a:r>
          <a:endParaRPr lang="tr-TR" sz="2000" dirty="0">
            <a:latin typeface="Calibri" panose="020F0502020204030204" pitchFamily="34" charset="0"/>
          </a:endParaRPr>
        </a:p>
      </dgm:t>
    </dgm:pt>
    <dgm:pt modelId="{89F23861-1C32-4CCB-B1F6-D62F5EBFA699}" type="parTrans" cxnId="{34614A89-5E4A-4FC4-9F8F-5113C54581BE}">
      <dgm:prSet/>
      <dgm:spPr/>
      <dgm:t>
        <a:bodyPr/>
        <a:lstStyle/>
        <a:p>
          <a:endParaRPr lang="tr-TR"/>
        </a:p>
      </dgm:t>
    </dgm:pt>
    <dgm:pt modelId="{6A121B19-C863-4D63-A2A3-3748168C2A05}" type="sibTrans" cxnId="{34614A89-5E4A-4FC4-9F8F-5113C54581BE}">
      <dgm:prSet/>
      <dgm:spPr/>
      <dgm:t>
        <a:bodyPr/>
        <a:lstStyle/>
        <a:p>
          <a:endParaRPr lang="tr-TR"/>
        </a:p>
      </dgm:t>
    </dgm:pt>
    <dgm:pt modelId="{F838DF4E-9E37-4E2D-B38A-2F3B0258F02B}">
      <dgm:prSet custT="1"/>
      <dgm:spPr/>
      <dgm:t>
        <a:bodyPr/>
        <a:lstStyle/>
        <a:p>
          <a:r>
            <a:rPr lang="tr-TR" sz="3200" b="1" kern="1800" spc="800" baseline="0" dirty="0" smtClean="0">
              <a:effectLst>
                <a:outerShdw blurRad="38100" dist="38100" dir="2700000" algn="tl">
                  <a:srgbClr val="000000">
                    <a:alpha val="43137"/>
                  </a:srgbClr>
                </a:outerShdw>
              </a:effectLst>
              <a:latin typeface="Calibri" panose="020F0502020204030204" pitchFamily="34" charset="0"/>
            </a:rPr>
            <a:t>PROJE</a:t>
          </a:r>
          <a:endParaRPr lang="tr-TR" sz="1800" b="1" kern="1800" spc="800" baseline="0" dirty="0">
            <a:effectLst>
              <a:outerShdw blurRad="38100" dist="38100" dir="2700000" algn="tl">
                <a:srgbClr val="000000">
                  <a:alpha val="43137"/>
                </a:srgbClr>
              </a:outerShdw>
            </a:effectLst>
            <a:latin typeface="Calibri" panose="020F0502020204030204" pitchFamily="34" charset="0"/>
          </a:endParaRPr>
        </a:p>
      </dgm:t>
    </dgm:pt>
    <dgm:pt modelId="{559C4FD2-8029-47B6-ABFE-E903B3452431}" type="parTrans" cxnId="{E965788B-F8F4-49EB-8A2B-FB32BDF0C05D}">
      <dgm:prSet/>
      <dgm:spPr/>
      <dgm:t>
        <a:bodyPr/>
        <a:lstStyle/>
        <a:p>
          <a:endParaRPr lang="tr-TR"/>
        </a:p>
      </dgm:t>
    </dgm:pt>
    <dgm:pt modelId="{BB5E9CB7-52F9-4C53-93A8-E37A6F913E60}" type="sibTrans" cxnId="{E965788B-F8F4-49EB-8A2B-FB32BDF0C05D}">
      <dgm:prSet/>
      <dgm:spPr/>
      <dgm:t>
        <a:bodyPr/>
        <a:lstStyle/>
        <a:p>
          <a:endParaRPr lang="tr-TR"/>
        </a:p>
      </dgm:t>
    </dgm:pt>
    <dgm:pt modelId="{75356E26-BDB4-465A-A9CC-BD40F97316B5}" type="pres">
      <dgm:prSet presAssocID="{FA1E7A9D-E7EA-489E-8F29-2EAF9746D4F3}" presName="linearFlow" presStyleCnt="0">
        <dgm:presLayoutVars>
          <dgm:dir/>
          <dgm:resizeHandles val="exact"/>
        </dgm:presLayoutVars>
      </dgm:prSet>
      <dgm:spPr/>
    </dgm:pt>
    <dgm:pt modelId="{332765AF-87C1-4DED-B3D7-51AF4CD7BA6B}" type="pres">
      <dgm:prSet presAssocID="{F838DF4E-9E37-4E2D-B38A-2F3B0258F02B}" presName="composite" presStyleCnt="0"/>
      <dgm:spPr/>
    </dgm:pt>
    <dgm:pt modelId="{0D070729-688A-48C2-84F5-F3A53F381632}" type="pres">
      <dgm:prSet presAssocID="{F838DF4E-9E37-4E2D-B38A-2F3B0258F02B}" presName="imgShp" presStyleLbl="fgImgPlace1" presStyleIdx="0" presStyleCnt="5" custScaleX="172338" custScaleY="152733" custLinFactX="-8877" custLinFactNeighborX="-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dgm:spPr>
    </dgm:pt>
    <dgm:pt modelId="{C777F5AB-2CEE-4F8C-959B-5B178316B511}" type="pres">
      <dgm:prSet presAssocID="{F838DF4E-9E37-4E2D-B38A-2F3B0258F02B}" presName="txShp" presStyleLbl="node1" presStyleIdx="0" presStyleCnt="5" custScaleX="134471" custLinFactNeighborX="-10295">
        <dgm:presLayoutVars>
          <dgm:bulletEnabled val="1"/>
        </dgm:presLayoutVars>
      </dgm:prSet>
      <dgm:spPr/>
      <dgm:t>
        <a:bodyPr/>
        <a:lstStyle/>
        <a:p>
          <a:endParaRPr lang="tr-TR"/>
        </a:p>
      </dgm:t>
    </dgm:pt>
    <dgm:pt modelId="{CBC82058-C2F0-4496-A410-95406F354714}" type="pres">
      <dgm:prSet presAssocID="{BB5E9CB7-52F9-4C53-93A8-E37A6F913E60}" presName="spacing" presStyleCnt="0"/>
      <dgm:spPr/>
    </dgm:pt>
    <dgm:pt modelId="{AA1D9855-2E3A-4210-B970-DAE4DF7F1F85}" type="pres">
      <dgm:prSet presAssocID="{C4A1C636-BDF8-4E50-A192-D29332589DC4}" presName="composite" presStyleCnt="0"/>
      <dgm:spPr/>
    </dgm:pt>
    <dgm:pt modelId="{F52B45A2-5E3B-4EAC-BD1B-6DE273906622}" type="pres">
      <dgm:prSet presAssocID="{C4A1C636-BDF8-4E50-A192-D29332589DC4}"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pt>
    <dgm:pt modelId="{BBC37063-0DA6-43C1-BBF2-9E8FA3026DBF}" type="pres">
      <dgm:prSet presAssocID="{C4A1C636-BDF8-4E50-A192-D29332589DC4}" presName="txShp" presStyleLbl="node1" presStyleIdx="1" presStyleCnt="5" custScaleX="106230">
        <dgm:presLayoutVars>
          <dgm:bulletEnabled val="1"/>
        </dgm:presLayoutVars>
      </dgm:prSet>
      <dgm:spPr/>
      <dgm:t>
        <a:bodyPr/>
        <a:lstStyle/>
        <a:p>
          <a:endParaRPr lang="tr-TR"/>
        </a:p>
      </dgm:t>
    </dgm:pt>
    <dgm:pt modelId="{24203D32-8994-4D77-A981-31881397D33E}" type="pres">
      <dgm:prSet presAssocID="{2102D8D0-71BC-48C5-9459-5E619C62D4E3}" presName="spacing" presStyleCnt="0"/>
      <dgm:spPr/>
    </dgm:pt>
    <dgm:pt modelId="{B9BE88D5-0432-4D99-9160-F1CC6691BF33}" type="pres">
      <dgm:prSet presAssocID="{34D6C65E-088B-4244-BB58-32B895110DB7}" presName="composite" presStyleCnt="0"/>
      <dgm:spPr/>
    </dgm:pt>
    <dgm:pt modelId="{CEFD3D77-2753-4649-84CB-5CD075B3C3C9}" type="pres">
      <dgm:prSet presAssocID="{34D6C65E-088B-4244-BB58-32B895110DB7}"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4BA93ACD-59E8-491B-8B1E-C01DDF070C62}" type="pres">
      <dgm:prSet presAssocID="{34D6C65E-088B-4244-BB58-32B895110DB7}" presName="txShp" presStyleLbl="node1" presStyleIdx="2" presStyleCnt="5" custScaleX="106230">
        <dgm:presLayoutVars>
          <dgm:bulletEnabled val="1"/>
        </dgm:presLayoutVars>
      </dgm:prSet>
      <dgm:spPr/>
      <dgm:t>
        <a:bodyPr/>
        <a:lstStyle/>
        <a:p>
          <a:endParaRPr lang="tr-TR"/>
        </a:p>
      </dgm:t>
    </dgm:pt>
    <dgm:pt modelId="{1EA8B161-F3DE-4573-B203-4069225FF5C5}" type="pres">
      <dgm:prSet presAssocID="{6A121B19-C863-4D63-A2A3-3748168C2A05}" presName="spacing" presStyleCnt="0"/>
      <dgm:spPr/>
    </dgm:pt>
    <dgm:pt modelId="{1AC51586-1C69-4D86-B3F2-C07EBC5D8106}" type="pres">
      <dgm:prSet presAssocID="{DCC7B19C-3CB1-4D99-80F1-92E3FB14B216}" presName="composite" presStyleCnt="0"/>
      <dgm:spPr/>
    </dgm:pt>
    <dgm:pt modelId="{B87B4DA8-3B73-4FE6-AE2F-4E5FB5D5C8E4}" type="pres">
      <dgm:prSet presAssocID="{DCC7B19C-3CB1-4D99-80F1-92E3FB14B216}"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t>
        <a:bodyPr/>
        <a:lstStyle/>
        <a:p>
          <a:endParaRPr lang="tr-TR"/>
        </a:p>
      </dgm:t>
    </dgm:pt>
    <dgm:pt modelId="{D8DA4D04-AD36-469B-A02F-4F6D3DCF5F1F}" type="pres">
      <dgm:prSet presAssocID="{DCC7B19C-3CB1-4D99-80F1-92E3FB14B216}" presName="txShp" presStyleLbl="node1" presStyleIdx="3" presStyleCnt="5" custScaleX="106230">
        <dgm:presLayoutVars>
          <dgm:bulletEnabled val="1"/>
        </dgm:presLayoutVars>
      </dgm:prSet>
      <dgm:spPr/>
      <dgm:t>
        <a:bodyPr/>
        <a:lstStyle/>
        <a:p>
          <a:endParaRPr lang="tr-TR"/>
        </a:p>
      </dgm:t>
    </dgm:pt>
    <dgm:pt modelId="{74D6FA10-6C1C-4179-B3D9-4500E42420A5}" type="pres">
      <dgm:prSet presAssocID="{840E3F07-2798-43D1-AF5C-55EBE41216E8}" presName="spacing" presStyleCnt="0"/>
      <dgm:spPr/>
    </dgm:pt>
    <dgm:pt modelId="{776E6C1D-A837-4E40-B938-0194BD33052E}" type="pres">
      <dgm:prSet presAssocID="{56FBF5BD-F214-4A1D-8423-B29BBAE61909}" presName="composite" presStyleCnt="0"/>
      <dgm:spPr/>
    </dgm:pt>
    <dgm:pt modelId="{20565E4D-4D2C-42E6-9EBF-69D86EAA0F49}" type="pres">
      <dgm:prSet presAssocID="{56FBF5BD-F214-4A1D-8423-B29BBAE61909}" presName="imgShp" presStyleLbl="fgImgPlace1" presStyleIdx="4" presStyleCnt="5"/>
      <dgm:spPr>
        <a:blipFill rotWithShape="1">
          <a:blip xmlns:r="http://schemas.openxmlformats.org/officeDocument/2006/relationships" r:embed="rId5"/>
          <a:stretch>
            <a:fillRect/>
          </a:stretch>
        </a:blipFill>
      </dgm:spPr>
    </dgm:pt>
    <dgm:pt modelId="{52D6D131-F048-4C1B-8E03-3F44C167903F}" type="pres">
      <dgm:prSet presAssocID="{56FBF5BD-F214-4A1D-8423-B29BBAE61909}" presName="txShp" presStyleLbl="node1" presStyleIdx="4" presStyleCnt="5" custScaleX="106230">
        <dgm:presLayoutVars>
          <dgm:bulletEnabled val="1"/>
        </dgm:presLayoutVars>
      </dgm:prSet>
      <dgm:spPr/>
      <dgm:t>
        <a:bodyPr/>
        <a:lstStyle/>
        <a:p>
          <a:endParaRPr lang="tr-TR"/>
        </a:p>
      </dgm:t>
    </dgm:pt>
  </dgm:ptLst>
  <dgm:cxnLst>
    <dgm:cxn modelId="{34614A89-5E4A-4FC4-9F8F-5113C54581BE}" srcId="{FA1E7A9D-E7EA-489E-8F29-2EAF9746D4F3}" destId="{34D6C65E-088B-4244-BB58-32B895110DB7}" srcOrd="2" destOrd="0" parTransId="{89F23861-1C32-4CCB-B1F6-D62F5EBFA699}" sibTransId="{6A121B19-C863-4D63-A2A3-3748168C2A05}"/>
    <dgm:cxn modelId="{E3854FF3-7707-4B78-93C0-8E863E6B9A19}" type="presOf" srcId="{56FBF5BD-F214-4A1D-8423-B29BBAE61909}" destId="{52D6D131-F048-4C1B-8E03-3F44C167903F}" srcOrd="0" destOrd="0" presId="urn:microsoft.com/office/officeart/2005/8/layout/vList3"/>
    <dgm:cxn modelId="{0CDD72DF-3514-41D9-86D2-3F66E4F4BC6B}" type="presOf" srcId="{FA1E7A9D-E7EA-489E-8F29-2EAF9746D4F3}" destId="{75356E26-BDB4-465A-A9CC-BD40F97316B5}" srcOrd="0" destOrd="0" presId="urn:microsoft.com/office/officeart/2005/8/layout/vList3"/>
    <dgm:cxn modelId="{28C396C3-5A94-44CC-B37C-A01F4B093457}" type="presOf" srcId="{C4A1C636-BDF8-4E50-A192-D29332589DC4}" destId="{BBC37063-0DA6-43C1-BBF2-9E8FA3026DBF}" srcOrd="0" destOrd="0" presId="urn:microsoft.com/office/officeart/2005/8/layout/vList3"/>
    <dgm:cxn modelId="{AC93A56D-19BE-4B93-AAE0-D03E71AC6624}" srcId="{FA1E7A9D-E7EA-489E-8F29-2EAF9746D4F3}" destId="{56FBF5BD-F214-4A1D-8423-B29BBAE61909}" srcOrd="4" destOrd="0" parTransId="{F1092682-2E4F-4C34-9AE2-58CAB985C5AC}" sibTransId="{E7AAFCE6-4455-4341-8CB7-9D41D266DCFF}"/>
    <dgm:cxn modelId="{E965788B-F8F4-49EB-8A2B-FB32BDF0C05D}" srcId="{FA1E7A9D-E7EA-489E-8F29-2EAF9746D4F3}" destId="{F838DF4E-9E37-4E2D-B38A-2F3B0258F02B}" srcOrd="0" destOrd="0" parTransId="{559C4FD2-8029-47B6-ABFE-E903B3452431}" sibTransId="{BB5E9CB7-52F9-4C53-93A8-E37A6F913E60}"/>
    <dgm:cxn modelId="{6A619B46-B94F-4880-9445-24394371CC1D}" type="presOf" srcId="{DCC7B19C-3CB1-4D99-80F1-92E3FB14B216}" destId="{D8DA4D04-AD36-469B-A02F-4F6D3DCF5F1F}" srcOrd="0" destOrd="0" presId="urn:microsoft.com/office/officeart/2005/8/layout/vList3"/>
    <dgm:cxn modelId="{AF360E2E-EF87-45CE-8886-93EAD9A07962}" type="presOf" srcId="{F838DF4E-9E37-4E2D-B38A-2F3B0258F02B}" destId="{C777F5AB-2CEE-4F8C-959B-5B178316B511}" srcOrd="0" destOrd="0" presId="urn:microsoft.com/office/officeart/2005/8/layout/vList3"/>
    <dgm:cxn modelId="{4CA685A3-0082-4AD8-881B-D17F02DA0D4B}" srcId="{FA1E7A9D-E7EA-489E-8F29-2EAF9746D4F3}" destId="{C4A1C636-BDF8-4E50-A192-D29332589DC4}" srcOrd="1" destOrd="0" parTransId="{ACE6715D-1593-4382-BCA1-1F5FA76A9CDE}" sibTransId="{2102D8D0-71BC-48C5-9459-5E619C62D4E3}"/>
    <dgm:cxn modelId="{FB41A0D8-30C7-4C1E-B369-F338D64630F6}" srcId="{FA1E7A9D-E7EA-489E-8F29-2EAF9746D4F3}" destId="{DCC7B19C-3CB1-4D99-80F1-92E3FB14B216}" srcOrd="3" destOrd="0" parTransId="{568927DA-0635-4353-8ACF-8AE6DB513638}" sibTransId="{840E3F07-2798-43D1-AF5C-55EBE41216E8}"/>
    <dgm:cxn modelId="{8CC2B944-F265-42C6-B9DC-4A184EBB6DC6}" type="presOf" srcId="{34D6C65E-088B-4244-BB58-32B895110DB7}" destId="{4BA93ACD-59E8-491B-8B1E-C01DDF070C62}" srcOrd="0" destOrd="0" presId="urn:microsoft.com/office/officeart/2005/8/layout/vList3"/>
    <dgm:cxn modelId="{2B6BD7E5-B577-45A2-AA70-875266D7520D}" type="presParOf" srcId="{75356E26-BDB4-465A-A9CC-BD40F97316B5}" destId="{332765AF-87C1-4DED-B3D7-51AF4CD7BA6B}" srcOrd="0" destOrd="0" presId="urn:microsoft.com/office/officeart/2005/8/layout/vList3"/>
    <dgm:cxn modelId="{F77F45D8-D7C5-4D15-8B51-7F9D3DF15656}" type="presParOf" srcId="{332765AF-87C1-4DED-B3D7-51AF4CD7BA6B}" destId="{0D070729-688A-48C2-84F5-F3A53F381632}" srcOrd="0" destOrd="0" presId="urn:microsoft.com/office/officeart/2005/8/layout/vList3"/>
    <dgm:cxn modelId="{F3968EA7-989B-4B57-995B-FE48368E36F9}" type="presParOf" srcId="{332765AF-87C1-4DED-B3D7-51AF4CD7BA6B}" destId="{C777F5AB-2CEE-4F8C-959B-5B178316B511}" srcOrd="1" destOrd="0" presId="urn:microsoft.com/office/officeart/2005/8/layout/vList3"/>
    <dgm:cxn modelId="{46A7C4DE-0194-4EC2-B3EE-EBD98C7CF050}" type="presParOf" srcId="{75356E26-BDB4-465A-A9CC-BD40F97316B5}" destId="{CBC82058-C2F0-4496-A410-95406F354714}" srcOrd="1" destOrd="0" presId="urn:microsoft.com/office/officeart/2005/8/layout/vList3"/>
    <dgm:cxn modelId="{D7C2C816-3A41-4E82-B40F-F9E532903E26}" type="presParOf" srcId="{75356E26-BDB4-465A-A9CC-BD40F97316B5}" destId="{AA1D9855-2E3A-4210-B970-DAE4DF7F1F85}" srcOrd="2" destOrd="0" presId="urn:microsoft.com/office/officeart/2005/8/layout/vList3"/>
    <dgm:cxn modelId="{7035119A-7427-43C7-9FBD-30281F03924F}" type="presParOf" srcId="{AA1D9855-2E3A-4210-B970-DAE4DF7F1F85}" destId="{F52B45A2-5E3B-4EAC-BD1B-6DE273906622}" srcOrd="0" destOrd="0" presId="urn:microsoft.com/office/officeart/2005/8/layout/vList3"/>
    <dgm:cxn modelId="{74D7328B-31B1-4AEB-B66D-AF94269AB217}" type="presParOf" srcId="{AA1D9855-2E3A-4210-B970-DAE4DF7F1F85}" destId="{BBC37063-0DA6-43C1-BBF2-9E8FA3026DBF}" srcOrd="1" destOrd="0" presId="urn:microsoft.com/office/officeart/2005/8/layout/vList3"/>
    <dgm:cxn modelId="{BF37AF0F-6AF9-4371-AAE5-6A5DAC515300}" type="presParOf" srcId="{75356E26-BDB4-465A-A9CC-BD40F97316B5}" destId="{24203D32-8994-4D77-A981-31881397D33E}" srcOrd="3" destOrd="0" presId="urn:microsoft.com/office/officeart/2005/8/layout/vList3"/>
    <dgm:cxn modelId="{6E7DD537-15D2-4C02-B3A2-309E951543BF}" type="presParOf" srcId="{75356E26-BDB4-465A-A9CC-BD40F97316B5}" destId="{B9BE88D5-0432-4D99-9160-F1CC6691BF33}" srcOrd="4" destOrd="0" presId="urn:microsoft.com/office/officeart/2005/8/layout/vList3"/>
    <dgm:cxn modelId="{DDBFCF35-156F-41DE-BEA6-D4942F5144BF}" type="presParOf" srcId="{B9BE88D5-0432-4D99-9160-F1CC6691BF33}" destId="{CEFD3D77-2753-4649-84CB-5CD075B3C3C9}" srcOrd="0" destOrd="0" presId="urn:microsoft.com/office/officeart/2005/8/layout/vList3"/>
    <dgm:cxn modelId="{64A31A2A-86D5-4A5F-8D26-F55322E87B56}" type="presParOf" srcId="{B9BE88D5-0432-4D99-9160-F1CC6691BF33}" destId="{4BA93ACD-59E8-491B-8B1E-C01DDF070C62}" srcOrd="1" destOrd="0" presId="urn:microsoft.com/office/officeart/2005/8/layout/vList3"/>
    <dgm:cxn modelId="{9FF7E431-BEFE-4DC0-8038-5168EA061CF4}" type="presParOf" srcId="{75356E26-BDB4-465A-A9CC-BD40F97316B5}" destId="{1EA8B161-F3DE-4573-B203-4069225FF5C5}" srcOrd="5" destOrd="0" presId="urn:microsoft.com/office/officeart/2005/8/layout/vList3"/>
    <dgm:cxn modelId="{C8725DCD-7CBF-4ECE-99BE-C05679A30D22}" type="presParOf" srcId="{75356E26-BDB4-465A-A9CC-BD40F97316B5}" destId="{1AC51586-1C69-4D86-B3F2-C07EBC5D8106}" srcOrd="6" destOrd="0" presId="urn:microsoft.com/office/officeart/2005/8/layout/vList3"/>
    <dgm:cxn modelId="{F6B971EC-EFF8-47AA-ACDF-0D5B11B47404}" type="presParOf" srcId="{1AC51586-1C69-4D86-B3F2-C07EBC5D8106}" destId="{B87B4DA8-3B73-4FE6-AE2F-4E5FB5D5C8E4}" srcOrd="0" destOrd="0" presId="urn:microsoft.com/office/officeart/2005/8/layout/vList3"/>
    <dgm:cxn modelId="{57F8E4C2-F0A1-44F3-99BA-2B19D8ABD872}" type="presParOf" srcId="{1AC51586-1C69-4D86-B3F2-C07EBC5D8106}" destId="{D8DA4D04-AD36-469B-A02F-4F6D3DCF5F1F}" srcOrd="1" destOrd="0" presId="urn:microsoft.com/office/officeart/2005/8/layout/vList3"/>
    <dgm:cxn modelId="{7B0D4371-21DC-4AC5-9D16-D0A66324DA18}" type="presParOf" srcId="{75356E26-BDB4-465A-A9CC-BD40F97316B5}" destId="{74D6FA10-6C1C-4179-B3D9-4500E42420A5}" srcOrd="7" destOrd="0" presId="urn:microsoft.com/office/officeart/2005/8/layout/vList3"/>
    <dgm:cxn modelId="{6A0641C4-4425-4B70-B105-2A42BF1315AA}" type="presParOf" srcId="{75356E26-BDB4-465A-A9CC-BD40F97316B5}" destId="{776E6C1D-A837-4E40-B938-0194BD33052E}" srcOrd="8" destOrd="0" presId="urn:microsoft.com/office/officeart/2005/8/layout/vList3"/>
    <dgm:cxn modelId="{45924758-1F87-4E5A-A184-B22A1C192613}" type="presParOf" srcId="{776E6C1D-A837-4E40-B938-0194BD33052E}" destId="{20565E4D-4D2C-42E6-9EBF-69D86EAA0F49}" srcOrd="0" destOrd="0" presId="urn:microsoft.com/office/officeart/2005/8/layout/vList3"/>
    <dgm:cxn modelId="{BC4A2506-D88E-42C2-A8C5-9378B42DCF20}" type="presParOf" srcId="{776E6C1D-A837-4E40-B938-0194BD33052E}" destId="{52D6D131-F048-4C1B-8E03-3F44C167903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D762E-A61C-404B-8A8B-8D864720EDF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41B54CF6-74DC-4D71-894C-9C7D8C79EE61}">
      <dgm:prSet phldrT="[Metin]" custT="1"/>
      <dgm:spPr/>
      <dgm:t>
        <a:bodyPr/>
        <a:lstStyle/>
        <a:p>
          <a:r>
            <a:rPr lang="tr-TR" sz="2400" b="1" dirty="0" smtClean="0">
              <a:latin typeface="Calibri" panose="020F0502020204030204" pitchFamily="34" charset="0"/>
            </a:rPr>
            <a:t>Hedef Sektör</a:t>
          </a:r>
          <a:endParaRPr lang="tr-TR" sz="2400" b="1" dirty="0">
            <a:latin typeface="Calibri" panose="020F0502020204030204" pitchFamily="34" charset="0"/>
          </a:endParaRPr>
        </a:p>
      </dgm:t>
    </dgm:pt>
    <dgm:pt modelId="{9A970360-E24B-4121-95B8-D411D501E265}" type="parTrans" cxnId="{B870CB77-1905-4412-A45D-35CB2479C4A0}">
      <dgm:prSet/>
      <dgm:spPr/>
      <dgm:t>
        <a:bodyPr/>
        <a:lstStyle/>
        <a:p>
          <a:endParaRPr lang="tr-TR"/>
        </a:p>
      </dgm:t>
    </dgm:pt>
    <dgm:pt modelId="{59A053D1-EE29-4583-9D33-BBA6EC7F0B8A}" type="sibTrans" cxnId="{B870CB77-1905-4412-A45D-35CB2479C4A0}">
      <dgm:prSet/>
      <dgm:spPr/>
      <dgm:t>
        <a:bodyPr/>
        <a:lstStyle/>
        <a:p>
          <a:endParaRPr lang="tr-TR"/>
        </a:p>
      </dgm:t>
    </dgm:pt>
    <dgm:pt modelId="{6DFE9733-832D-434E-A752-3E0F1D6DE1A6}">
      <dgm:prSet phldrT="[Metin]" custT="1"/>
      <dgm:spPr/>
      <dgm:t>
        <a:bodyPr/>
        <a:lstStyle/>
        <a:p>
          <a:r>
            <a:rPr lang="tr-TR" sz="2400" b="1" dirty="0" smtClean="0">
              <a:latin typeface="Calibri" panose="020F0502020204030204" pitchFamily="34" charset="0"/>
            </a:rPr>
            <a:t>Ölçek</a:t>
          </a:r>
          <a:endParaRPr lang="tr-TR" sz="2400" dirty="0">
            <a:latin typeface="Calibri" panose="020F0502020204030204" pitchFamily="34" charset="0"/>
          </a:endParaRPr>
        </a:p>
      </dgm:t>
    </dgm:pt>
    <dgm:pt modelId="{BCB929CE-F318-4A0B-92D9-E21B2E09D18B}" type="parTrans" cxnId="{5D1CAAEE-50E4-4251-9557-2A3A3244D544}">
      <dgm:prSet/>
      <dgm:spPr/>
      <dgm:t>
        <a:bodyPr/>
        <a:lstStyle/>
        <a:p>
          <a:endParaRPr lang="tr-TR"/>
        </a:p>
      </dgm:t>
    </dgm:pt>
    <dgm:pt modelId="{89273C51-3EA7-40E5-A539-FB0029D5B68C}" type="sibTrans" cxnId="{5D1CAAEE-50E4-4251-9557-2A3A3244D544}">
      <dgm:prSet/>
      <dgm:spPr/>
      <dgm:t>
        <a:bodyPr/>
        <a:lstStyle/>
        <a:p>
          <a:endParaRPr lang="tr-TR" dirty="0"/>
        </a:p>
      </dgm:t>
    </dgm:pt>
    <dgm:pt modelId="{A59CFAEE-57BF-48DA-86B3-4C4B3280E702}">
      <dgm:prSet phldrT="[Metin]" custT="1"/>
      <dgm:spPr/>
      <dgm:t>
        <a:bodyPr/>
        <a:lstStyle/>
        <a:p>
          <a:pPr algn="just"/>
          <a:r>
            <a:rPr lang="tr-TR" sz="2400" dirty="0" smtClean="0">
              <a:solidFill>
                <a:srgbClr val="006597"/>
              </a:solidFill>
              <a:latin typeface="Calibri" panose="020F0502020204030204" pitchFamily="34" charset="0"/>
            </a:rPr>
            <a:t>Ana faaliyet kodu NACE REV 2 sınıflamasına göre imalat sanayi sektörlerinde yer alan küçük ve orta ölçekli işletmeler başvurabilecektir.</a:t>
          </a:r>
          <a:endParaRPr lang="tr-TR" sz="2400" dirty="0">
            <a:solidFill>
              <a:srgbClr val="006597"/>
            </a:solidFill>
            <a:latin typeface="Calibri" panose="020F0502020204030204" pitchFamily="34" charset="0"/>
          </a:endParaRPr>
        </a:p>
      </dgm:t>
    </dgm:pt>
    <dgm:pt modelId="{119FA7E0-E9C9-40EB-B979-1461C3371E8D}" type="sibTrans" cxnId="{F0967F59-FD72-4057-87A4-40365E7F7C30}">
      <dgm:prSet/>
      <dgm:spPr/>
      <dgm:t>
        <a:bodyPr/>
        <a:lstStyle/>
        <a:p>
          <a:endParaRPr lang="tr-TR"/>
        </a:p>
      </dgm:t>
    </dgm:pt>
    <dgm:pt modelId="{9F1ECD1A-3D98-4074-9D82-3E803B1269CC}" type="parTrans" cxnId="{F0967F59-FD72-4057-87A4-40365E7F7C30}">
      <dgm:prSet/>
      <dgm:spPr/>
      <dgm:t>
        <a:bodyPr/>
        <a:lstStyle/>
        <a:p>
          <a:endParaRPr lang="tr-TR"/>
        </a:p>
      </dgm:t>
    </dgm:pt>
    <dgm:pt modelId="{1BCB7276-5391-4D0F-851F-2B4DB2421764}">
      <dgm:prSet phldrT="[Metin]" custT="1"/>
      <dgm:spPr/>
      <dgm:t>
        <a:bodyPr/>
        <a:lstStyle/>
        <a:p>
          <a:pPr algn="just"/>
          <a:r>
            <a:rPr lang="tr-TR" sz="2400" dirty="0" smtClean="0">
              <a:solidFill>
                <a:srgbClr val="006597"/>
              </a:solidFill>
              <a:latin typeface="Calibri" panose="020F0502020204030204" pitchFamily="34" charset="0"/>
            </a:rPr>
            <a:t>KOSGEB Veri Tabanında kayıtlı, KOBİ Beyannamesi onaylı küçük ve orta ölçekli işletmeler başvurabilecektir.</a:t>
          </a:r>
          <a:endParaRPr lang="tr-TR" sz="2400" dirty="0">
            <a:solidFill>
              <a:srgbClr val="006597"/>
            </a:solidFill>
            <a:latin typeface="Calibri" panose="020F0502020204030204" pitchFamily="34" charset="0"/>
          </a:endParaRPr>
        </a:p>
      </dgm:t>
    </dgm:pt>
    <dgm:pt modelId="{5DE15AF9-4BDA-4EB6-BCEE-08D79C3A1B16}" type="sibTrans" cxnId="{AA342C00-CFA4-4699-83F2-51F5D9BDA9B3}">
      <dgm:prSet/>
      <dgm:spPr/>
      <dgm:t>
        <a:bodyPr/>
        <a:lstStyle/>
        <a:p>
          <a:endParaRPr lang="tr-TR"/>
        </a:p>
      </dgm:t>
    </dgm:pt>
    <dgm:pt modelId="{A094FCC8-77B6-4343-BF7C-45C2F3EB08A9}" type="parTrans" cxnId="{AA342C00-CFA4-4699-83F2-51F5D9BDA9B3}">
      <dgm:prSet/>
      <dgm:spPr/>
      <dgm:t>
        <a:bodyPr/>
        <a:lstStyle/>
        <a:p>
          <a:endParaRPr lang="tr-TR"/>
        </a:p>
      </dgm:t>
    </dgm:pt>
    <dgm:pt modelId="{3F0823C0-F693-4A93-AEE0-4C53ABB64A4E}" type="pres">
      <dgm:prSet presAssocID="{02ED762E-A61C-404B-8A8B-8D864720EDF1}" presName="linear" presStyleCnt="0">
        <dgm:presLayoutVars>
          <dgm:dir/>
          <dgm:animLvl val="lvl"/>
          <dgm:resizeHandles val="exact"/>
        </dgm:presLayoutVars>
      </dgm:prSet>
      <dgm:spPr/>
      <dgm:t>
        <a:bodyPr/>
        <a:lstStyle/>
        <a:p>
          <a:endParaRPr lang="tr-TR"/>
        </a:p>
      </dgm:t>
    </dgm:pt>
    <dgm:pt modelId="{F037030F-8700-40B4-8025-FB09CE872662}" type="pres">
      <dgm:prSet presAssocID="{41B54CF6-74DC-4D71-894C-9C7D8C79EE61}" presName="parentLin" presStyleCnt="0"/>
      <dgm:spPr/>
    </dgm:pt>
    <dgm:pt modelId="{77E9988C-E281-41BC-B691-C175A0749D04}" type="pres">
      <dgm:prSet presAssocID="{41B54CF6-74DC-4D71-894C-9C7D8C79EE61}" presName="parentLeftMargin" presStyleLbl="node1" presStyleIdx="0" presStyleCnt="2"/>
      <dgm:spPr/>
      <dgm:t>
        <a:bodyPr/>
        <a:lstStyle/>
        <a:p>
          <a:endParaRPr lang="tr-TR"/>
        </a:p>
      </dgm:t>
    </dgm:pt>
    <dgm:pt modelId="{B6652A64-CCB2-4FB5-B049-8CA236FED3C1}" type="pres">
      <dgm:prSet presAssocID="{41B54CF6-74DC-4D71-894C-9C7D8C79EE61}" presName="parentText" presStyleLbl="node1" presStyleIdx="0" presStyleCnt="2">
        <dgm:presLayoutVars>
          <dgm:chMax val="0"/>
          <dgm:bulletEnabled val="1"/>
        </dgm:presLayoutVars>
      </dgm:prSet>
      <dgm:spPr/>
      <dgm:t>
        <a:bodyPr/>
        <a:lstStyle/>
        <a:p>
          <a:endParaRPr lang="tr-TR"/>
        </a:p>
      </dgm:t>
    </dgm:pt>
    <dgm:pt modelId="{22269444-BC7C-4DA7-83DF-D5C4CA4DE943}" type="pres">
      <dgm:prSet presAssocID="{41B54CF6-74DC-4D71-894C-9C7D8C79EE61}" presName="negativeSpace" presStyleCnt="0"/>
      <dgm:spPr/>
    </dgm:pt>
    <dgm:pt modelId="{EA05BCFF-F8F0-4770-8186-19F169DB4BF8}" type="pres">
      <dgm:prSet presAssocID="{41B54CF6-74DC-4D71-894C-9C7D8C79EE61}" presName="childText" presStyleLbl="conFgAcc1" presStyleIdx="0" presStyleCnt="2">
        <dgm:presLayoutVars>
          <dgm:bulletEnabled val="1"/>
        </dgm:presLayoutVars>
      </dgm:prSet>
      <dgm:spPr/>
      <dgm:t>
        <a:bodyPr/>
        <a:lstStyle/>
        <a:p>
          <a:endParaRPr lang="tr-TR"/>
        </a:p>
      </dgm:t>
    </dgm:pt>
    <dgm:pt modelId="{CD806FAA-7BB6-4979-BABB-5FC7C9EF96FB}" type="pres">
      <dgm:prSet presAssocID="{59A053D1-EE29-4583-9D33-BBA6EC7F0B8A}" presName="spaceBetweenRectangles" presStyleCnt="0"/>
      <dgm:spPr/>
    </dgm:pt>
    <dgm:pt modelId="{49DFE9BD-0CFC-4BA7-AF79-A49F41CA079A}" type="pres">
      <dgm:prSet presAssocID="{6DFE9733-832D-434E-A752-3E0F1D6DE1A6}" presName="parentLin" presStyleCnt="0"/>
      <dgm:spPr/>
    </dgm:pt>
    <dgm:pt modelId="{5D399678-5D38-4853-9565-37C122146547}" type="pres">
      <dgm:prSet presAssocID="{6DFE9733-832D-434E-A752-3E0F1D6DE1A6}" presName="parentLeftMargin" presStyleLbl="node1" presStyleIdx="0" presStyleCnt="2"/>
      <dgm:spPr/>
      <dgm:t>
        <a:bodyPr/>
        <a:lstStyle/>
        <a:p>
          <a:endParaRPr lang="tr-TR"/>
        </a:p>
      </dgm:t>
    </dgm:pt>
    <dgm:pt modelId="{2D7F74C6-9C82-4EC5-A37B-B2F915BF3F9C}" type="pres">
      <dgm:prSet presAssocID="{6DFE9733-832D-434E-A752-3E0F1D6DE1A6}" presName="parentText" presStyleLbl="node1" presStyleIdx="1" presStyleCnt="2">
        <dgm:presLayoutVars>
          <dgm:chMax val="0"/>
          <dgm:bulletEnabled val="1"/>
        </dgm:presLayoutVars>
      </dgm:prSet>
      <dgm:spPr/>
      <dgm:t>
        <a:bodyPr/>
        <a:lstStyle/>
        <a:p>
          <a:endParaRPr lang="tr-TR"/>
        </a:p>
      </dgm:t>
    </dgm:pt>
    <dgm:pt modelId="{8AC645CC-009A-4959-BACB-0AE582B6BF2D}" type="pres">
      <dgm:prSet presAssocID="{6DFE9733-832D-434E-A752-3E0F1D6DE1A6}" presName="negativeSpace" presStyleCnt="0"/>
      <dgm:spPr/>
    </dgm:pt>
    <dgm:pt modelId="{D859D08B-A940-4371-8F70-A29CB808EC78}" type="pres">
      <dgm:prSet presAssocID="{6DFE9733-832D-434E-A752-3E0F1D6DE1A6}" presName="childText" presStyleLbl="conFgAcc1" presStyleIdx="1" presStyleCnt="2" custLinFactNeighborX="-1394" custLinFactNeighborY="7582">
        <dgm:presLayoutVars>
          <dgm:bulletEnabled val="1"/>
        </dgm:presLayoutVars>
      </dgm:prSet>
      <dgm:spPr/>
      <dgm:t>
        <a:bodyPr/>
        <a:lstStyle/>
        <a:p>
          <a:endParaRPr lang="tr-TR"/>
        </a:p>
      </dgm:t>
    </dgm:pt>
  </dgm:ptLst>
  <dgm:cxnLst>
    <dgm:cxn modelId="{12AE0615-5671-420E-88CC-295D99B2E112}" type="presOf" srcId="{41B54CF6-74DC-4D71-894C-9C7D8C79EE61}" destId="{77E9988C-E281-41BC-B691-C175A0749D04}" srcOrd="0" destOrd="0" presId="urn:microsoft.com/office/officeart/2005/8/layout/list1"/>
    <dgm:cxn modelId="{AA342C00-CFA4-4699-83F2-51F5D9BDA9B3}" srcId="{6DFE9733-832D-434E-A752-3E0F1D6DE1A6}" destId="{1BCB7276-5391-4D0F-851F-2B4DB2421764}" srcOrd="0" destOrd="0" parTransId="{A094FCC8-77B6-4343-BF7C-45C2F3EB08A9}" sibTransId="{5DE15AF9-4BDA-4EB6-BCEE-08D79C3A1B16}"/>
    <dgm:cxn modelId="{9C09B6A6-DB44-43CF-8E1C-7353212018F2}" type="presOf" srcId="{6DFE9733-832D-434E-A752-3E0F1D6DE1A6}" destId="{5D399678-5D38-4853-9565-37C122146547}" srcOrd="0" destOrd="0" presId="urn:microsoft.com/office/officeart/2005/8/layout/list1"/>
    <dgm:cxn modelId="{8568A7B7-CE36-4429-96B1-FAD3BDC74383}" type="presOf" srcId="{1BCB7276-5391-4D0F-851F-2B4DB2421764}" destId="{D859D08B-A940-4371-8F70-A29CB808EC78}" srcOrd="0" destOrd="0" presId="urn:microsoft.com/office/officeart/2005/8/layout/list1"/>
    <dgm:cxn modelId="{F0967F59-FD72-4057-87A4-40365E7F7C30}" srcId="{41B54CF6-74DC-4D71-894C-9C7D8C79EE61}" destId="{A59CFAEE-57BF-48DA-86B3-4C4B3280E702}" srcOrd="0" destOrd="0" parTransId="{9F1ECD1A-3D98-4074-9D82-3E803B1269CC}" sibTransId="{119FA7E0-E9C9-40EB-B979-1461C3371E8D}"/>
    <dgm:cxn modelId="{B870CB77-1905-4412-A45D-35CB2479C4A0}" srcId="{02ED762E-A61C-404B-8A8B-8D864720EDF1}" destId="{41B54CF6-74DC-4D71-894C-9C7D8C79EE61}" srcOrd="0" destOrd="0" parTransId="{9A970360-E24B-4121-95B8-D411D501E265}" sibTransId="{59A053D1-EE29-4583-9D33-BBA6EC7F0B8A}"/>
    <dgm:cxn modelId="{FBDBEF2D-B6E8-4879-B4D9-98EC8587F1E8}" type="presOf" srcId="{6DFE9733-832D-434E-A752-3E0F1D6DE1A6}" destId="{2D7F74C6-9C82-4EC5-A37B-B2F915BF3F9C}" srcOrd="1" destOrd="0" presId="urn:microsoft.com/office/officeart/2005/8/layout/list1"/>
    <dgm:cxn modelId="{B96FA28E-BB70-4512-89D4-11D67B198CDF}" type="presOf" srcId="{A59CFAEE-57BF-48DA-86B3-4C4B3280E702}" destId="{EA05BCFF-F8F0-4770-8186-19F169DB4BF8}" srcOrd="0" destOrd="0" presId="urn:microsoft.com/office/officeart/2005/8/layout/list1"/>
    <dgm:cxn modelId="{BE57BA73-8770-4DC6-82C6-F9FB1ADD948B}" type="presOf" srcId="{41B54CF6-74DC-4D71-894C-9C7D8C79EE61}" destId="{B6652A64-CCB2-4FB5-B049-8CA236FED3C1}" srcOrd="1" destOrd="0" presId="urn:microsoft.com/office/officeart/2005/8/layout/list1"/>
    <dgm:cxn modelId="{B3BC3504-B0F4-48C7-9424-21C68A391886}" type="presOf" srcId="{02ED762E-A61C-404B-8A8B-8D864720EDF1}" destId="{3F0823C0-F693-4A93-AEE0-4C53ABB64A4E}" srcOrd="0" destOrd="0" presId="urn:microsoft.com/office/officeart/2005/8/layout/list1"/>
    <dgm:cxn modelId="{5D1CAAEE-50E4-4251-9557-2A3A3244D544}" srcId="{02ED762E-A61C-404B-8A8B-8D864720EDF1}" destId="{6DFE9733-832D-434E-A752-3E0F1D6DE1A6}" srcOrd="1" destOrd="0" parTransId="{BCB929CE-F318-4A0B-92D9-E21B2E09D18B}" sibTransId="{89273C51-3EA7-40E5-A539-FB0029D5B68C}"/>
    <dgm:cxn modelId="{C31EA891-89EB-48C3-9977-06A1D605F57B}" type="presParOf" srcId="{3F0823C0-F693-4A93-AEE0-4C53ABB64A4E}" destId="{F037030F-8700-40B4-8025-FB09CE872662}" srcOrd="0" destOrd="0" presId="urn:microsoft.com/office/officeart/2005/8/layout/list1"/>
    <dgm:cxn modelId="{F28E54E5-8AA1-4CDC-A45E-8DAC04F99F99}" type="presParOf" srcId="{F037030F-8700-40B4-8025-FB09CE872662}" destId="{77E9988C-E281-41BC-B691-C175A0749D04}" srcOrd="0" destOrd="0" presId="urn:microsoft.com/office/officeart/2005/8/layout/list1"/>
    <dgm:cxn modelId="{6ABE0CAC-8F65-492E-A0B9-1FE6D562311E}" type="presParOf" srcId="{F037030F-8700-40B4-8025-FB09CE872662}" destId="{B6652A64-CCB2-4FB5-B049-8CA236FED3C1}" srcOrd="1" destOrd="0" presId="urn:microsoft.com/office/officeart/2005/8/layout/list1"/>
    <dgm:cxn modelId="{F1940501-67A0-49E6-9F3F-51EDA706F63E}" type="presParOf" srcId="{3F0823C0-F693-4A93-AEE0-4C53ABB64A4E}" destId="{22269444-BC7C-4DA7-83DF-D5C4CA4DE943}" srcOrd="1" destOrd="0" presId="urn:microsoft.com/office/officeart/2005/8/layout/list1"/>
    <dgm:cxn modelId="{3B131B67-690E-4B41-A02C-1EA1293C8FBE}" type="presParOf" srcId="{3F0823C0-F693-4A93-AEE0-4C53ABB64A4E}" destId="{EA05BCFF-F8F0-4770-8186-19F169DB4BF8}" srcOrd="2" destOrd="0" presId="urn:microsoft.com/office/officeart/2005/8/layout/list1"/>
    <dgm:cxn modelId="{C50F4722-48D4-4804-ABDA-83B0DE97EE0B}" type="presParOf" srcId="{3F0823C0-F693-4A93-AEE0-4C53ABB64A4E}" destId="{CD806FAA-7BB6-4979-BABB-5FC7C9EF96FB}" srcOrd="3" destOrd="0" presId="urn:microsoft.com/office/officeart/2005/8/layout/list1"/>
    <dgm:cxn modelId="{F12BCB32-8FCA-4510-A955-38C39E0407A1}" type="presParOf" srcId="{3F0823C0-F693-4A93-AEE0-4C53ABB64A4E}" destId="{49DFE9BD-0CFC-4BA7-AF79-A49F41CA079A}" srcOrd="4" destOrd="0" presId="urn:microsoft.com/office/officeart/2005/8/layout/list1"/>
    <dgm:cxn modelId="{AEB2DF5F-3E95-4E40-A090-63DECA79EFC4}" type="presParOf" srcId="{49DFE9BD-0CFC-4BA7-AF79-A49F41CA079A}" destId="{5D399678-5D38-4853-9565-37C122146547}" srcOrd="0" destOrd="0" presId="urn:microsoft.com/office/officeart/2005/8/layout/list1"/>
    <dgm:cxn modelId="{09B3165E-C5E6-4993-B079-7861B0A1FB86}" type="presParOf" srcId="{49DFE9BD-0CFC-4BA7-AF79-A49F41CA079A}" destId="{2D7F74C6-9C82-4EC5-A37B-B2F915BF3F9C}" srcOrd="1" destOrd="0" presId="urn:microsoft.com/office/officeart/2005/8/layout/list1"/>
    <dgm:cxn modelId="{BA28AC02-0D8D-414C-A787-6E240FD0668C}" type="presParOf" srcId="{3F0823C0-F693-4A93-AEE0-4C53ABB64A4E}" destId="{8AC645CC-009A-4959-BACB-0AE582B6BF2D}" srcOrd="5" destOrd="0" presId="urn:microsoft.com/office/officeart/2005/8/layout/list1"/>
    <dgm:cxn modelId="{3B1A9193-530F-4E1A-8568-067A932B9A45}" type="presParOf" srcId="{3F0823C0-F693-4A93-AEE0-4C53ABB64A4E}" destId="{D859D08B-A940-4371-8F70-A29CB808EC7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36E679-6BE7-410A-B0EC-DB238C88D43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tr-TR"/>
        </a:p>
      </dgm:t>
    </dgm:pt>
    <dgm:pt modelId="{FDCFD925-C361-4F61-B500-E62BDB0CA77C}">
      <dgm:prSet phldrT="[Metin]" custT="1"/>
      <dgm:spPr/>
      <dgm:t>
        <a:bodyPr/>
        <a:lstStyle/>
        <a:p>
          <a:r>
            <a:rPr lang="tr-TR" sz="2200" b="1" dirty="0" smtClean="0">
              <a:latin typeface="Calibri" panose="020F0502020204030204" pitchFamily="34" charset="0"/>
            </a:rPr>
            <a:t>Destek Oranı</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D06AB242-6AA5-4DB7-B741-1399CF613938}" type="parTrans" cxnId="{50703147-076F-469A-AEC0-CFEB91A12E96}">
      <dgm:prSet/>
      <dgm:spPr/>
      <dgm:t>
        <a:bodyPr/>
        <a:lstStyle/>
        <a:p>
          <a:endParaRPr lang="tr-TR"/>
        </a:p>
      </dgm:t>
    </dgm:pt>
    <dgm:pt modelId="{E0F6CD6A-74C6-49F2-927B-0B9106FA4C43}" type="sibTrans" cxnId="{50703147-076F-469A-AEC0-CFEB91A12E96}">
      <dgm:prSet/>
      <dgm:spPr/>
      <dgm:t>
        <a:bodyPr/>
        <a:lstStyle/>
        <a:p>
          <a:endParaRPr lang="tr-TR"/>
        </a:p>
      </dgm:t>
    </dgm:pt>
    <dgm:pt modelId="{F44D8132-0BB6-46B5-AD65-AC6F5674B5F3}">
      <dgm:prSet phldrT="[Metin]" custT="1"/>
      <dgm:spPr/>
      <dgm:t>
        <a:bodyPr/>
        <a:lstStyle/>
        <a:p>
          <a:r>
            <a:rPr lang="tr-TR" sz="2200" b="1" dirty="0" smtClean="0">
              <a:latin typeface="Calibri" panose="020F0502020204030204" pitchFamily="34" charset="0"/>
            </a:rPr>
            <a:t>Proje Süresi</a:t>
          </a:r>
          <a:endParaRPr lang="tr-TR" sz="2200" dirty="0">
            <a:latin typeface="Calibri" panose="020F0502020204030204" pitchFamily="34" charset="0"/>
          </a:endParaRPr>
        </a:p>
      </dgm:t>
    </dgm:pt>
    <dgm:pt modelId="{83E8EAF7-8E35-4767-AF60-83F3C8088FBC}" type="parTrans" cxnId="{E97647CD-8362-49A0-9608-1F8A06488DAF}">
      <dgm:prSet/>
      <dgm:spPr/>
      <dgm:t>
        <a:bodyPr/>
        <a:lstStyle/>
        <a:p>
          <a:endParaRPr lang="tr-TR"/>
        </a:p>
      </dgm:t>
    </dgm:pt>
    <dgm:pt modelId="{5CEA5305-AAA2-4869-A763-D6E53E49F12B}" type="sibTrans" cxnId="{E97647CD-8362-49A0-9608-1F8A06488DAF}">
      <dgm:prSet/>
      <dgm:spPr/>
      <dgm:t>
        <a:bodyPr/>
        <a:lstStyle/>
        <a:p>
          <a:endParaRPr lang="tr-TR"/>
        </a:p>
      </dgm:t>
    </dgm:pt>
    <dgm:pt modelId="{E29CA231-9FA2-4126-9F13-7C4A1C1C83EB}">
      <dgm:prSet custT="1"/>
      <dgm:spPr/>
      <dgm:t>
        <a:bodyPr/>
        <a:lstStyle/>
        <a:p>
          <a:r>
            <a:rPr lang="tr-TR" sz="2000" b="0" dirty="0" smtClean="0">
              <a:latin typeface="Calibri" panose="020F0502020204030204" pitchFamily="34" charset="0"/>
            </a:rPr>
            <a:t>En az </a:t>
          </a:r>
          <a:r>
            <a:rPr lang="tr-TR" sz="2000" b="1" dirty="0" smtClean="0">
              <a:latin typeface="Calibri" panose="020F0502020204030204" pitchFamily="34" charset="0"/>
            </a:rPr>
            <a:t>8</a:t>
          </a:r>
          <a:r>
            <a:rPr lang="tr-TR" sz="2000" b="0" dirty="0" smtClean="0">
              <a:latin typeface="Calibri" panose="020F0502020204030204" pitchFamily="34" charset="0"/>
            </a:rPr>
            <a:t> ay ve en fazla </a:t>
          </a:r>
          <a:r>
            <a:rPr lang="tr-TR" sz="2000" b="1" dirty="0" smtClean="0">
              <a:latin typeface="Calibri" panose="020F0502020204030204" pitchFamily="34" charset="0"/>
            </a:rPr>
            <a:t>12</a:t>
          </a:r>
          <a:r>
            <a:rPr lang="tr-TR" sz="2000" b="0" dirty="0" smtClean="0">
              <a:latin typeface="Calibri" panose="020F0502020204030204" pitchFamily="34" charset="0"/>
            </a:rPr>
            <a:t> aydır.</a:t>
          </a:r>
          <a:endParaRPr lang="tr-TR" sz="2000" b="0" dirty="0">
            <a:latin typeface="Calibri" panose="020F0502020204030204" pitchFamily="34" charset="0"/>
          </a:endParaRPr>
        </a:p>
      </dgm:t>
    </dgm:pt>
    <dgm:pt modelId="{D4357F2C-0F1F-42AB-8184-99E1CD384158}" type="parTrans" cxnId="{8BF628AC-3200-4221-93CF-E0E4E289677E}">
      <dgm:prSet/>
      <dgm:spPr/>
      <dgm:t>
        <a:bodyPr/>
        <a:lstStyle/>
        <a:p>
          <a:endParaRPr lang="tr-TR"/>
        </a:p>
      </dgm:t>
    </dgm:pt>
    <dgm:pt modelId="{716457C0-C5AD-4E79-8C3D-DB5EBE1A323E}" type="sibTrans" cxnId="{8BF628AC-3200-4221-93CF-E0E4E289677E}">
      <dgm:prSet/>
      <dgm:spPr/>
      <dgm:t>
        <a:bodyPr/>
        <a:lstStyle/>
        <a:p>
          <a:endParaRPr lang="tr-TR"/>
        </a:p>
      </dgm:t>
    </dgm:pt>
    <dgm:pt modelId="{EF336D9E-82F5-4E28-A7E5-BE5925128D2E}">
      <dgm:prSet custT="1"/>
      <dgm:spPr/>
      <dgm:t>
        <a:bodyPr/>
        <a:lstStyle/>
        <a:p>
          <a:pPr rtl="0"/>
          <a:r>
            <a:rPr lang="tr-TR" sz="2000" b="1" dirty="0" smtClean="0">
              <a:latin typeface="Calibri" panose="020F0502020204030204" pitchFamily="34" charset="0"/>
            </a:rPr>
            <a:t>% 85 </a:t>
          </a:r>
          <a:r>
            <a:rPr lang="tr-TR" sz="2000" b="0" dirty="0" smtClean="0">
              <a:latin typeface="Calibri" panose="020F0502020204030204" pitchFamily="34" charset="0"/>
            </a:rPr>
            <a:t>(Bu oran üzerinden hesaplanacak desteğin % 100’ü  Teminat karşılığı geri ödemeli destek olarak ödenir.) </a:t>
          </a:r>
          <a:endParaRPr lang="tr-TR" sz="2000" b="0" dirty="0"/>
        </a:p>
      </dgm:t>
    </dgm:pt>
    <dgm:pt modelId="{193EA46E-1B01-43B4-A7BE-A451DD85FC9D}" type="parTrans" cxnId="{C9912BAF-F8F1-40E8-8C9F-FF75C2A22495}">
      <dgm:prSet/>
      <dgm:spPr/>
      <dgm:t>
        <a:bodyPr/>
        <a:lstStyle/>
        <a:p>
          <a:endParaRPr lang="tr-TR"/>
        </a:p>
      </dgm:t>
    </dgm:pt>
    <dgm:pt modelId="{A5A29D72-84DB-4B14-861A-8D65E0A15A60}" type="sibTrans" cxnId="{C9912BAF-F8F1-40E8-8C9F-FF75C2A22495}">
      <dgm:prSet/>
      <dgm:spPr/>
      <dgm:t>
        <a:bodyPr/>
        <a:lstStyle/>
        <a:p>
          <a:endParaRPr lang="tr-TR"/>
        </a:p>
      </dgm:t>
    </dgm:pt>
    <dgm:pt modelId="{F501C9A4-39DD-4051-9EEA-5CDFECAA0BE2}">
      <dgm:prSet phldrT="[Metin]" custT="1"/>
      <dgm:spPr/>
      <dgm:t>
        <a:bodyPr/>
        <a:lstStyle/>
        <a:p>
          <a:r>
            <a:rPr lang="tr-TR" sz="2200" b="1" dirty="0" smtClean="0">
              <a:latin typeface="Calibri" panose="020F0502020204030204" pitchFamily="34" charset="0"/>
            </a:rPr>
            <a:t>Erken Ödeme</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93CEF436-1B54-4061-8853-1149D5A4853B}" type="parTrans" cxnId="{073BACCF-4EF9-47EB-995A-7410BCA64B00}">
      <dgm:prSet/>
      <dgm:spPr/>
      <dgm:t>
        <a:bodyPr/>
        <a:lstStyle/>
        <a:p>
          <a:endParaRPr lang="tr-TR"/>
        </a:p>
      </dgm:t>
    </dgm:pt>
    <dgm:pt modelId="{1F66508D-382F-4628-8398-4FA22CA3D351}" type="sibTrans" cxnId="{073BACCF-4EF9-47EB-995A-7410BCA64B00}">
      <dgm:prSet/>
      <dgm:spPr/>
      <dgm:t>
        <a:bodyPr/>
        <a:lstStyle/>
        <a:p>
          <a:endParaRPr lang="tr-TR"/>
        </a:p>
      </dgm:t>
    </dgm:pt>
    <dgm:pt modelId="{896C5660-1D82-4F66-AAB1-727CBE014ED7}">
      <dgm:prSet custT="1"/>
      <dgm:spPr/>
      <dgm:t>
        <a:bodyPr/>
        <a:lstStyle/>
        <a:p>
          <a:r>
            <a:rPr lang="tr-TR" sz="2000" b="1" dirty="0" smtClean="0">
              <a:latin typeface="Calibri" panose="020F0502020204030204" pitchFamily="34" charset="0"/>
            </a:rPr>
            <a:t>% 50</a:t>
          </a:r>
          <a:endParaRPr lang="tr-TR" sz="2000" b="1" dirty="0">
            <a:latin typeface="Calibri" panose="020F0502020204030204" pitchFamily="34" charset="0"/>
          </a:endParaRPr>
        </a:p>
      </dgm:t>
    </dgm:pt>
    <dgm:pt modelId="{446F1A56-0F19-45E1-9E0D-407FA0989AB6}" type="parTrans" cxnId="{01A75554-B40A-48F9-9D04-BDA93E273480}">
      <dgm:prSet/>
      <dgm:spPr/>
      <dgm:t>
        <a:bodyPr/>
        <a:lstStyle/>
        <a:p>
          <a:endParaRPr lang="tr-TR"/>
        </a:p>
      </dgm:t>
    </dgm:pt>
    <dgm:pt modelId="{688CF5C1-C0A6-4FF8-B1CD-C57F8C1F2F28}" type="sibTrans" cxnId="{01A75554-B40A-48F9-9D04-BDA93E273480}">
      <dgm:prSet/>
      <dgm:spPr/>
      <dgm:t>
        <a:bodyPr/>
        <a:lstStyle/>
        <a:p>
          <a:endParaRPr lang="tr-TR"/>
        </a:p>
      </dgm:t>
    </dgm:pt>
    <dgm:pt modelId="{DA2850DC-13AC-4463-ABDE-F323AE62D053}">
      <dgm:prSet phldrT="[Metin]" custT="1"/>
      <dgm:spPr/>
      <dgm:t>
        <a:bodyPr/>
        <a:lstStyle/>
        <a:p>
          <a:r>
            <a:rPr lang="tr-TR" sz="2200" b="1" dirty="0" smtClean="0">
              <a:latin typeface="Calibri" panose="020F0502020204030204" pitchFamily="34" charset="0"/>
            </a:rPr>
            <a:t>Proje Destek Üst Limiti</a:t>
          </a:r>
          <a:endParaRPr lang="tr-TR" sz="2200" dirty="0">
            <a:latin typeface="Calibri" panose="020F0502020204030204" pitchFamily="34" charset="0"/>
          </a:endParaRPr>
        </a:p>
      </dgm:t>
    </dgm:pt>
    <dgm:pt modelId="{3DA1F14F-CBAF-47D3-ABCA-8908F7650E43}" type="parTrans" cxnId="{35937ADE-AC65-4B6A-8D40-5DBE7DAB6462}">
      <dgm:prSet/>
      <dgm:spPr/>
      <dgm:t>
        <a:bodyPr/>
        <a:lstStyle/>
        <a:p>
          <a:endParaRPr lang="tr-TR"/>
        </a:p>
      </dgm:t>
    </dgm:pt>
    <dgm:pt modelId="{ED6BFFF3-B161-4ED8-8492-BE780E0F6B74}" type="sibTrans" cxnId="{35937ADE-AC65-4B6A-8D40-5DBE7DAB6462}">
      <dgm:prSet/>
      <dgm:spPr/>
      <dgm:t>
        <a:bodyPr/>
        <a:lstStyle/>
        <a:p>
          <a:endParaRPr lang="tr-TR"/>
        </a:p>
      </dgm:t>
    </dgm:pt>
    <dgm:pt modelId="{3C245B1C-D5CB-4B0E-AC88-7E3DCE5F67A0}">
      <dgm:prSet phldrT="[Metin]" custT="1"/>
      <dgm:spPr/>
      <dgm:t>
        <a:bodyPr/>
        <a:lstStyle/>
        <a:p>
          <a:r>
            <a:rPr lang="tr-TR" sz="2000" b="0" dirty="0" smtClean="0">
              <a:latin typeface="Calibri" panose="020F0502020204030204" pitchFamily="34" charset="0"/>
            </a:rPr>
            <a:t>Toplam*               : </a:t>
          </a:r>
          <a:r>
            <a:rPr lang="tr-TR" sz="2000" b="1" dirty="0" smtClean="0">
              <a:latin typeface="Calibri" panose="020F0502020204030204" pitchFamily="34" charset="0"/>
            </a:rPr>
            <a:t>1.500.000 TL</a:t>
          </a:r>
          <a:endParaRPr lang="tr-TR" sz="2000" b="0" dirty="0">
            <a:latin typeface="Calibri" panose="020F0502020204030204" pitchFamily="34" charset="0"/>
          </a:endParaRPr>
        </a:p>
      </dgm:t>
    </dgm:pt>
    <dgm:pt modelId="{BC1E4407-E52A-4D3C-B98D-AFC25CAAB530}" type="parTrans" cxnId="{C61B0F46-BE6E-4DBF-9C09-BF2C62D75505}">
      <dgm:prSet/>
      <dgm:spPr/>
      <dgm:t>
        <a:bodyPr/>
        <a:lstStyle/>
        <a:p>
          <a:endParaRPr lang="tr-TR"/>
        </a:p>
      </dgm:t>
    </dgm:pt>
    <dgm:pt modelId="{652D2F47-40E9-44CB-A345-C61CA194ACAD}" type="sibTrans" cxnId="{C61B0F46-BE6E-4DBF-9C09-BF2C62D75505}">
      <dgm:prSet/>
      <dgm:spPr/>
      <dgm:t>
        <a:bodyPr/>
        <a:lstStyle/>
        <a:p>
          <a:endParaRPr lang="tr-TR"/>
        </a:p>
      </dgm:t>
    </dgm:pt>
    <dgm:pt modelId="{398AB44A-2B0E-4EAB-AD04-9CDCA13DE2EF}" type="pres">
      <dgm:prSet presAssocID="{5736E679-6BE7-410A-B0EC-DB238C88D432}" presName="Name0" presStyleCnt="0">
        <dgm:presLayoutVars>
          <dgm:dir/>
          <dgm:animLvl val="lvl"/>
          <dgm:resizeHandles val="exact"/>
        </dgm:presLayoutVars>
      </dgm:prSet>
      <dgm:spPr/>
      <dgm:t>
        <a:bodyPr/>
        <a:lstStyle/>
        <a:p>
          <a:endParaRPr lang="tr-TR"/>
        </a:p>
      </dgm:t>
    </dgm:pt>
    <dgm:pt modelId="{EAF6AF65-D238-46C0-8435-FDE1E6D6D923}" type="pres">
      <dgm:prSet presAssocID="{F44D8132-0BB6-46B5-AD65-AC6F5674B5F3}" presName="linNode" presStyleCnt="0"/>
      <dgm:spPr/>
    </dgm:pt>
    <dgm:pt modelId="{40EC3308-C603-4EF4-AA6B-28A8A7FAFB9C}" type="pres">
      <dgm:prSet presAssocID="{F44D8132-0BB6-46B5-AD65-AC6F5674B5F3}" presName="parentText" presStyleLbl="node1" presStyleIdx="0" presStyleCnt="4">
        <dgm:presLayoutVars>
          <dgm:chMax val="1"/>
          <dgm:bulletEnabled val="1"/>
        </dgm:presLayoutVars>
      </dgm:prSet>
      <dgm:spPr/>
      <dgm:t>
        <a:bodyPr/>
        <a:lstStyle/>
        <a:p>
          <a:endParaRPr lang="tr-TR"/>
        </a:p>
      </dgm:t>
    </dgm:pt>
    <dgm:pt modelId="{9297B0DA-3BFA-40F9-8893-17FEB3E4E1D7}" type="pres">
      <dgm:prSet presAssocID="{F44D8132-0BB6-46B5-AD65-AC6F5674B5F3}" presName="descendantText" presStyleLbl="alignAccFollowNode1" presStyleIdx="0" presStyleCnt="4">
        <dgm:presLayoutVars>
          <dgm:bulletEnabled val="1"/>
        </dgm:presLayoutVars>
      </dgm:prSet>
      <dgm:spPr/>
      <dgm:t>
        <a:bodyPr/>
        <a:lstStyle/>
        <a:p>
          <a:endParaRPr lang="tr-TR"/>
        </a:p>
      </dgm:t>
    </dgm:pt>
    <dgm:pt modelId="{836419B0-280E-4A73-B4E8-6B35A43641A3}" type="pres">
      <dgm:prSet presAssocID="{5CEA5305-AAA2-4869-A763-D6E53E49F12B}" presName="sp" presStyleCnt="0"/>
      <dgm:spPr/>
    </dgm:pt>
    <dgm:pt modelId="{91084B80-0406-4300-A2AF-70A3E2C58EFE}" type="pres">
      <dgm:prSet presAssocID="{DA2850DC-13AC-4463-ABDE-F323AE62D053}" presName="linNode" presStyleCnt="0"/>
      <dgm:spPr/>
    </dgm:pt>
    <dgm:pt modelId="{FB89AF50-1DE1-4183-8C68-8CC1D2D5D164}" type="pres">
      <dgm:prSet presAssocID="{DA2850DC-13AC-4463-ABDE-F323AE62D053}" presName="parentText" presStyleLbl="node1" presStyleIdx="1" presStyleCnt="4">
        <dgm:presLayoutVars>
          <dgm:chMax val="1"/>
          <dgm:bulletEnabled val="1"/>
        </dgm:presLayoutVars>
      </dgm:prSet>
      <dgm:spPr/>
      <dgm:t>
        <a:bodyPr/>
        <a:lstStyle/>
        <a:p>
          <a:endParaRPr lang="tr-TR"/>
        </a:p>
      </dgm:t>
    </dgm:pt>
    <dgm:pt modelId="{B75DB9DE-49BD-47A4-90E2-9E218114F7B1}" type="pres">
      <dgm:prSet presAssocID="{DA2850DC-13AC-4463-ABDE-F323AE62D053}" presName="descendantText" presStyleLbl="alignAccFollowNode1" presStyleIdx="1" presStyleCnt="4" custScaleY="136214">
        <dgm:presLayoutVars>
          <dgm:bulletEnabled val="1"/>
        </dgm:presLayoutVars>
      </dgm:prSet>
      <dgm:spPr/>
      <dgm:t>
        <a:bodyPr/>
        <a:lstStyle/>
        <a:p>
          <a:endParaRPr lang="tr-TR"/>
        </a:p>
      </dgm:t>
    </dgm:pt>
    <dgm:pt modelId="{BD4187FC-2798-40A7-A94D-0249D2CAA796}" type="pres">
      <dgm:prSet presAssocID="{ED6BFFF3-B161-4ED8-8492-BE780E0F6B74}" presName="sp" presStyleCnt="0"/>
      <dgm:spPr/>
    </dgm:pt>
    <dgm:pt modelId="{671396D3-BF36-4DE5-893E-61E1EDB85C92}" type="pres">
      <dgm:prSet presAssocID="{FDCFD925-C361-4F61-B500-E62BDB0CA77C}" presName="linNode" presStyleCnt="0"/>
      <dgm:spPr/>
    </dgm:pt>
    <dgm:pt modelId="{C02390CC-DD0E-403A-9606-FB371A718FF3}" type="pres">
      <dgm:prSet presAssocID="{FDCFD925-C361-4F61-B500-E62BDB0CA77C}" presName="parentText" presStyleLbl="node1" presStyleIdx="2" presStyleCnt="4" custScaleY="135515">
        <dgm:presLayoutVars>
          <dgm:chMax val="1"/>
          <dgm:bulletEnabled val="1"/>
        </dgm:presLayoutVars>
      </dgm:prSet>
      <dgm:spPr/>
      <dgm:t>
        <a:bodyPr/>
        <a:lstStyle/>
        <a:p>
          <a:endParaRPr lang="tr-TR"/>
        </a:p>
      </dgm:t>
    </dgm:pt>
    <dgm:pt modelId="{D7DBAC85-9DF9-4382-82BE-08F3C2096AE6}" type="pres">
      <dgm:prSet presAssocID="{FDCFD925-C361-4F61-B500-E62BDB0CA77C}" presName="descendantText" presStyleLbl="alignAccFollowNode1" presStyleIdx="2" presStyleCnt="4" custScaleY="162932" custLinFactNeighborX="272" custLinFactNeighborY="6282">
        <dgm:presLayoutVars>
          <dgm:bulletEnabled val="1"/>
        </dgm:presLayoutVars>
      </dgm:prSet>
      <dgm:spPr/>
      <dgm:t>
        <a:bodyPr/>
        <a:lstStyle/>
        <a:p>
          <a:endParaRPr lang="tr-TR"/>
        </a:p>
      </dgm:t>
    </dgm:pt>
    <dgm:pt modelId="{0559F4FC-64EA-4A5B-A29D-07FED1905C35}" type="pres">
      <dgm:prSet presAssocID="{E0F6CD6A-74C6-49F2-927B-0B9106FA4C43}" presName="sp" presStyleCnt="0"/>
      <dgm:spPr/>
    </dgm:pt>
    <dgm:pt modelId="{B9C99FE2-A010-47A1-8C6A-17375FAC00AC}" type="pres">
      <dgm:prSet presAssocID="{F501C9A4-39DD-4051-9EEA-5CDFECAA0BE2}" presName="linNode" presStyleCnt="0"/>
      <dgm:spPr/>
    </dgm:pt>
    <dgm:pt modelId="{ABFF423B-3A91-45E9-BD8F-50702C10D20C}" type="pres">
      <dgm:prSet presAssocID="{F501C9A4-39DD-4051-9EEA-5CDFECAA0BE2}" presName="parentText" presStyleLbl="node1" presStyleIdx="3" presStyleCnt="4" custScaleY="80621">
        <dgm:presLayoutVars>
          <dgm:chMax val="1"/>
          <dgm:bulletEnabled val="1"/>
        </dgm:presLayoutVars>
      </dgm:prSet>
      <dgm:spPr/>
      <dgm:t>
        <a:bodyPr/>
        <a:lstStyle/>
        <a:p>
          <a:endParaRPr lang="tr-TR"/>
        </a:p>
      </dgm:t>
    </dgm:pt>
    <dgm:pt modelId="{7645A999-5E85-487A-86B9-94CEDC09CCFF}" type="pres">
      <dgm:prSet presAssocID="{F501C9A4-39DD-4051-9EEA-5CDFECAA0BE2}" presName="descendantText" presStyleLbl="alignAccFollowNode1" presStyleIdx="3" presStyleCnt="4" custScaleY="91301">
        <dgm:presLayoutVars>
          <dgm:bulletEnabled val="1"/>
        </dgm:presLayoutVars>
      </dgm:prSet>
      <dgm:spPr/>
      <dgm:t>
        <a:bodyPr/>
        <a:lstStyle/>
        <a:p>
          <a:endParaRPr lang="tr-TR"/>
        </a:p>
      </dgm:t>
    </dgm:pt>
  </dgm:ptLst>
  <dgm:cxnLst>
    <dgm:cxn modelId="{35937ADE-AC65-4B6A-8D40-5DBE7DAB6462}" srcId="{5736E679-6BE7-410A-B0EC-DB238C88D432}" destId="{DA2850DC-13AC-4463-ABDE-F323AE62D053}" srcOrd="1" destOrd="0" parTransId="{3DA1F14F-CBAF-47D3-ABCA-8908F7650E43}" sibTransId="{ED6BFFF3-B161-4ED8-8492-BE780E0F6B74}"/>
    <dgm:cxn modelId="{B78830F3-794F-43E6-A4A9-51FC0C8D9936}" type="presOf" srcId="{FDCFD925-C361-4F61-B500-E62BDB0CA77C}" destId="{C02390CC-DD0E-403A-9606-FB371A718FF3}" srcOrd="0" destOrd="0" presId="urn:microsoft.com/office/officeart/2005/8/layout/vList5"/>
    <dgm:cxn modelId="{C6E67675-FE44-4473-9D93-73BD9FCEC6DE}" type="presOf" srcId="{3C245B1C-D5CB-4B0E-AC88-7E3DCE5F67A0}" destId="{B75DB9DE-49BD-47A4-90E2-9E218114F7B1}" srcOrd="0" destOrd="0" presId="urn:microsoft.com/office/officeart/2005/8/layout/vList5"/>
    <dgm:cxn modelId="{E97647CD-8362-49A0-9608-1F8A06488DAF}" srcId="{5736E679-6BE7-410A-B0EC-DB238C88D432}" destId="{F44D8132-0BB6-46B5-AD65-AC6F5674B5F3}" srcOrd="0" destOrd="0" parTransId="{83E8EAF7-8E35-4767-AF60-83F3C8088FBC}" sibTransId="{5CEA5305-AAA2-4869-A763-D6E53E49F12B}"/>
    <dgm:cxn modelId="{91DDECA5-9A60-4B41-9678-2186049E8A1C}" type="presOf" srcId="{896C5660-1D82-4F66-AAB1-727CBE014ED7}" destId="{7645A999-5E85-487A-86B9-94CEDC09CCFF}" srcOrd="0" destOrd="0" presId="urn:microsoft.com/office/officeart/2005/8/layout/vList5"/>
    <dgm:cxn modelId="{2C01F1DA-7ABE-44E3-BDB5-4E518917AAAC}" type="presOf" srcId="{F44D8132-0BB6-46B5-AD65-AC6F5674B5F3}" destId="{40EC3308-C603-4EF4-AA6B-28A8A7FAFB9C}" srcOrd="0" destOrd="0" presId="urn:microsoft.com/office/officeart/2005/8/layout/vList5"/>
    <dgm:cxn modelId="{8BF628AC-3200-4221-93CF-E0E4E289677E}" srcId="{F44D8132-0BB6-46B5-AD65-AC6F5674B5F3}" destId="{E29CA231-9FA2-4126-9F13-7C4A1C1C83EB}" srcOrd="0" destOrd="0" parTransId="{D4357F2C-0F1F-42AB-8184-99E1CD384158}" sibTransId="{716457C0-C5AD-4E79-8C3D-DB5EBE1A323E}"/>
    <dgm:cxn modelId="{073BACCF-4EF9-47EB-995A-7410BCA64B00}" srcId="{5736E679-6BE7-410A-B0EC-DB238C88D432}" destId="{F501C9A4-39DD-4051-9EEA-5CDFECAA0BE2}" srcOrd="3" destOrd="0" parTransId="{93CEF436-1B54-4061-8853-1149D5A4853B}" sibTransId="{1F66508D-382F-4628-8398-4FA22CA3D351}"/>
    <dgm:cxn modelId="{0BD5BC0F-87BD-4A5D-AE50-04E2F10C8102}" type="presOf" srcId="{E29CA231-9FA2-4126-9F13-7C4A1C1C83EB}" destId="{9297B0DA-3BFA-40F9-8893-17FEB3E4E1D7}" srcOrd="0" destOrd="0" presId="urn:microsoft.com/office/officeart/2005/8/layout/vList5"/>
    <dgm:cxn modelId="{C61B0F46-BE6E-4DBF-9C09-BF2C62D75505}" srcId="{DA2850DC-13AC-4463-ABDE-F323AE62D053}" destId="{3C245B1C-D5CB-4B0E-AC88-7E3DCE5F67A0}" srcOrd="0" destOrd="0" parTransId="{BC1E4407-E52A-4D3C-B98D-AFC25CAAB530}" sibTransId="{652D2F47-40E9-44CB-A345-C61CA194ACAD}"/>
    <dgm:cxn modelId="{01A75554-B40A-48F9-9D04-BDA93E273480}" srcId="{F501C9A4-39DD-4051-9EEA-5CDFECAA0BE2}" destId="{896C5660-1D82-4F66-AAB1-727CBE014ED7}" srcOrd="0" destOrd="0" parTransId="{446F1A56-0F19-45E1-9E0D-407FA0989AB6}" sibTransId="{688CF5C1-C0A6-4FF8-B1CD-C57F8C1F2F28}"/>
    <dgm:cxn modelId="{B73A27FC-56E9-453F-B226-3665AFC6077F}" type="presOf" srcId="{EF336D9E-82F5-4E28-A7E5-BE5925128D2E}" destId="{D7DBAC85-9DF9-4382-82BE-08F3C2096AE6}" srcOrd="0" destOrd="0" presId="urn:microsoft.com/office/officeart/2005/8/layout/vList5"/>
    <dgm:cxn modelId="{50703147-076F-469A-AEC0-CFEB91A12E96}" srcId="{5736E679-6BE7-410A-B0EC-DB238C88D432}" destId="{FDCFD925-C361-4F61-B500-E62BDB0CA77C}" srcOrd="2" destOrd="0" parTransId="{D06AB242-6AA5-4DB7-B741-1399CF613938}" sibTransId="{E0F6CD6A-74C6-49F2-927B-0B9106FA4C43}"/>
    <dgm:cxn modelId="{5AA4346A-E9E2-4A88-8FBA-D431D3F84A98}" type="presOf" srcId="{5736E679-6BE7-410A-B0EC-DB238C88D432}" destId="{398AB44A-2B0E-4EAB-AD04-9CDCA13DE2EF}" srcOrd="0" destOrd="0" presId="urn:microsoft.com/office/officeart/2005/8/layout/vList5"/>
    <dgm:cxn modelId="{67A1E1C8-5093-41C9-AF27-45DEECEDC6DC}" type="presOf" srcId="{DA2850DC-13AC-4463-ABDE-F323AE62D053}" destId="{FB89AF50-1DE1-4183-8C68-8CC1D2D5D164}" srcOrd="0" destOrd="0" presId="urn:microsoft.com/office/officeart/2005/8/layout/vList5"/>
    <dgm:cxn modelId="{C9912BAF-F8F1-40E8-8C9F-FF75C2A22495}" srcId="{FDCFD925-C361-4F61-B500-E62BDB0CA77C}" destId="{EF336D9E-82F5-4E28-A7E5-BE5925128D2E}" srcOrd="0" destOrd="0" parTransId="{193EA46E-1B01-43B4-A7BE-A451DD85FC9D}" sibTransId="{A5A29D72-84DB-4B14-861A-8D65E0A15A60}"/>
    <dgm:cxn modelId="{5AA30FE2-E08A-46DE-B262-27770D4B2898}" type="presOf" srcId="{F501C9A4-39DD-4051-9EEA-5CDFECAA0BE2}" destId="{ABFF423B-3A91-45E9-BD8F-50702C10D20C}" srcOrd="0" destOrd="0" presId="urn:microsoft.com/office/officeart/2005/8/layout/vList5"/>
    <dgm:cxn modelId="{07E772A1-44BB-447F-8C29-C37070FE8ADA}" type="presParOf" srcId="{398AB44A-2B0E-4EAB-AD04-9CDCA13DE2EF}" destId="{EAF6AF65-D238-46C0-8435-FDE1E6D6D923}" srcOrd="0" destOrd="0" presId="urn:microsoft.com/office/officeart/2005/8/layout/vList5"/>
    <dgm:cxn modelId="{D617DC41-5CEA-4C2C-8CF6-11F88E41F91A}" type="presParOf" srcId="{EAF6AF65-D238-46C0-8435-FDE1E6D6D923}" destId="{40EC3308-C603-4EF4-AA6B-28A8A7FAFB9C}" srcOrd="0" destOrd="0" presId="urn:microsoft.com/office/officeart/2005/8/layout/vList5"/>
    <dgm:cxn modelId="{769573E4-559E-4D5A-9D01-23AF6B774928}" type="presParOf" srcId="{EAF6AF65-D238-46C0-8435-FDE1E6D6D923}" destId="{9297B0DA-3BFA-40F9-8893-17FEB3E4E1D7}" srcOrd="1" destOrd="0" presId="urn:microsoft.com/office/officeart/2005/8/layout/vList5"/>
    <dgm:cxn modelId="{0D5EBF50-0C50-4E84-A30D-337D39EA90EF}" type="presParOf" srcId="{398AB44A-2B0E-4EAB-AD04-9CDCA13DE2EF}" destId="{836419B0-280E-4A73-B4E8-6B35A43641A3}" srcOrd="1" destOrd="0" presId="urn:microsoft.com/office/officeart/2005/8/layout/vList5"/>
    <dgm:cxn modelId="{9FF5D6AC-5D11-4517-95F0-ACCC48B2924B}" type="presParOf" srcId="{398AB44A-2B0E-4EAB-AD04-9CDCA13DE2EF}" destId="{91084B80-0406-4300-A2AF-70A3E2C58EFE}" srcOrd="2" destOrd="0" presId="urn:microsoft.com/office/officeart/2005/8/layout/vList5"/>
    <dgm:cxn modelId="{681BDFEB-5256-4133-BD24-B758E04C19B0}" type="presParOf" srcId="{91084B80-0406-4300-A2AF-70A3E2C58EFE}" destId="{FB89AF50-1DE1-4183-8C68-8CC1D2D5D164}" srcOrd="0" destOrd="0" presId="urn:microsoft.com/office/officeart/2005/8/layout/vList5"/>
    <dgm:cxn modelId="{2232933C-C62E-4963-80B6-574C4E6428B6}" type="presParOf" srcId="{91084B80-0406-4300-A2AF-70A3E2C58EFE}" destId="{B75DB9DE-49BD-47A4-90E2-9E218114F7B1}" srcOrd="1" destOrd="0" presId="urn:microsoft.com/office/officeart/2005/8/layout/vList5"/>
    <dgm:cxn modelId="{E4E3E45F-6A63-4E79-A99B-4DC4AD768124}" type="presParOf" srcId="{398AB44A-2B0E-4EAB-AD04-9CDCA13DE2EF}" destId="{BD4187FC-2798-40A7-A94D-0249D2CAA796}" srcOrd="3" destOrd="0" presId="urn:microsoft.com/office/officeart/2005/8/layout/vList5"/>
    <dgm:cxn modelId="{72361D58-66F1-472B-82A8-14E1ACD2DC72}" type="presParOf" srcId="{398AB44A-2B0E-4EAB-AD04-9CDCA13DE2EF}" destId="{671396D3-BF36-4DE5-893E-61E1EDB85C92}" srcOrd="4" destOrd="0" presId="urn:microsoft.com/office/officeart/2005/8/layout/vList5"/>
    <dgm:cxn modelId="{06B29CC3-4C06-4A54-B8B4-98C00AE1A5E8}" type="presParOf" srcId="{671396D3-BF36-4DE5-893E-61E1EDB85C92}" destId="{C02390CC-DD0E-403A-9606-FB371A718FF3}" srcOrd="0" destOrd="0" presId="urn:microsoft.com/office/officeart/2005/8/layout/vList5"/>
    <dgm:cxn modelId="{5D70EB23-0ABC-49C9-B1DB-10D7A5BCFC7F}" type="presParOf" srcId="{671396D3-BF36-4DE5-893E-61E1EDB85C92}" destId="{D7DBAC85-9DF9-4382-82BE-08F3C2096AE6}" srcOrd="1" destOrd="0" presId="urn:microsoft.com/office/officeart/2005/8/layout/vList5"/>
    <dgm:cxn modelId="{2B718828-0B30-4B82-A75F-4A225FDE8AFE}" type="presParOf" srcId="{398AB44A-2B0E-4EAB-AD04-9CDCA13DE2EF}" destId="{0559F4FC-64EA-4A5B-A29D-07FED1905C35}" srcOrd="5" destOrd="0" presId="urn:microsoft.com/office/officeart/2005/8/layout/vList5"/>
    <dgm:cxn modelId="{2B244594-ED79-4497-9568-84C940549B99}" type="presParOf" srcId="{398AB44A-2B0E-4EAB-AD04-9CDCA13DE2EF}" destId="{B9C99FE2-A010-47A1-8C6A-17375FAC00AC}" srcOrd="6" destOrd="0" presId="urn:microsoft.com/office/officeart/2005/8/layout/vList5"/>
    <dgm:cxn modelId="{9F4CF951-4A9C-4B98-9708-8F43E880199A}" type="presParOf" srcId="{B9C99FE2-A010-47A1-8C6A-17375FAC00AC}" destId="{ABFF423B-3A91-45E9-BD8F-50702C10D20C}" srcOrd="0" destOrd="0" presId="urn:microsoft.com/office/officeart/2005/8/layout/vList5"/>
    <dgm:cxn modelId="{820DF0B8-97B7-4C95-B090-15B3518B08DA}" type="presParOf" srcId="{B9C99FE2-A010-47A1-8C6A-17375FAC00AC}" destId="{7645A999-5E85-487A-86B9-94CEDC09CCF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252338-0CCA-47F1-9E6C-AD1A221E88B4}" type="doc">
      <dgm:prSet loTypeId="urn:microsoft.com/office/officeart/2005/8/layout/lProcess2" loCatId="list" qsTypeId="urn:microsoft.com/office/officeart/2005/8/quickstyle/simple4" qsCatId="simple" csTypeId="urn:microsoft.com/office/officeart/2005/8/colors/accent2_2" csCatId="accent2" phldr="1"/>
      <dgm:spPr/>
      <dgm:t>
        <a:bodyPr/>
        <a:lstStyle/>
        <a:p>
          <a:endParaRPr lang="tr-TR"/>
        </a:p>
      </dgm:t>
    </dgm:pt>
    <dgm:pt modelId="{90FFBA99-C790-4E6C-B8AB-6D9B951FA692}">
      <dgm:prSet phldrT="[Metin]" custT="1"/>
      <dgm:spPr/>
      <dgm:t>
        <a:bodyPr/>
        <a:lstStyle/>
        <a:p>
          <a:r>
            <a:rPr lang="tr-TR" sz="3600" b="1" dirty="0" smtClean="0">
              <a:effectLst>
                <a:outerShdw blurRad="38100" dist="38100" dir="2700000" algn="tl">
                  <a:srgbClr val="000000">
                    <a:alpha val="43137"/>
                  </a:srgbClr>
                </a:outerShdw>
              </a:effectLst>
              <a:latin typeface="Calibri" panose="020F0502020204030204" pitchFamily="34" charset="0"/>
            </a:rPr>
            <a:t>UYGUN PROJE KONULARI </a:t>
          </a:r>
          <a:endParaRPr lang="tr-TR" sz="3600" b="1" dirty="0">
            <a:effectLst>
              <a:outerShdw blurRad="38100" dist="38100" dir="2700000" algn="tl">
                <a:srgbClr val="000000">
                  <a:alpha val="43137"/>
                </a:srgbClr>
              </a:outerShdw>
            </a:effectLst>
            <a:latin typeface="Calibri" panose="020F0502020204030204" pitchFamily="34" charset="0"/>
          </a:endParaRPr>
        </a:p>
      </dgm:t>
    </dgm:pt>
    <dgm:pt modelId="{E943F78E-CEE2-4C96-B978-C831695972D3}" type="parTrans" cxnId="{B9682CA2-FF25-4D5D-A1AF-D7F87BA45432}">
      <dgm:prSet/>
      <dgm:spPr/>
      <dgm:t>
        <a:bodyPr/>
        <a:lstStyle/>
        <a:p>
          <a:endParaRPr lang="tr-TR" b="1"/>
        </a:p>
      </dgm:t>
    </dgm:pt>
    <dgm:pt modelId="{A49F40F4-3959-4D9F-A1AE-B529EAFE0901}" type="sibTrans" cxnId="{B9682CA2-FF25-4D5D-A1AF-D7F87BA45432}">
      <dgm:prSet/>
      <dgm:spPr/>
      <dgm:t>
        <a:bodyPr/>
        <a:lstStyle/>
        <a:p>
          <a:endParaRPr lang="tr-TR" b="1"/>
        </a:p>
      </dgm:t>
    </dgm:pt>
    <dgm:pt modelId="{66C0D9B3-0830-4C04-B793-556D19DEB56B}">
      <dgm:prSet phldrT="[Metin]" custT="1"/>
      <dgm:spPr/>
      <dgm:t>
        <a:bodyPr/>
        <a:lstStyle/>
        <a:p>
          <a:pPr algn="l"/>
          <a:r>
            <a:rPr lang="tr-TR" sz="1600" b="1" dirty="0" smtClean="0">
              <a:latin typeface="Calibri" panose="020F0502020204030204" pitchFamily="34" charset="0"/>
            </a:rPr>
            <a:t>Ürün kalitesinin artırılması ve/veya ürün kalitesinde sürekliliğinin sağlanması </a:t>
          </a:r>
        </a:p>
        <a:p>
          <a:pPr algn="ctr"/>
          <a:endParaRPr lang="tr-TR" sz="800" b="1" dirty="0">
            <a:latin typeface="Calibri" panose="020F0502020204030204" pitchFamily="34" charset="0"/>
          </a:endParaRPr>
        </a:p>
      </dgm:t>
    </dgm:pt>
    <dgm:pt modelId="{26226513-118D-4976-B1F3-AF8EE34904D1}" type="parTrans" cxnId="{3C7C7FC9-DA53-4980-AC4B-DB1F2500C3C3}">
      <dgm:prSet/>
      <dgm:spPr/>
      <dgm:t>
        <a:bodyPr/>
        <a:lstStyle/>
        <a:p>
          <a:endParaRPr lang="tr-TR" b="1"/>
        </a:p>
      </dgm:t>
    </dgm:pt>
    <dgm:pt modelId="{3E8B4755-2A94-4374-8F86-BD8DEF95356E}" type="sibTrans" cxnId="{3C7C7FC9-DA53-4980-AC4B-DB1F2500C3C3}">
      <dgm:prSet/>
      <dgm:spPr/>
      <dgm:t>
        <a:bodyPr/>
        <a:lstStyle/>
        <a:p>
          <a:endParaRPr lang="tr-TR" b="1"/>
        </a:p>
      </dgm:t>
    </dgm:pt>
    <dgm:pt modelId="{A5A3AB95-D32E-4419-B5F1-378CC939859C}">
      <dgm:prSet phldrT="[Metin]" custT="1"/>
      <dgm:spPr/>
      <dgm:t>
        <a:bodyPr/>
        <a:lstStyle/>
        <a:p>
          <a:pPr algn="l"/>
          <a:r>
            <a:rPr lang="tr-TR" sz="1600" b="1" dirty="0" smtClean="0">
              <a:latin typeface="Calibri" panose="020F0502020204030204" pitchFamily="34" charset="0"/>
            </a:rPr>
            <a:t>Katma değerli üretim kapasitesi ve/veya ürün geliştirme kapasitesinin artırılması</a:t>
          </a:r>
        </a:p>
      </dgm:t>
    </dgm:pt>
    <dgm:pt modelId="{02826189-5F97-470D-910F-69DD432AA6D5}" type="parTrans" cxnId="{C2C9E47A-F91F-462F-9DFB-59FB3C33F559}">
      <dgm:prSet/>
      <dgm:spPr/>
      <dgm:t>
        <a:bodyPr/>
        <a:lstStyle/>
        <a:p>
          <a:endParaRPr lang="tr-TR" b="1"/>
        </a:p>
      </dgm:t>
    </dgm:pt>
    <dgm:pt modelId="{261A0CBB-6495-453F-AAD9-8F61144C8B39}" type="sibTrans" cxnId="{C2C9E47A-F91F-462F-9DFB-59FB3C33F559}">
      <dgm:prSet/>
      <dgm:spPr/>
      <dgm:t>
        <a:bodyPr/>
        <a:lstStyle/>
        <a:p>
          <a:endParaRPr lang="tr-TR" b="1"/>
        </a:p>
      </dgm:t>
    </dgm:pt>
    <dgm:pt modelId="{4C0D46A0-6350-47C3-88AB-5AAE45ACD928}">
      <dgm:prSet phldrT="[Metin]" custT="1"/>
      <dgm:spPr/>
      <dgm:t>
        <a:bodyPr/>
        <a:lstStyle/>
        <a:p>
          <a:pPr algn="l"/>
          <a:r>
            <a:rPr lang="tr-TR" sz="1600" b="1" dirty="0" smtClean="0">
              <a:latin typeface="Calibri" panose="020F0502020204030204" pitchFamily="34" charset="0"/>
            </a:rPr>
            <a:t>Ölçüm – analiz altyapısının iyileştirilmesi </a:t>
          </a:r>
        </a:p>
        <a:p>
          <a:pPr algn="l"/>
          <a:endParaRPr lang="tr-TR" sz="1100" b="1" dirty="0">
            <a:latin typeface="Calibri" panose="020F0502020204030204" pitchFamily="34" charset="0"/>
          </a:endParaRPr>
        </a:p>
      </dgm:t>
    </dgm:pt>
    <dgm:pt modelId="{4B7669A1-0B1E-4452-816E-AF0BAB7BC38A}" type="parTrans" cxnId="{2B334789-BFA1-44B7-B6BD-AC6567407EFD}">
      <dgm:prSet/>
      <dgm:spPr/>
      <dgm:t>
        <a:bodyPr/>
        <a:lstStyle/>
        <a:p>
          <a:endParaRPr lang="tr-TR" b="1"/>
        </a:p>
      </dgm:t>
    </dgm:pt>
    <dgm:pt modelId="{A13D8256-0B27-4835-898F-E357CC96AD28}" type="sibTrans" cxnId="{2B334789-BFA1-44B7-B6BD-AC6567407EFD}">
      <dgm:prSet/>
      <dgm:spPr/>
      <dgm:t>
        <a:bodyPr/>
        <a:lstStyle/>
        <a:p>
          <a:endParaRPr lang="tr-TR" b="1"/>
        </a:p>
      </dgm:t>
    </dgm:pt>
    <dgm:pt modelId="{A92891D1-9EF4-487D-8239-E18A76493644}">
      <dgm:prSet custT="1"/>
      <dgm:spPr/>
      <dgm:t>
        <a:bodyPr/>
        <a:lstStyle/>
        <a:p>
          <a:pPr algn="l"/>
          <a:r>
            <a:rPr lang="tr-TR" sz="1600" b="1" dirty="0" smtClean="0">
              <a:latin typeface="Calibri" panose="020F0502020204030204" pitchFamily="34" charset="0"/>
            </a:rPr>
            <a:t>Üretimde verimlilik arttırma ve/veya üretim maliyetlerini düşürme amacıyla mevcut imalat süreçlerinin geliştirilmesi </a:t>
          </a:r>
          <a:endParaRPr lang="tr-TR" sz="1600" b="1" dirty="0">
            <a:latin typeface="Calibri" panose="020F0502020204030204" pitchFamily="34" charset="0"/>
          </a:endParaRPr>
        </a:p>
      </dgm:t>
    </dgm:pt>
    <dgm:pt modelId="{AEFF4985-F90A-44EF-A733-758832A1A484}" type="parTrans" cxnId="{4811472B-7884-4A29-8D98-132CB591E339}">
      <dgm:prSet/>
      <dgm:spPr/>
      <dgm:t>
        <a:bodyPr/>
        <a:lstStyle/>
        <a:p>
          <a:endParaRPr lang="tr-TR"/>
        </a:p>
      </dgm:t>
    </dgm:pt>
    <dgm:pt modelId="{EC3281EF-0C08-4ED0-9A92-F2B0E0E71234}" type="sibTrans" cxnId="{4811472B-7884-4A29-8D98-132CB591E339}">
      <dgm:prSet/>
      <dgm:spPr/>
      <dgm:t>
        <a:bodyPr/>
        <a:lstStyle/>
        <a:p>
          <a:endParaRPr lang="tr-TR"/>
        </a:p>
      </dgm:t>
    </dgm:pt>
    <dgm:pt modelId="{CF53D4F4-69FE-4F8B-9B45-B3A49D244AF3}" type="pres">
      <dgm:prSet presAssocID="{07252338-0CCA-47F1-9E6C-AD1A221E88B4}" presName="theList" presStyleCnt="0">
        <dgm:presLayoutVars>
          <dgm:dir/>
          <dgm:animLvl val="lvl"/>
          <dgm:resizeHandles val="exact"/>
        </dgm:presLayoutVars>
      </dgm:prSet>
      <dgm:spPr/>
      <dgm:t>
        <a:bodyPr/>
        <a:lstStyle/>
        <a:p>
          <a:endParaRPr lang="tr-TR"/>
        </a:p>
      </dgm:t>
    </dgm:pt>
    <dgm:pt modelId="{9D3F5998-F465-41A6-90C3-52CA3E81C950}" type="pres">
      <dgm:prSet presAssocID="{90FFBA99-C790-4E6C-B8AB-6D9B951FA692}" presName="compNode" presStyleCnt="0"/>
      <dgm:spPr/>
      <dgm:t>
        <a:bodyPr/>
        <a:lstStyle/>
        <a:p>
          <a:endParaRPr lang="tr-TR"/>
        </a:p>
      </dgm:t>
    </dgm:pt>
    <dgm:pt modelId="{A2BA6426-417A-44B0-B01F-9285AB84F1CB}" type="pres">
      <dgm:prSet presAssocID="{90FFBA99-C790-4E6C-B8AB-6D9B951FA692}" presName="aNode" presStyleLbl="bgShp" presStyleIdx="0" presStyleCnt="1" custLinFactNeighborX="-1587" custLinFactNeighborY="16518"/>
      <dgm:spPr/>
      <dgm:t>
        <a:bodyPr/>
        <a:lstStyle/>
        <a:p>
          <a:endParaRPr lang="tr-TR"/>
        </a:p>
      </dgm:t>
    </dgm:pt>
    <dgm:pt modelId="{1088BC12-CC4F-4BF1-9B44-5A1CB43EC5E2}" type="pres">
      <dgm:prSet presAssocID="{90FFBA99-C790-4E6C-B8AB-6D9B951FA692}" presName="textNode" presStyleLbl="bgShp" presStyleIdx="0" presStyleCnt="1"/>
      <dgm:spPr/>
      <dgm:t>
        <a:bodyPr/>
        <a:lstStyle/>
        <a:p>
          <a:endParaRPr lang="tr-TR"/>
        </a:p>
      </dgm:t>
    </dgm:pt>
    <dgm:pt modelId="{6DB98FAE-8FA4-446F-AA1A-590336A5E16A}" type="pres">
      <dgm:prSet presAssocID="{90FFBA99-C790-4E6C-B8AB-6D9B951FA692}" presName="compChildNode" presStyleCnt="0"/>
      <dgm:spPr/>
      <dgm:t>
        <a:bodyPr/>
        <a:lstStyle/>
        <a:p>
          <a:endParaRPr lang="tr-TR"/>
        </a:p>
      </dgm:t>
    </dgm:pt>
    <dgm:pt modelId="{A20B9FCD-1A45-4242-BCAC-4FA2338E4DC9}" type="pres">
      <dgm:prSet presAssocID="{90FFBA99-C790-4E6C-B8AB-6D9B951FA692}" presName="theInnerList" presStyleCnt="0"/>
      <dgm:spPr/>
      <dgm:t>
        <a:bodyPr/>
        <a:lstStyle/>
        <a:p>
          <a:endParaRPr lang="tr-TR"/>
        </a:p>
      </dgm:t>
    </dgm:pt>
    <dgm:pt modelId="{049BA35E-AC9B-4C2A-9170-6AC8B0786D22}" type="pres">
      <dgm:prSet presAssocID="{A92891D1-9EF4-487D-8239-E18A76493644}" presName="childNode" presStyleLbl="node1" presStyleIdx="0" presStyleCnt="4" custLinFactY="-17124" custLinFactNeighborX="-420" custLinFactNeighborY="-100000">
        <dgm:presLayoutVars>
          <dgm:bulletEnabled val="1"/>
        </dgm:presLayoutVars>
      </dgm:prSet>
      <dgm:spPr/>
      <dgm:t>
        <a:bodyPr/>
        <a:lstStyle/>
        <a:p>
          <a:endParaRPr lang="tr-TR"/>
        </a:p>
      </dgm:t>
    </dgm:pt>
    <dgm:pt modelId="{C63B8BFB-6282-4B7F-8EC2-D1CFDB401118}" type="pres">
      <dgm:prSet presAssocID="{A92891D1-9EF4-487D-8239-E18A76493644}" presName="aSpace2" presStyleCnt="0"/>
      <dgm:spPr/>
      <dgm:t>
        <a:bodyPr/>
        <a:lstStyle/>
        <a:p>
          <a:endParaRPr lang="tr-TR"/>
        </a:p>
      </dgm:t>
    </dgm:pt>
    <dgm:pt modelId="{80541F48-4AFC-417C-9469-A0D4CF7E8D63}" type="pres">
      <dgm:prSet presAssocID="{66C0D9B3-0830-4C04-B793-556D19DEB56B}" presName="childNode" presStyleLbl="node1" presStyleIdx="1" presStyleCnt="4" custLinFactY="-10225" custLinFactNeighborX="-420" custLinFactNeighborY="-100000">
        <dgm:presLayoutVars>
          <dgm:bulletEnabled val="1"/>
        </dgm:presLayoutVars>
      </dgm:prSet>
      <dgm:spPr/>
      <dgm:t>
        <a:bodyPr/>
        <a:lstStyle/>
        <a:p>
          <a:endParaRPr lang="tr-TR"/>
        </a:p>
      </dgm:t>
    </dgm:pt>
    <dgm:pt modelId="{AB230EB4-D3C4-41A1-B4C9-E19B50554051}" type="pres">
      <dgm:prSet presAssocID="{66C0D9B3-0830-4C04-B793-556D19DEB56B}" presName="aSpace2" presStyleCnt="0"/>
      <dgm:spPr/>
      <dgm:t>
        <a:bodyPr/>
        <a:lstStyle/>
        <a:p>
          <a:endParaRPr lang="tr-TR"/>
        </a:p>
      </dgm:t>
    </dgm:pt>
    <dgm:pt modelId="{74D3C510-0E87-4191-A4DD-609A5471037B}" type="pres">
      <dgm:prSet presAssocID="{A5A3AB95-D32E-4419-B5F1-378CC939859C}" presName="childNode" presStyleLbl="node1" presStyleIdx="2" presStyleCnt="4" custLinFactY="-11124" custLinFactNeighborX="-420" custLinFactNeighborY="-100000">
        <dgm:presLayoutVars>
          <dgm:bulletEnabled val="1"/>
        </dgm:presLayoutVars>
      </dgm:prSet>
      <dgm:spPr/>
      <dgm:t>
        <a:bodyPr/>
        <a:lstStyle/>
        <a:p>
          <a:endParaRPr lang="tr-TR"/>
        </a:p>
      </dgm:t>
    </dgm:pt>
    <dgm:pt modelId="{767BED50-4502-4BE7-BB78-B82B84A89B98}" type="pres">
      <dgm:prSet presAssocID="{A5A3AB95-D32E-4419-B5F1-378CC939859C}" presName="aSpace2" presStyleCnt="0"/>
      <dgm:spPr/>
      <dgm:t>
        <a:bodyPr/>
        <a:lstStyle/>
        <a:p>
          <a:endParaRPr lang="tr-TR"/>
        </a:p>
      </dgm:t>
    </dgm:pt>
    <dgm:pt modelId="{08D20659-5694-4D64-B592-FBDB9986906F}" type="pres">
      <dgm:prSet presAssocID="{4C0D46A0-6350-47C3-88AB-5AAE45ACD928}" presName="childNode" presStyleLbl="node1" presStyleIdx="3" presStyleCnt="4" custLinFactY="-8123" custLinFactNeighborX="350" custLinFactNeighborY="-100000">
        <dgm:presLayoutVars>
          <dgm:bulletEnabled val="1"/>
        </dgm:presLayoutVars>
      </dgm:prSet>
      <dgm:spPr/>
      <dgm:t>
        <a:bodyPr/>
        <a:lstStyle/>
        <a:p>
          <a:endParaRPr lang="tr-TR"/>
        </a:p>
      </dgm:t>
    </dgm:pt>
  </dgm:ptLst>
  <dgm:cxnLst>
    <dgm:cxn modelId="{3909E30F-1213-444C-8EB7-B98552AFE999}" type="presOf" srcId="{4C0D46A0-6350-47C3-88AB-5AAE45ACD928}" destId="{08D20659-5694-4D64-B592-FBDB9986906F}" srcOrd="0" destOrd="0" presId="urn:microsoft.com/office/officeart/2005/8/layout/lProcess2"/>
    <dgm:cxn modelId="{A40F739A-34DC-454C-B63F-CC1F534458EE}" type="presOf" srcId="{66C0D9B3-0830-4C04-B793-556D19DEB56B}" destId="{80541F48-4AFC-417C-9469-A0D4CF7E8D63}" srcOrd="0" destOrd="0" presId="urn:microsoft.com/office/officeart/2005/8/layout/lProcess2"/>
    <dgm:cxn modelId="{3C7C7FC9-DA53-4980-AC4B-DB1F2500C3C3}" srcId="{90FFBA99-C790-4E6C-B8AB-6D9B951FA692}" destId="{66C0D9B3-0830-4C04-B793-556D19DEB56B}" srcOrd="1" destOrd="0" parTransId="{26226513-118D-4976-B1F3-AF8EE34904D1}" sibTransId="{3E8B4755-2A94-4374-8F86-BD8DEF95356E}"/>
    <dgm:cxn modelId="{7878A3D4-4897-4B0F-B263-3340A315F51C}" type="presOf" srcId="{90FFBA99-C790-4E6C-B8AB-6D9B951FA692}" destId="{1088BC12-CC4F-4BF1-9B44-5A1CB43EC5E2}" srcOrd="1" destOrd="0" presId="urn:microsoft.com/office/officeart/2005/8/layout/lProcess2"/>
    <dgm:cxn modelId="{F54FE4E3-1D54-4A51-870C-E6E2D12B35A1}" type="presOf" srcId="{07252338-0CCA-47F1-9E6C-AD1A221E88B4}" destId="{CF53D4F4-69FE-4F8B-9B45-B3A49D244AF3}" srcOrd="0" destOrd="0" presId="urn:microsoft.com/office/officeart/2005/8/layout/lProcess2"/>
    <dgm:cxn modelId="{2B334789-BFA1-44B7-B6BD-AC6567407EFD}" srcId="{90FFBA99-C790-4E6C-B8AB-6D9B951FA692}" destId="{4C0D46A0-6350-47C3-88AB-5AAE45ACD928}" srcOrd="3" destOrd="0" parTransId="{4B7669A1-0B1E-4452-816E-AF0BAB7BC38A}" sibTransId="{A13D8256-0B27-4835-898F-E357CC96AD28}"/>
    <dgm:cxn modelId="{53EEAC2A-D9E5-4BB1-AC60-5EED60A0A665}" type="presOf" srcId="{A92891D1-9EF4-487D-8239-E18A76493644}" destId="{049BA35E-AC9B-4C2A-9170-6AC8B0786D22}" srcOrd="0" destOrd="0" presId="urn:microsoft.com/office/officeart/2005/8/layout/lProcess2"/>
    <dgm:cxn modelId="{FE139DC4-B657-48B8-AF97-198307285FAD}" type="presOf" srcId="{90FFBA99-C790-4E6C-B8AB-6D9B951FA692}" destId="{A2BA6426-417A-44B0-B01F-9285AB84F1CB}" srcOrd="0" destOrd="0" presId="urn:microsoft.com/office/officeart/2005/8/layout/lProcess2"/>
    <dgm:cxn modelId="{D6CAF60A-9186-4715-8BD8-DD320E578868}" type="presOf" srcId="{A5A3AB95-D32E-4419-B5F1-378CC939859C}" destId="{74D3C510-0E87-4191-A4DD-609A5471037B}" srcOrd="0" destOrd="0" presId="urn:microsoft.com/office/officeart/2005/8/layout/lProcess2"/>
    <dgm:cxn modelId="{C2C9E47A-F91F-462F-9DFB-59FB3C33F559}" srcId="{90FFBA99-C790-4E6C-B8AB-6D9B951FA692}" destId="{A5A3AB95-D32E-4419-B5F1-378CC939859C}" srcOrd="2" destOrd="0" parTransId="{02826189-5F97-470D-910F-69DD432AA6D5}" sibTransId="{261A0CBB-6495-453F-AAD9-8F61144C8B39}"/>
    <dgm:cxn modelId="{4811472B-7884-4A29-8D98-132CB591E339}" srcId="{90FFBA99-C790-4E6C-B8AB-6D9B951FA692}" destId="{A92891D1-9EF4-487D-8239-E18A76493644}" srcOrd="0" destOrd="0" parTransId="{AEFF4985-F90A-44EF-A733-758832A1A484}" sibTransId="{EC3281EF-0C08-4ED0-9A92-F2B0E0E71234}"/>
    <dgm:cxn modelId="{B9682CA2-FF25-4D5D-A1AF-D7F87BA45432}" srcId="{07252338-0CCA-47F1-9E6C-AD1A221E88B4}" destId="{90FFBA99-C790-4E6C-B8AB-6D9B951FA692}" srcOrd="0" destOrd="0" parTransId="{E943F78E-CEE2-4C96-B978-C831695972D3}" sibTransId="{A49F40F4-3959-4D9F-A1AE-B529EAFE0901}"/>
    <dgm:cxn modelId="{20CBD621-843C-4704-8202-64345C71E700}" type="presParOf" srcId="{CF53D4F4-69FE-4F8B-9B45-B3A49D244AF3}" destId="{9D3F5998-F465-41A6-90C3-52CA3E81C950}" srcOrd="0" destOrd="0" presId="urn:microsoft.com/office/officeart/2005/8/layout/lProcess2"/>
    <dgm:cxn modelId="{719B8EA9-E84D-48A1-ABF9-CB500633E055}" type="presParOf" srcId="{9D3F5998-F465-41A6-90C3-52CA3E81C950}" destId="{A2BA6426-417A-44B0-B01F-9285AB84F1CB}" srcOrd="0" destOrd="0" presId="urn:microsoft.com/office/officeart/2005/8/layout/lProcess2"/>
    <dgm:cxn modelId="{D40E18C5-EB4D-4E1C-AB33-5C04D17442DC}" type="presParOf" srcId="{9D3F5998-F465-41A6-90C3-52CA3E81C950}" destId="{1088BC12-CC4F-4BF1-9B44-5A1CB43EC5E2}" srcOrd="1" destOrd="0" presId="urn:microsoft.com/office/officeart/2005/8/layout/lProcess2"/>
    <dgm:cxn modelId="{1A2CF3F3-8A65-4DCF-91E3-BFB09E5FFEF7}" type="presParOf" srcId="{9D3F5998-F465-41A6-90C3-52CA3E81C950}" destId="{6DB98FAE-8FA4-446F-AA1A-590336A5E16A}" srcOrd="2" destOrd="0" presId="urn:microsoft.com/office/officeart/2005/8/layout/lProcess2"/>
    <dgm:cxn modelId="{1EAE00CD-C752-4D87-B083-202C183D0FA9}" type="presParOf" srcId="{6DB98FAE-8FA4-446F-AA1A-590336A5E16A}" destId="{A20B9FCD-1A45-4242-BCAC-4FA2338E4DC9}" srcOrd="0" destOrd="0" presId="urn:microsoft.com/office/officeart/2005/8/layout/lProcess2"/>
    <dgm:cxn modelId="{3C1A0B43-20E1-41DA-8943-A7BC2BC07ADC}" type="presParOf" srcId="{A20B9FCD-1A45-4242-BCAC-4FA2338E4DC9}" destId="{049BA35E-AC9B-4C2A-9170-6AC8B0786D22}" srcOrd="0" destOrd="0" presId="urn:microsoft.com/office/officeart/2005/8/layout/lProcess2"/>
    <dgm:cxn modelId="{9824D87F-CD91-4CAC-B85C-13203BDF8893}" type="presParOf" srcId="{A20B9FCD-1A45-4242-BCAC-4FA2338E4DC9}" destId="{C63B8BFB-6282-4B7F-8EC2-D1CFDB401118}" srcOrd="1" destOrd="0" presId="urn:microsoft.com/office/officeart/2005/8/layout/lProcess2"/>
    <dgm:cxn modelId="{9FD76F35-AFCA-4235-B58D-F3CEBB7D0722}" type="presParOf" srcId="{A20B9FCD-1A45-4242-BCAC-4FA2338E4DC9}" destId="{80541F48-4AFC-417C-9469-A0D4CF7E8D63}" srcOrd="2" destOrd="0" presId="urn:microsoft.com/office/officeart/2005/8/layout/lProcess2"/>
    <dgm:cxn modelId="{DCA49691-6487-420C-B299-203748DFAFB6}" type="presParOf" srcId="{A20B9FCD-1A45-4242-BCAC-4FA2338E4DC9}" destId="{AB230EB4-D3C4-41A1-B4C9-E19B50554051}" srcOrd="3" destOrd="0" presId="urn:microsoft.com/office/officeart/2005/8/layout/lProcess2"/>
    <dgm:cxn modelId="{D7E6354E-9B3C-4669-8001-6F2DA8D1F6EB}" type="presParOf" srcId="{A20B9FCD-1A45-4242-BCAC-4FA2338E4DC9}" destId="{74D3C510-0E87-4191-A4DD-609A5471037B}" srcOrd="4" destOrd="0" presId="urn:microsoft.com/office/officeart/2005/8/layout/lProcess2"/>
    <dgm:cxn modelId="{991BAA6D-5A9E-454E-8A85-4977E805601D}" type="presParOf" srcId="{A20B9FCD-1A45-4242-BCAC-4FA2338E4DC9}" destId="{767BED50-4502-4BE7-BB78-B82B84A89B98}" srcOrd="5" destOrd="0" presId="urn:microsoft.com/office/officeart/2005/8/layout/lProcess2"/>
    <dgm:cxn modelId="{0FDB1413-CC18-4C17-AE21-435206073E6B}" type="presParOf" srcId="{A20B9FCD-1A45-4242-BCAC-4FA2338E4DC9}" destId="{08D20659-5694-4D64-B592-FBDB9986906F}"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ED762E-A61C-404B-8A8B-8D864720EDF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6DFE9733-832D-434E-A752-3E0F1D6DE1A6}">
      <dgm:prSet phldrT="[Metin]" custT="1"/>
      <dgm:spPr/>
      <dgm:t>
        <a:bodyPr/>
        <a:lstStyle/>
        <a:p>
          <a:r>
            <a:rPr lang="tr-TR" sz="2400" b="1" dirty="0" smtClean="0">
              <a:latin typeface="Calibri" panose="020F0502020204030204" pitchFamily="34" charset="0"/>
            </a:rPr>
            <a:t>Ölçek</a:t>
          </a:r>
          <a:endParaRPr lang="tr-TR" sz="2400" dirty="0">
            <a:latin typeface="Calibri" panose="020F0502020204030204" pitchFamily="34" charset="0"/>
          </a:endParaRPr>
        </a:p>
      </dgm:t>
    </dgm:pt>
    <dgm:pt modelId="{BCB929CE-F318-4A0B-92D9-E21B2E09D18B}" type="parTrans" cxnId="{5D1CAAEE-50E4-4251-9557-2A3A3244D544}">
      <dgm:prSet/>
      <dgm:spPr/>
      <dgm:t>
        <a:bodyPr/>
        <a:lstStyle/>
        <a:p>
          <a:endParaRPr lang="tr-TR"/>
        </a:p>
      </dgm:t>
    </dgm:pt>
    <dgm:pt modelId="{89273C51-3EA7-40E5-A539-FB0029D5B68C}" type="sibTrans" cxnId="{5D1CAAEE-50E4-4251-9557-2A3A3244D544}">
      <dgm:prSet/>
      <dgm:spPr/>
      <dgm:t>
        <a:bodyPr/>
        <a:lstStyle/>
        <a:p>
          <a:endParaRPr lang="tr-TR" dirty="0"/>
        </a:p>
      </dgm:t>
    </dgm:pt>
    <dgm:pt modelId="{1BCB7276-5391-4D0F-851F-2B4DB2421764}">
      <dgm:prSet phldrT="[Metin]" custT="1"/>
      <dgm:spPr/>
      <dgm:t>
        <a:bodyPr/>
        <a:lstStyle/>
        <a:p>
          <a:pPr algn="just"/>
          <a:r>
            <a:rPr lang="tr-TR" sz="2000" dirty="0" smtClean="0">
              <a:solidFill>
                <a:srgbClr val="154E5F"/>
              </a:solidFill>
              <a:latin typeface="Calibri" panose="020F0502020204030204" pitchFamily="34" charset="0"/>
            </a:rPr>
            <a:t>KOSGEB Veri Tabanı’nda kayıtlı, KOBİ Beyannamesi onaylı KOBİ ölçeğindeki işletmeler başvurabilecektir.</a:t>
          </a:r>
          <a:endParaRPr lang="tr-TR" sz="2000" dirty="0">
            <a:solidFill>
              <a:srgbClr val="154E5F"/>
            </a:solidFill>
            <a:latin typeface="Calibri" panose="020F0502020204030204" pitchFamily="34" charset="0"/>
          </a:endParaRPr>
        </a:p>
      </dgm:t>
    </dgm:pt>
    <dgm:pt modelId="{A094FCC8-77B6-4343-BF7C-45C2F3EB08A9}" type="parTrans" cxnId="{AA342C00-CFA4-4699-83F2-51F5D9BDA9B3}">
      <dgm:prSet/>
      <dgm:spPr/>
      <dgm:t>
        <a:bodyPr/>
        <a:lstStyle/>
        <a:p>
          <a:endParaRPr lang="tr-TR"/>
        </a:p>
      </dgm:t>
    </dgm:pt>
    <dgm:pt modelId="{5DE15AF9-4BDA-4EB6-BCEE-08D79C3A1B16}" type="sibTrans" cxnId="{AA342C00-CFA4-4699-83F2-51F5D9BDA9B3}">
      <dgm:prSet/>
      <dgm:spPr/>
      <dgm:t>
        <a:bodyPr/>
        <a:lstStyle/>
        <a:p>
          <a:endParaRPr lang="tr-TR"/>
        </a:p>
      </dgm:t>
    </dgm:pt>
    <dgm:pt modelId="{77258F37-D6B2-44A2-BD99-5C79466E87B4}">
      <dgm:prSet/>
      <dgm:spPr/>
      <dgm:t>
        <a:bodyPr/>
        <a:lstStyle/>
        <a:p>
          <a:pPr rtl="0"/>
          <a:r>
            <a:rPr lang="tr-TR" b="1" dirty="0" smtClean="0">
              <a:latin typeface="Calibri" panose="020F0502020204030204" pitchFamily="34" charset="0"/>
            </a:rPr>
            <a:t>Hedef Sektör</a:t>
          </a:r>
        </a:p>
      </dgm:t>
    </dgm:pt>
    <dgm:pt modelId="{71712973-D4D4-4A87-A6B5-25FCDBB0AD46}" type="parTrans" cxnId="{377A97A9-9247-452C-8FD3-09EFBE821C52}">
      <dgm:prSet/>
      <dgm:spPr/>
      <dgm:t>
        <a:bodyPr/>
        <a:lstStyle/>
        <a:p>
          <a:endParaRPr lang="tr-TR"/>
        </a:p>
      </dgm:t>
    </dgm:pt>
    <dgm:pt modelId="{72A021BC-948F-4F6F-BF68-0B48DF04706D}" type="sibTrans" cxnId="{377A97A9-9247-452C-8FD3-09EFBE821C52}">
      <dgm:prSet/>
      <dgm:spPr/>
      <dgm:t>
        <a:bodyPr/>
        <a:lstStyle/>
        <a:p>
          <a:endParaRPr lang="tr-TR"/>
        </a:p>
      </dgm:t>
    </dgm:pt>
    <dgm:pt modelId="{1E8C56A7-8B22-4A76-843A-4691953FB0C7}">
      <dgm:prSet/>
      <dgm:spPr/>
      <dgm:t>
        <a:bodyPr/>
        <a:lstStyle/>
        <a:p>
          <a:pPr marL="0" indent="0" rtl="0"/>
          <a:r>
            <a:rPr lang="tr-TR" b="0" dirty="0" smtClean="0">
              <a:solidFill>
                <a:schemeClr val="accent1">
                  <a:lumMod val="50000"/>
                </a:schemeClr>
              </a:solidFill>
              <a:latin typeface="Calibri" panose="020F0502020204030204" pitchFamily="34" charset="0"/>
              <a:ea typeface="+mn-ea"/>
              <a:cs typeface="+mn-cs"/>
            </a:rPr>
            <a:t>NACE REV 2 sınıflamasına göre; aşağıda belirtilen sektörlerde faaliyet gösteren işletmeler başvurabilecektir:</a:t>
          </a:r>
        </a:p>
      </dgm:t>
    </dgm:pt>
    <dgm:pt modelId="{5F479DED-4955-465D-B896-376560281BAB}" type="parTrans" cxnId="{D2402571-50C5-49BB-B8FF-059876B63327}">
      <dgm:prSet/>
      <dgm:spPr/>
      <dgm:t>
        <a:bodyPr/>
        <a:lstStyle/>
        <a:p>
          <a:endParaRPr lang="tr-TR"/>
        </a:p>
      </dgm:t>
    </dgm:pt>
    <dgm:pt modelId="{18E8268D-A0C7-4F04-9661-15E8A341922A}" type="sibTrans" cxnId="{D2402571-50C5-49BB-B8FF-059876B63327}">
      <dgm:prSet/>
      <dgm:spPr/>
      <dgm:t>
        <a:bodyPr/>
        <a:lstStyle/>
        <a:p>
          <a:endParaRPr lang="tr-TR"/>
        </a:p>
      </dgm:t>
    </dgm:pt>
    <dgm:pt modelId="{B399C73D-DDAE-45E0-8F85-9551DE7825C4}">
      <dgm:prSet/>
      <dgm:spPr/>
      <dgm:t>
        <a:bodyPr/>
        <a:lstStyle/>
        <a:p>
          <a:pPr marL="450850" indent="0" rtl="0"/>
          <a:r>
            <a:rPr lang="tr-TR" b="0" dirty="0" smtClean="0">
              <a:solidFill>
                <a:srgbClr val="FF0000"/>
              </a:solidFill>
              <a:latin typeface="Calibri" panose="020F0502020204030204" pitchFamily="34" charset="0"/>
              <a:ea typeface="+mn-ea"/>
              <a:cs typeface="+mn-cs"/>
            </a:rPr>
            <a:t>30.3</a:t>
          </a:r>
          <a:r>
            <a:rPr lang="tr-TR" b="0" dirty="0" smtClean="0">
              <a:solidFill>
                <a:schemeClr val="accent1">
                  <a:lumMod val="50000"/>
                </a:schemeClr>
              </a:solidFill>
              <a:latin typeface="Calibri" panose="020F0502020204030204" pitchFamily="34" charset="0"/>
              <a:ea typeface="+mn-ea"/>
              <a:cs typeface="+mn-cs"/>
            </a:rPr>
            <a:t>     Hava ve uzay araçlarıyla ilgili makine imalatı</a:t>
          </a:r>
        </a:p>
      </dgm:t>
    </dgm:pt>
    <dgm:pt modelId="{2B27A481-EE7E-41A4-B6A4-62FF008FF7DD}" type="parTrans" cxnId="{556EF3F8-2A78-478E-973D-12E707345280}">
      <dgm:prSet/>
      <dgm:spPr/>
      <dgm:t>
        <a:bodyPr/>
        <a:lstStyle/>
        <a:p>
          <a:endParaRPr lang="tr-TR"/>
        </a:p>
      </dgm:t>
    </dgm:pt>
    <dgm:pt modelId="{9929C2A4-7C17-44B8-925C-557A6482B902}" type="sibTrans" cxnId="{556EF3F8-2A78-478E-973D-12E707345280}">
      <dgm:prSet/>
      <dgm:spPr/>
      <dgm:t>
        <a:bodyPr/>
        <a:lstStyle/>
        <a:p>
          <a:endParaRPr lang="tr-TR"/>
        </a:p>
      </dgm:t>
    </dgm:pt>
    <dgm:pt modelId="{811E58CE-F2C5-4C88-90AC-691EBF59BB7B}">
      <dgm:prSet/>
      <dgm:spPr/>
      <dgm:t>
        <a:bodyPr/>
        <a:lstStyle/>
        <a:p>
          <a:pPr marL="450850" indent="0" rtl="0"/>
          <a:r>
            <a:rPr lang="tr-TR" b="0" dirty="0" smtClean="0">
              <a:solidFill>
                <a:srgbClr val="FF0000"/>
              </a:solidFill>
              <a:latin typeface="Calibri" panose="020F0502020204030204" pitchFamily="34" charset="0"/>
              <a:ea typeface="+mn-ea"/>
              <a:cs typeface="+mn-cs"/>
            </a:rPr>
            <a:t>33</a:t>
          </a:r>
          <a:r>
            <a:rPr lang="tr-TR" b="0" dirty="0" smtClean="0">
              <a:solidFill>
                <a:schemeClr val="accent1">
                  <a:lumMod val="50000"/>
                </a:schemeClr>
              </a:solidFill>
              <a:latin typeface="Calibri" panose="020F0502020204030204" pitchFamily="34" charset="0"/>
              <a:ea typeface="+mn-ea"/>
              <a:cs typeface="+mn-cs"/>
            </a:rPr>
            <a:t>        Makine ve ekipmanların kurulumu ve onarımı</a:t>
          </a:r>
        </a:p>
      </dgm:t>
    </dgm:pt>
    <dgm:pt modelId="{1E25E134-EE6C-4B08-9284-77328A2F08A8}" type="parTrans" cxnId="{893A3F8E-5161-4B1F-B713-18D860D472D0}">
      <dgm:prSet/>
      <dgm:spPr/>
      <dgm:t>
        <a:bodyPr/>
        <a:lstStyle/>
        <a:p>
          <a:endParaRPr lang="tr-TR"/>
        </a:p>
      </dgm:t>
    </dgm:pt>
    <dgm:pt modelId="{0D704260-0AEC-4B41-9883-4BA31259FD77}" type="sibTrans" cxnId="{893A3F8E-5161-4B1F-B713-18D860D472D0}">
      <dgm:prSet/>
      <dgm:spPr/>
      <dgm:t>
        <a:bodyPr/>
        <a:lstStyle/>
        <a:p>
          <a:endParaRPr lang="tr-TR"/>
        </a:p>
      </dgm:t>
    </dgm:pt>
    <dgm:pt modelId="{D86E3B21-D944-4E4F-ACE3-4477375E8383}">
      <dgm:prSet/>
      <dgm:spPr/>
      <dgm:t>
        <a:bodyPr/>
        <a:lstStyle/>
        <a:p>
          <a:pPr marL="450850" indent="0" rtl="0"/>
          <a:r>
            <a:rPr lang="tr-TR" b="0" dirty="0" smtClean="0">
              <a:solidFill>
                <a:srgbClr val="FF0000"/>
              </a:solidFill>
              <a:latin typeface="Calibri" panose="020F0502020204030204" pitchFamily="34" charset="0"/>
              <a:ea typeface="+mn-ea"/>
              <a:cs typeface="+mn-cs"/>
            </a:rPr>
            <a:t>61</a:t>
          </a:r>
          <a:r>
            <a:rPr lang="tr-TR" b="0" dirty="0" smtClean="0">
              <a:solidFill>
                <a:schemeClr val="accent1">
                  <a:lumMod val="50000"/>
                </a:schemeClr>
              </a:solidFill>
              <a:latin typeface="Calibri" panose="020F0502020204030204" pitchFamily="34" charset="0"/>
              <a:ea typeface="+mn-ea"/>
              <a:cs typeface="+mn-cs"/>
            </a:rPr>
            <a:t>        Telekomünikasyon</a:t>
          </a:r>
        </a:p>
      </dgm:t>
    </dgm:pt>
    <dgm:pt modelId="{41B01749-F015-4152-A0F1-094CCC56C786}" type="parTrans" cxnId="{DF58DA64-AA81-4143-932C-7500EF8E36FD}">
      <dgm:prSet/>
      <dgm:spPr/>
      <dgm:t>
        <a:bodyPr/>
        <a:lstStyle/>
        <a:p>
          <a:endParaRPr lang="tr-TR"/>
        </a:p>
      </dgm:t>
    </dgm:pt>
    <dgm:pt modelId="{AEC24FAD-37DF-4F9C-BD40-CDD2CBC4509D}" type="sibTrans" cxnId="{DF58DA64-AA81-4143-932C-7500EF8E36FD}">
      <dgm:prSet/>
      <dgm:spPr/>
      <dgm:t>
        <a:bodyPr/>
        <a:lstStyle/>
        <a:p>
          <a:endParaRPr lang="tr-TR"/>
        </a:p>
      </dgm:t>
    </dgm:pt>
    <dgm:pt modelId="{4DFE8BEA-81CE-4762-B5DD-C2DD50F83A33}">
      <dgm:prSet/>
      <dgm:spPr/>
      <dgm:t>
        <a:bodyPr/>
        <a:lstStyle/>
        <a:p>
          <a:pPr marL="450850" indent="0" rtl="0"/>
          <a:r>
            <a:rPr lang="tr-TR" b="0" dirty="0" smtClean="0">
              <a:solidFill>
                <a:srgbClr val="FF0000"/>
              </a:solidFill>
              <a:latin typeface="Calibri" panose="020F0502020204030204" pitchFamily="34" charset="0"/>
              <a:ea typeface="+mn-ea"/>
              <a:cs typeface="+mn-cs"/>
            </a:rPr>
            <a:t>62</a:t>
          </a:r>
          <a:r>
            <a:rPr lang="tr-TR" b="0" dirty="0" smtClean="0">
              <a:solidFill>
                <a:schemeClr val="accent1">
                  <a:lumMod val="50000"/>
                </a:schemeClr>
              </a:solidFill>
              <a:latin typeface="Calibri" panose="020F0502020204030204" pitchFamily="34" charset="0"/>
              <a:ea typeface="+mn-ea"/>
              <a:cs typeface="+mn-cs"/>
            </a:rPr>
            <a:t>        Bilgisayar programlama, danışmanlık ve ilgili faaliyetler</a:t>
          </a:r>
        </a:p>
      </dgm:t>
    </dgm:pt>
    <dgm:pt modelId="{E0FC1A7E-C953-4A03-B866-D14F85FA2079}" type="parTrans" cxnId="{DE384582-7581-465F-968D-21570F224C03}">
      <dgm:prSet/>
      <dgm:spPr/>
      <dgm:t>
        <a:bodyPr/>
        <a:lstStyle/>
        <a:p>
          <a:endParaRPr lang="tr-TR"/>
        </a:p>
      </dgm:t>
    </dgm:pt>
    <dgm:pt modelId="{331EF128-3247-41E2-A334-186F062932DE}" type="sibTrans" cxnId="{DE384582-7581-465F-968D-21570F224C03}">
      <dgm:prSet/>
      <dgm:spPr/>
      <dgm:t>
        <a:bodyPr/>
        <a:lstStyle/>
        <a:p>
          <a:endParaRPr lang="tr-TR"/>
        </a:p>
      </dgm:t>
    </dgm:pt>
    <dgm:pt modelId="{7860B4C6-B610-43E1-9FC8-9F739646F271}">
      <dgm:prSet/>
      <dgm:spPr/>
      <dgm:t>
        <a:bodyPr/>
        <a:lstStyle/>
        <a:p>
          <a:pPr marL="450850" indent="0" rtl="0"/>
          <a:r>
            <a:rPr lang="tr-TR" b="0" dirty="0" smtClean="0">
              <a:solidFill>
                <a:srgbClr val="FF0000"/>
              </a:solidFill>
              <a:latin typeface="Calibri" panose="020F0502020204030204" pitchFamily="34" charset="0"/>
              <a:ea typeface="+mn-ea"/>
              <a:cs typeface="+mn-cs"/>
            </a:rPr>
            <a:t>63.1</a:t>
          </a:r>
          <a:r>
            <a:rPr lang="tr-TR" b="0" dirty="0" smtClean="0">
              <a:solidFill>
                <a:schemeClr val="accent1">
                  <a:lumMod val="50000"/>
                </a:schemeClr>
              </a:solidFill>
              <a:latin typeface="Calibri" panose="020F0502020204030204" pitchFamily="34" charset="0"/>
              <a:ea typeface="+mn-ea"/>
              <a:cs typeface="+mn-cs"/>
            </a:rPr>
            <a:t>     Veri işleme, barındırma ve ilgili faaliyetler; web </a:t>
          </a:r>
          <a:r>
            <a:rPr lang="tr-TR" b="0" dirty="0" err="1" smtClean="0">
              <a:solidFill>
                <a:schemeClr val="accent1">
                  <a:lumMod val="50000"/>
                </a:schemeClr>
              </a:solidFill>
              <a:latin typeface="Calibri" panose="020F0502020204030204" pitchFamily="34" charset="0"/>
              <a:ea typeface="+mn-ea"/>
              <a:cs typeface="+mn-cs"/>
            </a:rPr>
            <a:t>portalları</a:t>
          </a:r>
          <a:endParaRPr lang="tr-TR" dirty="0"/>
        </a:p>
      </dgm:t>
    </dgm:pt>
    <dgm:pt modelId="{336F8012-BADF-4DC5-A419-FAB247AF73DD}" type="parTrans" cxnId="{17C3EADD-7194-4916-B709-BBBBC117EA7B}">
      <dgm:prSet/>
      <dgm:spPr/>
      <dgm:t>
        <a:bodyPr/>
        <a:lstStyle/>
        <a:p>
          <a:endParaRPr lang="tr-TR"/>
        </a:p>
      </dgm:t>
    </dgm:pt>
    <dgm:pt modelId="{505F4BB1-4F8E-4096-96AF-E628FF20F590}" type="sibTrans" cxnId="{17C3EADD-7194-4916-B709-BBBBC117EA7B}">
      <dgm:prSet/>
      <dgm:spPr/>
      <dgm:t>
        <a:bodyPr/>
        <a:lstStyle/>
        <a:p>
          <a:endParaRPr lang="tr-TR"/>
        </a:p>
      </dgm:t>
    </dgm:pt>
    <dgm:pt modelId="{47B2756F-7567-41F8-A6AB-D65FC58C2D8E}">
      <dgm:prSet/>
      <dgm:spPr/>
      <dgm:t>
        <a:bodyPr/>
        <a:lstStyle/>
        <a:p>
          <a:pPr marL="450850" indent="0" rtl="0"/>
          <a:r>
            <a:rPr lang="tr-TR" b="0" dirty="0" smtClean="0">
              <a:solidFill>
                <a:srgbClr val="FF0000"/>
              </a:solidFill>
              <a:latin typeface="Calibri" panose="020F0502020204030204" pitchFamily="34" charset="0"/>
              <a:ea typeface="+mn-ea"/>
              <a:cs typeface="+mn-cs"/>
            </a:rPr>
            <a:t>28</a:t>
          </a:r>
          <a:r>
            <a:rPr lang="tr-TR" b="0" dirty="0" smtClean="0">
              <a:solidFill>
                <a:schemeClr val="accent1">
                  <a:lumMod val="50000"/>
                </a:schemeClr>
              </a:solidFill>
              <a:latin typeface="Calibri" panose="020F0502020204030204" pitchFamily="34" charset="0"/>
              <a:ea typeface="+mn-ea"/>
              <a:cs typeface="+mn-cs"/>
            </a:rPr>
            <a:t>        Başka yerde sınıflandırılmamış makine ve ekipman imalatı </a:t>
          </a:r>
        </a:p>
      </dgm:t>
    </dgm:pt>
    <dgm:pt modelId="{C01F987D-3D44-4687-BA68-5C514C07E65E}" type="parTrans" cxnId="{C0E026DC-83CC-40C0-A9B8-420A10B96DD6}">
      <dgm:prSet/>
      <dgm:spPr/>
      <dgm:t>
        <a:bodyPr/>
        <a:lstStyle/>
        <a:p>
          <a:endParaRPr lang="tr-TR"/>
        </a:p>
      </dgm:t>
    </dgm:pt>
    <dgm:pt modelId="{7968562A-2200-4015-8EFB-8305A264A34B}" type="sibTrans" cxnId="{C0E026DC-83CC-40C0-A9B8-420A10B96DD6}">
      <dgm:prSet/>
      <dgm:spPr/>
      <dgm:t>
        <a:bodyPr/>
        <a:lstStyle/>
        <a:p>
          <a:endParaRPr lang="tr-TR"/>
        </a:p>
      </dgm:t>
    </dgm:pt>
    <dgm:pt modelId="{F2C700E2-B614-45D5-812F-1AB78B0FA6D1}">
      <dgm:prSet/>
      <dgm:spPr/>
      <dgm:t>
        <a:bodyPr/>
        <a:lstStyle/>
        <a:p>
          <a:pPr marL="450850" indent="0" rtl="0"/>
          <a:r>
            <a:rPr lang="tr-TR" b="0" dirty="0" smtClean="0">
              <a:solidFill>
                <a:srgbClr val="FF0000"/>
              </a:solidFill>
              <a:latin typeface="Calibri" panose="020F0502020204030204" pitchFamily="34" charset="0"/>
              <a:ea typeface="+mn-ea"/>
              <a:cs typeface="+mn-cs"/>
            </a:rPr>
            <a:t>26</a:t>
          </a:r>
          <a:r>
            <a:rPr lang="tr-TR" b="0" dirty="0" smtClean="0">
              <a:solidFill>
                <a:schemeClr val="accent1">
                  <a:lumMod val="50000"/>
                </a:schemeClr>
              </a:solidFill>
              <a:latin typeface="Calibri" panose="020F0502020204030204" pitchFamily="34" charset="0"/>
              <a:ea typeface="+mn-ea"/>
              <a:cs typeface="+mn-cs"/>
            </a:rPr>
            <a:t>        Bilgisayarların, elektronik ve optik ürünlerin imalatı</a:t>
          </a:r>
        </a:p>
      </dgm:t>
    </dgm:pt>
    <dgm:pt modelId="{1038A2CA-5BC7-40ED-8992-4FA01B94FE1E}" type="parTrans" cxnId="{0C11CD86-CFFD-4074-9C92-AC09AE29094C}">
      <dgm:prSet/>
      <dgm:spPr/>
      <dgm:t>
        <a:bodyPr/>
        <a:lstStyle/>
        <a:p>
          <a:endParaRPr lang="tr-TR"/>
        </a:p>
      </dgm:t>
    </dgm:pt>
    <dgm:pt modelId="{2812EC7F-2CCB-459F-BC7A-4C9C2B30B60F}" type="sibTrans" cxnId="{0C11CD86-CFFD-4074-9C92-AC09AE29094C}">
      <dgm:prSet/>
      <dgm:spPr/>
      <dgm:t>
        <a:bodyPr/>
        <a:lstStyle/>
        <a:p>
          <a:endParaRPr lang="tr-TR"/>
        </a:p>
      </dgm:t>
    </dgm:pt>
    <dgm:pt modelId="{3F0823C0-F693-4A93-AEE0-4C53ABB64A4E}" type="pres">
      <dgm:prSet presAssocID="{02ED762E-A61C-404B-8A8B-8D864720EDF1}" presName="linear" presStyleCnt="0">
        <dgm:presLayoutVars>
          <dgm:dir/>
          <dgm:animLvl val="lvl"/>
          <dgm:resizeHandles val="exact"/>
        </dgm:presLayoutVars>
      </dgm:prSet>
      <dgm:spPr/>
      <dgm:t>
        <a:bodyPr/>
        <a:lstStyle/>
        <a:p>
          <a:endParaRPr lang="tr-TR"/>
        </a:p>
      </dgm:t>
    </dgm:pt>
    <dgm:pt modelId="{526BC92B-E3B6-45DD-A214-F28DA704F6CC}" type="pres">
      <dgm:prSet presAssocID="{77258F37-D6B2-44A2-BD99-5C79466E87B4}" presName="parentLin" presStyleCnt="0"/>
      <dgm:spPr/>
    </dgm:pt>
    <dgm:pt modelId="{21A73F25-DA0B-4A86-91E2-E198058EC58E}" type="pres">
      <dgm:prSet presAssocID="{77258F37-D6B2-44A2-BD99-5C79466E87B4}" presName="parentLeftMargin" presStyleLbl="node1" presStyleIdx="0" presStyleCnt="2"/>
      <dgm:spPr/>
      <dgm:t>
        <a:bodyPr/>
        <a:lstStyle/>
        <a:p>
          <a:endParaRPr lang="tr-TR"/>
        </a:p>
      </dgm:t>
    </dgm:pt>
    <dgm:pt modelId="{581F76D1-C62D-4B17-B74F-E078CF05A1DA}" type="pres">
      <dgm:prSet presAssocID="{77258F37-D6B2-44A2-BD99-5C79466E87B4}" presName="parentText" presStyleLbl="node1" presStyleIdx="0" presStyleCnt="2">
        <dgm:presLayoutVars>
          <dgm:chMax val="0"/>
          <dgm:bulletEnabled val="1"/>
        </dgm:presLayoutVars>
      </dgm:prSet>
      <dgm:spPr/>
      <dgm:t>
        <a:bodyPr/>
        <a:lstStyle/>
        <a:p>
          <a:endParaRPr lang="tr-TR"/>
        </a:p>
      </dgm:t>
    </dgm:pt>
    <dgm:pt modelId="{6289BFA2-4AE8-40F1-A5F9-6C2988C9A80D}" type="pres">
      <dgm:prSet presAssocID="{77258F37-D6B2-44A2-BD99-5C79466E87B4}" presName="negativeSpace" presStyleCnt="0"/>
      <dgm:spPr/>
    </dgm:pt>
    <dgm:pt modelId="{C54F54AA-3BCB-401A-A601-52AB73D9AF59}" type="pres">
      <dgm:prSet presAssocID="{77258F37-D6B2-44A2-BD99-5C79466E87B4}" presName="childText" presStyleLbl="conFgAcc1" presStyleIdx="0" presStyleCnt="2">
        <dgm:presLayoutVars>
          <dgm:bulletEnabled val="1"/>
        </dgm:presLayoutVars>
      </dgm:prSet>
      <dgm:spPr/>
      <dgm:t>
        <a:bodyPr/>
        <a:lstStyle/>
        <a:p>
          <a:endParaRPr lang="tr-TR"/>
        </a:p>
      </dgm:t>
    </dgm:pt>
    <dgm:pt modelId="{86239249-0344-4978-ABAD-9E62219ADFA4}" type="pres">
      <dgm:prSet presAssocID="{72A021BC-948F-4F6F-BF68-0B48DF04706D}" presName="spaceBetweenRectangles" presStyleCnt="0"/>
      <dgm:spPr/>
    </dgm:pt>
    <dgm:pt modelId="{49DFE9BD-0CFC-4BA7-AF79-A49F41CA079A}" type="pres">
      <dgm:prSet presAssocID="{6DFE9733-832D-434E-A752-3E0F1D6DE1A6}" presName="parentLin" presStyleCnt="0"/>
      <dgm:spPr/>
    </dgm:pt>
    <dgm:pt modelId="{5D399678-5D38-4853-9565-37C122146547}" type="pres">
      <dgm:prSet presAssocID="{6DFE9733-832D-434E-A752-3E0F1D6DE1A6}" presName="parentLeftMargin" presStyleLbl="node1" presStyleIdx="0" presStyleCnt="2"/>
      <dgm:spPr/>
      <dgm:t>
        <a:bodyPr/>
        <a:lstStyle/>
        <a:p>
          <a:endParaRPr lang="tr-TR"/>
        </a:p>
      </dgm:t>
    </dgm:pt>
    <dgm:pt modelId="{2D7F74C6-9C82-4EC5-A37B-B2F915BF3F9C}" type="pres">
      <dgm:prSet presAssocID="{6DFE9733-832D-434E-A752-3E0F1D6DE1A6}" presName="parentText" presStyleLbl="node1" presStyleIdx="1" presStyleCnt="2">
        <dgm:presLayoutVars>
          <dgm:chMax val="0"/>
          <dgm:bulletEnabled val="1"/>
        </dgm:presLayoutVars>
      </dgm:prSet>
      <dgm:spPr/>
      <dgm:t>
        <a:bodyPr/>
        <a:lstStyle/>
        <a:p>
          <a:endParaRPr lang="tr-TR"/>
        </a:p>
      </dgm:t>
    </dgm:pt>
    <dgm:pt modelId="{8AC645CC-009A-4959-BACB-0AE582B6BF2D}" type="pres">
      <dgm:prSet presAssocID="{6DFE9733-832D-434E-A752-3E0F1D6DE1A6}" presName="negativeSpace" presStyleCnt="0"/>
      <dgm:spPr/>
    </dgm:pt>
    <dgm:pt modelId="{D859D08B-A940-4371-8F70-A29CB808EC78}" type="pres">
      <dgm:prSet presAssocID="{6DFE9733-832D-434E-A752-3E0F1D6DE1A6}" presName="childText" presStyleLbl="conFgAcc1" presStyleIdx="1" presStyleCnt="2">
        <dgm:presLayoutVars>
          <dgm:bulletEnabled val="1"/>
        </dgm:presLayoutVars>
      </dgm:prSet>
      <dgm:spPr/>
      <dgm:t>
        <a:bodyPr/>
        <a:lstStyle/>
        <a:p>
          <a:endParaRPr lang="tr-TR"/>
        </a:p>
      </dgm:t>
    </dgm:pt>
  </dgm:ptLst>
  <dgm:cxnLst>
    <dgm:cxn modelId="{377A97A9-9247-452C-8FD3-09EFBE821C52}" srcId="{02ED762E-A61C-404B-8A8B-8D864720EDF1}" destId="{77258F37-D6B2-44A2-BD99-5C79466E87B4}" srcOrd="0" destOrd="0" parTransId="{71712973-D4D4-4A87-A6B5-25FCDBB0AD46}" sibTransId="{72A021BC-948F-4F6F-BF68-0B48DF04706D}"/>
    <dgm:cxn modelId="{17C3EADD-7194-4916-B709-BBBBC117EA7B}" srcId="{77258F37-D6B2-44A2-BD99-5C79466E87B4}" destId="{7860B4C6-B610-43E1-9FC8-9F739646F271}" srcOrd="7" destOrd="0" parTransId="{336F8012-BADF-4DC5-A419-FAB247AF73DD}" sibTransId="{505F4BB1-4F8E-4096-96AF-E628FF20F590}"/>
    <dgm:cxn modelId="{A0B67135-B2D9-4AF9-BF3D-FC4B2B28B00F}" type="presOf" srcId="{D86E3B21-D944-4E4F-ACE3-4477375E8383}" destId="{C54F54AA-3BCB-401A-A601-52AB73D9AF59}" srcOrd="0" destOrd="5" presId="urn:microsoft.com/office/officeart/2005/8/layout/list1"/>
    <dgm:cxn modelId="{A866BA9A-123E-4214-801F-7737205C44F5}" type="presOf" srcId="{77258F37-D6B2-44A2-BD99-5C79466E87B4}" destId="{21A73F25-DA0B-4A86-91E2-E198058EC58E}" srcOrd="0" destOrd="0" presId="urn:microsoft.com/office/officeart/2005/8/layout/list1"/>
    <dgm:cxn modelId="{AA342C00-CFA4-4699-83F2-51F5D9BDA9B3}" srcId="{6DFE9733-832D-434E-A752-3E0F1D6DE1A6}" destId="{1BCB7276-5391-4D0F-851F-2B4DB2421764}" srcOrd="0" destOrd="0" parTransId="{A094FCC8-77B6-4343-BF7C-45C2F3EB08A9}" sibTransId="{5DE15AF9-4BDA-4EB6-BCEE-08D79C3A1B16}"/>
    <dgm:cxn modelId="{9C09B6A6-DB44-43CF-8E1C-7353212018F2}" type="presOf" srcId="{6DFE9733-832D-434E-A752-3E0F1D6DE1A6}" destId="{5D399678-5D38-4853-9565-37C122146547}" srcOrd="0" destOrd="0" presId="urn:microsoft.com/office/officeart/2005/8/layout/list1"/>
    <dgm:cxn modelId="{893A3F8E-5161-4B1F-B713-18D860D472D0}" srcId="{77258F37-D6B2-44A2-BD99-5C79466E87B4}" destId="{811E58CE-F2C5-4C88-90AC-691EBF59BB7B}" srcOrd="4" destOrd="0" parTransId="{1E25E134-EE6C-4B08-9284-77328A2F08A8}" sibTransId="{0D704260-0AEC-4B41-9883-4BA31259FD77}"/>
    <dgm:cxn modelId="{1E8E74DF-DB57-4D6C-80CB-C3B9B016B165}" type="presOf" srcId="{811E58CE-F2C5-4C88-90AC-691EBF59BB7B}" destId="{C54F54AA-3BCB-401A-A601-52AB73D9AF59}" srcOrd="0" destOrd="4" presId="urn:microsoft.com/office/officeart/2005/8/layout/list1"/>
    <dgm:cxn modelId="{8568A7B7-CE36-4429-96B1-FAD3BDC74383}" type="presOf" srcId="{1BCB7276-5391-4D0F-851F-2B4DB2421764}" destId="{D859D08B-A940-4371-8F70-A29CB808EC78}" srcOrd="0" destOrd="0" presId="urn:microsoft.com/office/officeart/2005/8/layout/list1"/>
    <dgm:cxn modelId="{C0E026DC-83CC-40C0-A9B8-420A10B96DD6}" srcId="{77258F37-D6B2-44A2-BD99-5C79466E87B4}" destId="{47B2756F-7567-41F8-A6AB-D65FC58C2D8E}" srcOrd="2" destOrd="0" parTransId="{C01F987D-3D44-4687-BA68-5C514C07E65E}" sibTransId="{7968562A-2200-4015-8EFB-8305A264A34B}"/>
    <dgm:cxn modelId="{ED3834F9-6A9E-4932-B2EF-48C1A4700AF6}" type="presOf" srcId="{4DFE8BEA-81CE-4762-B5DD-C2DD50F83A33}" destId="{C54F54AA-3BCB-401A-A601-52AB73D9AF59}" srcOrd="0" destOrd="6" presId="urn:microsoft.com/office/officeart/2005/8/layout/list1"/>
    <dgm:cxn modelId="{FBDBEF2D-B6E8-4879-B4D9-98EC8587F1E8}" type="presOf" srcId="{6DFE9733-832D-434E-A752-3E0F1D6DE1A6}" destId="{2D7F74C6-9C82-4EC5-A37B-B2F915BF3F9C}" srcOrd="1" destOrd="0" presId="urn:microsoft.com/office/officeart/2005/8/layout/list1"/>
    <dgm:cxn modelId="{8F3903B3-08A5-42F8-BD78-23F42F244BEE}" type="presOf" srcId="{B399C73D-DDAE-45E0-8F85-9551DE7825C4}" destId="{C54F54AA-3BCB-401A-A601-52AB73D9AF59}" srcOrd="0" destOrd="3" presId="urn:microsoft.com/office/officeart/2005/8/layout/list1"/>
    <dgm:cxn modelId="{DE384582-7581-465F-968D-21570F224C03}" srcId="{77258F37-D6B2-44A2-BD99-5C79466E87B4}" destId="{4DFE8BEA-81CE-4762-B5DD-C2DD50F83A33}" srcOrd="6" destOrd="0" parTransId="{E0FC1A7E-C953-4A03-B866-D14F85FA2079}" sibTransId="{331EF128-3247-41E2-A334-186F062932DE}"/>
    <dgm:cxn modelId="{9FF8A278-CE55-431C-9C5E-2FBADDDEB6F8}" type="presOf" srcId="{77258F37-D6B2-44A2-BD99-5C79466E87B4}" destId="{581F76D1-C62D-4B17-B74F-E078CF05A1DA}" srcOrd="1" destOrd="0" presId="urn:microsoft.com/office/officeart/2005/8/layout/list1"/>
    <dgm:cxn modelId="{00A28E8E-141D-4063-8144-98D074D80E1D}" type="presOf" srcId="{47B2756F-7567-41F8-A6AB-D65FC58C2D8E}" destId="{C54F54AA-3BCB-401A-A601-52AB73D9AF59}" srcOrd="0" destOrd="2" presId="urn:microsoft.com/office/officeart/2005/8/layout/list1"/>
    <dgm:cxn modelId="{D2402571-50C5-49BB-B8FF-059876B63327}" srcId="{77258F37-D6B2-44A2-BD99-5C79466E87B4}" destId="{1E8C56A7-8B22-4A76-843A-4691953FB0C7}" srcOrd="0" destOrd="0" parTransId="{5F479DED-4955-465D-B896-376560281BAB}" sibTransId="{18E8268D-A0C7-4F04-9661-15E8A341922A}"/>
    <dgm:cxn modelId="{9E1F9332-B013-47A3-90C9-11C955A5C7D4}" type="presOf" srcId="{7860B4C6-B610-43E1-9FC8-9F739646F271}" destId="{C54F54AA-3BCB-401A-A601-52AB73D9AF59}" srcOrd="0" destOrd="7" presId="urn:microsoft.com/office/officeart/2005/8/layout/list1"/>
    <dgm:cxn modelId="{B3BC3504-B0F4-48C7-9424-21C68A391886}" type="presOf" srcId="{02ED762E-A61C-404B-8A8B-8D864720EDF1}" destId="{3F0823C0-F693-4A93-AEE0-4C53ABB64A4E}" srcOrd="0" destOrd="0" presId="urn:microsoft.com/office/officeart/2005/8/layout/list1"/>
    <dgm:cxn modelId="{DF58DA64-AA81-4143-932C-7500EF8E36FD}" srcId="{77258F37-D6B2-44A2-BD99-5C79466E87B4}" destId="{D86E3B21-D944-4E4F-ACE3-4477375E8383}" srcOrd="5" destOrd="0" parTransId="{41B01749-F015-4152-A0F1-094CCC56C786}" sibTransId="{AEC24FAD-37DF-4F9C-BD40-CDD2CBC4509D}"/>
    <dgm:cxn modelId="{556EF3F8-2A78-478E-973D-12E707345280}" srcId="{77258F37-D6B2-44A2-BD99-5C79466E87B4}" destId="{B399C73D-DDAE-45E0-8F85-9551DE7825C4}" srcOrd="3" destOrd="0" parTransId="{2B27A481-EE7E-41A4-B6A4-62FF008FF7DD}" sibTransId="{9929C2A4-7C17-44B8-925C-557A6482B902}"/>
    <dgm:cxn modelId="{5D1CAAEE-50E4-4251-9557-2A3A3244D544}" srcId="{02ED762E-A61C-404B-8A8B-8D864720EDF1}" destId="{6DFE9733-832D-434E-A752-3E0F1D6DE1A6}" srcOrd="1" destOrd="0" parTransId="{BCB929CE-F318-4A0B-92D9-E21B2E09D18B}" sibTransId="{89273C51-3EA7-40E5-A539-FB0029D5B68C}"/>
    <dgm:cxn modelId="{0C11CD86-CFFD-4074-9C92-AC09AE29094C}" srcId="{77258F37-D6B2-44A2-BD99-5C79466E87B4}" destId="{F2C700E2-B614-45D5-812F-1AB78B0FA6D1}" srcOrd="1" destOrd="0" parTransId="{1038A2CA-5BC7-40ED-8992-4FA01B94FE1E}" sibTransId="{2812EC7F-2CCB-459F-BC7A-4C9C2B30B60F}"/>
    <dgm:cxn modelId="{13D8754F-2AF5-47B3-B9EF-8F6067258440}" type="presOf" srcId="{1E8C56A7-8B22-4A76-843A-4691953FB0C7}" destId="{C54F54AA-3BCB-401A-A601-52AB73D9AF59}" srcOrd="0" destOrd="0" presId="urn:microsoft.com/office/officeart/2005/8/layout/list1"/>
    <dgm:cxn modelId="{2B31A3D6-B529-4F59-B902-CC061422F3BA}" type="presOf" srcId="{F2C700E2-B614-45D5-812F-1AB78B0FA6D1}" destId="{C54F54AA-3BCB-401A-A601-52AB73D9AF59}" srcOrd="0" destOrd="1" presId="urn:microsoft.com/office/officeart/2005/8/layout/list1"/>
    <dgm:cxn modelId="{6F731B30-E859-4238-ACAE-36BD7E2CDD09}" type="presParOf" srcId="{3F0823C0-F693-4A93-AEE0-4C53ABB64A4E}" destId="{526BC92B-E3B6-45DD-A214-F28DA704F6CC}" srcOrd="0" destOrd="0" presId="urn:microsoft.com/office/officeart/2005/8/layout/list1"/>
    <dgm:cxn modelId="{CDB49963-E422-4F37-8CED-F9EFD0439F0D}" type="presParOf" srcId="{526BC92B-E3B6-45DD-A214-F28DA704F6CC}" destId="{21A73F25-DA0B-4A86-91E2-E198058EC58E}" srcOrd="0" destOrd="0" presId="urn:microsoft.com/office/officeart/2005/8/layout/list1"/>
    <dgm:cxn modelId="{F9D86E52-9FC2-4F76-8CB4-83AD706A9088}" type="presParOf" srcId="{526BC92B-E3B6-45DD-A214-F28DA704F6CC}" destId="{581F76D1-C62D-4B17-B74F-E078CF05A1DA}" srcOrd="1" destOrd="0" presId="urn:microsoft.com/office/officeart/2005/8/layout/list1"/>
    <dgm:cxn modelId="{CC4858E5-6169-4BC1-AA97-7466334864F5}" type="presParOf" srcId="{3F0823C0-F693-4A93-AEE0-4C53ABB64A4E}" destId="{6289BFA2-4AE8-40F1-A5F9-6C2988C9A80D}" srcOrd="1" destOrd="0" presId="urn:microsoft.com/office/officeart/2005/8/layout/list1"/>
    <dgm:cxn modelId="{13C7A7C6-09D7-4487-A054-AB1E0C3F25DD}" type="presParOf" srcId="{3F0823C0-F693-4A93-AEE0-4C53ABB64A4E}" destId="{C54F54AA-3BCB-401A-A601-52AB73D9AF59}" srcOrd="2" destOrd="0" presId="urn:microsoft.com/office/officeart/2005/8/layout/list1"/>
    <dgm:cxn modelId="{6FC7793A-EAC4-47F2-BA8E-6F1102402660}" type="presParOf" srcId="{3F0823C0-F693-4A93-AEE0-4C53ABB64A4E}" destId="{86239249-0344-4978-ABAD-9E62219ADFA4}" srcOrd="3" destOrd="0" presId="urn:microsoft.com/office/officeart/2005/8/layout/list1"/>
    <dgm:cxn modelId="{F12BCB32-8FCA-4510-A955-38C39E0407A1}" type="presParOf" srcId="{3F0823C0-F693-4A93-AEE0-4C53ABB64A4E}" destId="{49DFE9BD-0CFC-4BA7-AF79-A49F41CA079A}" srcOrd="4" destOrd="0" presId="urn:microsoft.com/office/officeart/2005/8/layout/list1"/>
    <dgm:cxn modelId="{AEB2DF5F-3E95-4E40-A090-63DECA79EFC4}" type="presParOf" srcId="{49DFE9BD-0CFC-4BA7-AF79-A49F41CA079A}" destId="{5D399678-5D38-4853-9565-37C122146547}" srcOrd="0" destOrd="0" presId="urn:microsoft.com/office/officeart/2005/8/layout/list1"/>
    <dgm:cxn modelId="{09B3165E-C5E6-4993-B079-7861B0A1FB86}" type="presParOf" srcId="{49DFE9BD-0CFC-4BA7-AF79-A49F41CA079A}" destId="{2D7F74C6-9C82-4EC5-A37B-B2F915BF3F9C}" srcOrd="1" destOrd="0" presId="urn:microsoft.com/office/officeart/2005/8/layout/list1"/>
    <dgm:cxn modelId="{BA28AC02-0D8D-414C-A787-6E240FD0668C}" type="presParOf" srcId="{3F0823C0-F693-4A93-AEE0-4C53ABB64A4E}" destId="{8AC645CC-009A-4959-BACB-0AE582B6BF2D}" srcOrd="5" destOrd="0" presId="urn:microsoft.com/office/officeart/2005/8/layout/list1"/>
    <dgm:cxn modelId="{3B1A9193-530F-4E1A-8568-067A932B9A45}" type="presParOf" srcId="{3F0823C0-F693-4A93-AEE0-4C53ABB64A4E}" destId="{D859D08B-A940-4371-8F70-A29CB808EC7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36E679-6BE7-410A-B0EC-DB238C88D43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tr-TR"/>
        </a:p>
      </dgm:t>
    </dgm:pt>
    <dgm:pt modelId="{FDCFD925-C361-4F61-B500-E62BDB0CA77C}">
      <dgm:prSet phldrT="[Metin]" custT="1"/>
      <dgm:spPr/>
      <dgm:t>
        <a:bodyPr/>
        <a:lstStyle/>
        <a:p>
          <a:r>
            <a:rPr lang="tr-TR" sz="2200" b="1" dirty="0" smtClean="0">
              <a:latin typeface="Calibri" panose="020F0502020204030204" pitchFamily="34" charset="0"/>
            </a:rPr>
            <a:t>Destek Oranı</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D06AB242-6AA5-4DB7-B741-1399CF613938}" type="parTrans" cxnId="{50703147-076F-469A-AEC0-CFEB91A12E96}">
      <dgm:prSet/>
      <dgm:spPr/>
      <dgm:t>
        <a:bodyPr/>
        <a:lstStyle/>
        <a:p>
          <a:endParaRPr lang="tr-TR"/>
        </a:p>
      </dgm:t>
    </dgm:pt>
    <dgm:pt modelId="{E0F6CD6A-74C6-49F2-927B-0B9106FA4C43}" type="sibTrans" cxnId="{50703147-076F-469A-AEC0-CFEB91A12E96}">
      <dgm:prSet/>
      <dgm:spPr/>
      <dgm:t>
        <a:bodyPr/>
        <a:lstStyle/>
        <a:p>
          <a:endParaRPr lang="tr-TR"/>
        </a:p>
      </dgm:t>
    </dgm:pt>
    <dgm:pt modelId="{F44D8132-0BB6-46B5-AD65-AC6F5674B5F3}">
      <dgm:prSet phldrT="[Metin]" custT="1"/>
      <dgm:spPr/>
      <dgm:t>
        <a:bodyPr/>
        <a:lstStyle/>
        <a:p>
          <a:r>
            <a:rPr lang="tr-TR" sz="2200" b="1" dirty="0" smtClean="0">
              <a:latin typeface="Calibri" panose="020F0502020204030204" pitchFamily="34" charset="0"/>
            </a:rPr>
            <a:t>Proje Süresi</a:t>
          </a:r>
          <a:endParaRPr lang="tr-TR" sz="2200" dirty="0">
            <a:latin typeface="Calibri" panose="020F0502020204030204" pitchFamily="34" charset="0"/>
          </a:endParaRPr>
        </a:p>
      </dgm:t>
    </dgm:pt>
    <dgm:pt modelId="{83E8EAF7-8E35-4767-AF60-83F3C8088FBC}" type="parTrans" cxnId="{E97647CD-8362-49A0-9608-1F8A06488DAF}">
      <dgm:prSet/>
      <dgm:spPr/>
      <dgm:t>
        <a:bodyPr/>
        <a:lstStyle/>
        <a:p>
          <a:endParaRPr lang="tr-TR"/>
        </a:p>
      </dgm:t>
    </dgm:pt>
    <dgm:pt modelId="{5CEA5305-AAA2-4869-A763-D6E53E49F12B}" type="sibTrans" cxnId="{E97647CD-8362-49A0-9608-1F8A06488DAF}">
      <dgm:prSet/>
      <dgm:spPr/>
      <dgm:t>
        <a:bodyPr/>
        <a:lstStyle/>
        <a:p>
          <a:endParaRPr lang="tr-TR"/>
        </a:p>
      </dgm:t>
    </dgm:pt>
    <dgm:pt modelId="{E29CA231-9FA2-4126-9F13-7C4A1C1C83EB}">
      <dgm:prSet custT="1"/>
      <dgm:spPr/>
      <dgm:t>
        <a:bodyPr/>
        <a:lstStyle/>
        <a:p>
          <a:r>
            <a:rPr lang="tr-TR" sz="2000" b="0" dirty="0" smtClean="0">
              <a:latin typeface="Calibri" panose="020F0502020204030204" pitchFamily="34" charset="0"/>
            </a:rPr>
            <a:t>En az </a:t>
          </a:r>
          <a:r>
            <a:rPr lang="tr-TR" sz="2000" b="1" dirty="0" smtClean="0">
              <a:latin typeface="Calibri" panose="020F0502020204030204" pitchFamily="34" charset="0"/>
            </a:rPr>
            <a:t>8</a:t>
          </a:r>
          <a:r>
            <a:rPr lang="tr-TR" sz="2000" b="0" dirty="0" smtClean="0">
              <a:latin typeface="Calibri" panose="020F0502020204030204" pitchFamily="34" charset="0"/>
            </a:rPr>
            <a:t> ay ve en fazla </a:t>
          </a:r>
          <a:r>
            <a:rPr lang="tr-TR" sz="2000" b="1" dirty="0" smtClean="0">
              <a:latin typeface="Calibri" panose="020F0502020204030204" pitchFamily="34" charset="0"/>
            </a:rPr>
            <a:t>12</a:t>
          </a:r>
          <a:r>
            <a:rPr lang="tr-TR" sz="2000" b="0" dirty="0" smtClean="0">
              <a:latin typeface="Calibri" panose="020F0502020204030204" pitchFamily="34" charset="0"/>
            </a:rPr>
            <a:t> aydır.</a:t>
          </a:r>
          <a:endParaRPr lang="tr-TR" sz="2000" b="0" dirty="0">
            <a:latin typeface="Calibri" panose="020F0502020204030204" pitchFamily="34" charset="0"/>
          </a:endParaRPr>
        </a:p>
      </dgm:t>
    </dgm:pt>
    <dgm:pt modelId="{D4357F2C-0F1F-42AB-8184-99E1CD384158}" type="parTrans" cxnId="{8BF628AC-3200-4221-93CF-E0E4E289677E}">
      <dgm:prSet/>
      <dgm:spPr/>
      <dgm:t>
        <a:bodyPr/>
        <a:lstStyle/>
        <a:p>
          <a:endParaRPr lang="tr-TR"/>
        </a:p>
      </dgm:t>
    </dgm:pt>
    <dgm:pt modelId="{716457C0-C5AD-4E79-8C3D-DB5EBE1A323E}" type="sibTrans" cxnId="{8BF628AC-3200-4221-93CF-E0E4E289677E}">
      <dgm:prSet/>
      <dgm:spPr/>
      <dgm:t>
        <a:bodyPr/>
        <a:lstStyle/>
        <a:p>
          <a:endParaRPr lang="tr-TR"/>
        </a:p>
      </dgm:t>
    </dgm:pt>
    <dgm:pt modelId="{EF336D9E-82F5-4E28-A7E5-BE5925128D2E}">
      <dgm:prSet custT="1"/>
      <dgm:spPr/>
      <dgm:t>
        <a:bodyPr/>
        <a:lstStyle/>
        <a:p>
          <a:pPr algn="just" rtl="0"/>
          <a:r>
            <a:rPr lang="tr-TR" sz="2000" b="1" dirty="0" smtClean="0">
              <a:latin typeface="Calibri" panose="020F0502020204030204" pitchFamily="34" charset="0"/>
            </a:rPr>
            <a:t>% 85 </a:t>
          </a:r>
          <a:r>
            <a:rPr lang="tr-TR" sz="2000" b="0" dirty="0" smtClean="0">
              <a:latin typeface="Calibri" panose="020F0502020204030204" pitchFamily="34" charset="0"/>
            </a:rPr>
            <a:t>(Bu oran üzerinden hesaplanacak </a:t>
          </a:r>
          <a:r>
            <a:rPr lang="tr-TR" sz="2000" b="0" smtClean="0">
              <a:latin typeface="Calibri" panose="020F0502020204030204" pitchFamily="34" charset="0"/>
            </a:rPr>
            <a:t>desteğin % 100’ü  </a:t>
          </a:r>
          <a:r>
            <a:rPr lang="tr-TR" sz="2000" b="0" dirty="0" smtClean="0">
              <a:latin typeface="Calibri" panose="020F0502020204030204" pitchFamily="34" charset="0"/>
            </a:rPr>
            <a:t>Teminat karşılığı geri ödemeli destek olarak ödenir.) </a:t>
          </a:r>
          <a:endParaRPr lang="tr-TR" sz="2000" b="0" dirty="0">
            <a:latin typeface="Calibri" panose="020F0502020204030204" pitchFamily="34" charset="0"/>
          </a:endParaRPr>
        </a:p>
      </dgm:t>
    </dgm:pt>
    <dgm:pt modelId="{193EA46E-1B01-43B4-A7BE-A451DD85FC9D}" type="parTrans" cxnId="{C9912BAF-F8F1-40E8-8C9F-FF75C2A22495}">
      <dgm:prSet/>
      <dgm:spPr/>
      <dgm:t>
        <a:bodyPr/>
        <a:lstStyle/>
        <a:p>
          <a:endParaRPr lang="tr-TR"/>
        </a:p>
      </dgm:t>
    </dgm:pt>
    <dgm:pt modelId="{A5A29D72-84DB-4B14-861A-8D65E0A15A60}" type="sibTrans" cxnId="{C9912BAF-F8F1-40E8-8C9F-FF75C2A22495}">
      <dgm:prSet/>
      <dgm:spPr/>
      <dgm:t>
        <a:bodyPr/>
        <a:lstStyle/>
        <a:p>
          <a:endParaRPr lang="tr-TR"/>
        </a:p>
      </dgm:t>
    </dgm:pt>
    <dgm:pt modelId="{F501C9A4-39DD-4051-9EEA-5CDFECAA0BE2}">
      <dgm:prSet phldrT="[Metin]" custT="1"/>
      <dgm:spPr/>
      <dgm:t>
        <a:bodyPr/>
        <a:lstStyle/>
        <a:p>
          <a:r>
            <a:rPr lang="tr-TR" sz="2200" b="1" dirty="0" smtClean="0">
              <a:latin typeface="Calibri" panose="020F0502020204030204" pitchFamily="34" charset="0"/>
            </a:rPr>
            <a:t>Erken Ödeme</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93CEF436-1B54-4061-8853-1149D5A4853B}" type="parTrans" cxnId="{073BACCF-4EF9-47EB-995A-7410BCA64B00}">
      <dgm:prSet/>
      <dgm:spPr/>
      <dgm:t>
        <a:bodyPr/>
        <a:lstStyle/>
        <a:p>
          <a:endParaRPr lang="tr-TR"/>
        </a:p>
      </dgm:t>
    </dgm:pt>
    <dgm:pt modelId="{1F66508D-382F-4628-8398-4FA22CA3D351}" type="sibTrans" cxnId="{073BACCF-4EF9-47EB-995A-7410BCA64B00}">
      <dgm:prSet/>
      <dgm:spPr/>
      <dgm:t>
        <a:bodyPr/>
        <a:lstStyle/>
        <a:p>
          <a:endParaRPr lang="tr-TR"/>
        </a:p>
      </dgm:t>
    </dgm:pt>
    <dgm:pt modelId="{896C5660-1D82-4F66-AAB1-727CBE014ED7}">
      <dgm:prSet custT="1"/>
      <dgm:spPr/>
      <dgm:t>
        <a:bodyPr/>
        <a:lstStyle/>
        <a:p>
          <a:r>
            <a:rPr lang="tr-TR" sz="2000" b="1" dirty="0" smtClean="0">
              <a:latin typeface="Calibri" panose="020F0502020204030204" pitchFamily="34" charset="0"/>
            </a:rPr>
            <a:t>% 50</a:t>
          </a:r>
          <a:endParaRPr lang="tr-TR" sz="2000" b="1" dirty="0">
            <a:latin typeface="Calibri" panose="020F0502020204030204" pitchFamily="34" charset="0"/>
          </a:endParaRPr>
        </a:p>
      </dgm:t>
    </dgm:pt>
    <dgm:pt modelId="{446F1A56-0F19-45E1-9E0D-407FA0989AB6}" type="parTrans" cxnId="{01A75554-B40A-48F9-9D04-BDA93E273480}">
      <dgm:prSet/>
      <dgm:spPr/>
      <dgm:t>
        <a:bodyPr/>
        <a:lstStyle/>
        <a:p>
          <a:endParaRPr lang="tr-TR"/>
        </a:p>
      </dgm:t>
    </dgm:pt>
    <dgm:pt modelId="{688CF5C1-C0A6-4FF8-B1CD-C57F8C1F2F28}" type="sibTrans" cxnId="{01A75554-B40A-48F9-9D04-BDA93E273480}">
      <dgm:prSet/>
      <dgm:spPr/>
      <dgm:t>
        <a:bodyPr/>
        <a:lstStyle/>
        <a:p>
          <a:endParaRPr lang="tr-TR"/>
        </a:p>
      </dgm:t>
    </dgm:pt>
    <dgm:pt modelId="{DA2850DC-13AC-4463-ABDE-F323AE62D053}">
      <dgm:prSet phldrT="[Metin]" custT="1"/>
      <dgm:spPr/>
      <dgm:t>
        <a:bodyPr/>
        <a:lstStyle/>
        <a:p>
          <a:r>
            <a:rPr lang="tr-TR" sz="2200" b="1" dirty="0" smtClean="0">
              <a:latin typeface="Calibri" panose="020F0502020204030204" pitchFamily="34" charset="0"/>
            </a:rPr>
            <a:t>Proje Destek Üst Limiti</a:t>
          </a:r>
          <a:endParaRPr lang="tr-TR" sz="2200" dirty="0">
            <a:latin typeface="Calibri" panose="020F0502020204030204" pitchFamily="34" charset="0"/>
          </a:endParaRPr>
        </a:p>
      </dgm:t>
    </dgm:pt>
    <dgm:pt modelId="{3DA1F14F-CBAF-47D3-ABCA-8908F7650E43}" type="parTrans" cxnId="{35937ADE-AC65-4B6A-8D40-5DBE7DAB6462}">
      <dgm:prSet/>
      <dgm:spPr/>
      <dgm:t>
        <a:bodyPr/>
        <a:lstStyle/>
        <a:p>
          <a:endParaRPr lang="tr-TR"/>
        </a:p>
      </dgm:t>
    </dgm:pt>
    <dgm:pt modelId="{ED6BFFF3-B161-4ED8-8492-BE780E0F6B74}" type="sibTrans" cxnId="{35937ADE-AC65-4B6A-8D40-5DBE7DAB6462}">
      <dgm:prSet/>
      <dgm:spPr/>
      <dgm:t>
        <a:bodyPr/>
        <a:lstStyle/>
        <a:p>
          <a:endParaRPr lang="tr-TR"/>
        </a:p>
      </dgm:t>
    </dgm:pt>
    <dgm:pt modelId="{3C245B1C-D5CB-4B0E-AC88-7E3DCE5F67A0}">
      <dgm:prSet phldrT="[Metin]" custT="1"/>
      <dgm:spPr/>
      <dgm:t>
        <a:bodyPr/>
        <a:lstStyle/>
        <a:p>
          <a:r>
            <a:rPr lang="tr-TR" sz="2000" b="0" dirty="0" smtClean="0">
              <a:latin typeface="Calibri" panose="020F0502020204030204" pitchFamily="34" charset="0"/>
            </a:rPr>
            <a:t>Geri Ödemesiz  :        </a:t>
          </a:r>
          <a:r>
            <a:rPr lang="tr-TR" sz="2000" b="0" strike="noStrike" dirty="0" smtClean="0">
              <a:latin typeface="Calibri" panose="020F0502020204030204" pitchFamily="34" charset="0"/>
            </a:rPr>
            <a:t>900.000 TL</a:t>
          </a:r>
          <a:endParaRPr lang="tr-TR" sz="2000" b="0" strike="noStrike" dirty="0">
            <a:latin typeface="Calibri" panose="020F0502020204030204" pitchFamily="34" charset="0"/>
          </a:endParaRPr>
        </a:p>
      </dgm:t>
    </dgm:pt>
    <dgm:pt modelId="{BC1E4407-E52A-4D3C-B98D-AFC25CAAB530}" type="parTrans" cxnId="{C61B0F46-BE6E-4DBF-9C09-BF2C62D75505}">
      <dgm:prSet/>
      <dgm:spPr/>
      <dgm:t>
        <a:bodyPr/>
        <a:lstStyle/>
        <a:p>
          <a:endParaRPr lang="tr-TR"/>
        </a:p>
      </dgm:t>
    </dgm:pt>
    <dgm:pt modelId="{652D2F47-40E9-44CB-A345-C61CA194ACAD}" type="sibTrans" cxnId="{C61B0F46-BE6E-4DBF-9C09-BF2C62D75505}">
      <dgm:prSet/>
      <dgm:spPr/>
      <dgm:t>
        <a:bodyPr/>
        <a:lstStyle/>
        <a:p>
          <a:endParaRPr lang="tr-TR"/>
        </a:p>
      </dgm:t>
    </dgm:pt>
    <dgm:pt modelId="{F0C40F16-5F4A-4C92-AD65-ED0488E94BAA}">
      <dgm:prSet custT="1"/>
      <dgm:spPr/>
      <dgm:t>
        <a:bodyPr/>
        <a:lstStyle/>
        <a:p>
          <a:r>
            <a:rPr lang="tr-TR" sz="2000" b="0" strike="noStrike" dirty="0" smtClean="0">
              <a:latin typeface="Calibri" panose="020F0502020204030204" pitchFamily="34" charset="0"/>
            </a:rPr>
            <a:t>Geri Ödemeli </a:t>
          </a:r>
          <a:r>
            <a:rPr lang="tr-TR" sz="2000" b="0" strike="noStrike" baseline="30000" dirty="0" smtClean="0">
              <a:latin typeface="Calibri" panose="020F0502020204030204" pitchFamily="34" charset="0"/>
            </a:rPr>
            <a:t>*</a:t>
          </a:r>
          <a:r>
            <a:rPr lang="tr-TR" sz="2000" b="0" strike="noStrike" dirty="0" smtClean="0">
              <a:latin typeface="Calibri" panose="020F0502020204030204" pitchFamily="34" charset="0"/>
            </a:rPr>
            <a:t>  :    1.100.000 TL</a:t>
          </a:r>
          <a:endParaRPr lang="tr-TR" sz="2000" b="0" strike="noStrike" dirty="0">
            <a:latin typeface="Calibri" panose="020F0502020204030204" pitchFamily="34" charset="0"/>
          </a:endParaRPr>
        </a:p>
      </dgm:t>
    </dgm:pt>
    <dgm:pt modelId="{3CAF421F-DA05-443E-A313-8E9C5C2A1E92}" type="parTrans" cxnId="{979C7F00-2699-46A1-9736-84A31279E21F}">
      <dgm:prSet/>
      <dgm:spPr/>
      <dgm:t>
        <a:bodyPr/>
        <a:lstStyle/>
        <a:p>
          <a:endParaRPr lang="tr-TR"/>
        </a:p>
      </dgm:t>
    </dgm:pt>
    <dgm:pt modelId="{44474326-CDD2-4551-AFAE-945C00859AC0}" type="sibTrans" cxnId="{979C7F00-2699-46A1-9736-84A31279E21F}">
      <dgm:prSet/>
      <dgm:spPr/>
      <dgm:t>
        <a:bodyPr/>
        <a:lstStyle/>
        <a:p>
          <a:endParaRPr lang="tr-TR"/>
        </a:p>
      </dgm:t>
    </dgm:pt>
    <dgm:pt modelId="{961DC84D-3F00-44A8-9039-89FD51F1922F}">
      <dgm:prSet custT="1"/>
      <dgm:spPr/>
      <dgm:t>
        <a:bodyPr/>
        <a:lstStyle/>
        <a:p>
          <a:r>
            <a:rPr lang="tr-TR" sz="2000" b="0" strike="noStrike" dirty="0" smtClean="0">
              <a:latin typeface="Calibri" panose="020F0502020204030204" pitchFamily="34" charset="0"/>
            </a:rPr>
            <a:t>Toplam               :    </a:t>
          </a:r>
          <a:r>
            <a:rPr lang="tr-TR" sz="2000" b="1" strike="noStrike" dirty="0" smtClean="0">
              <a:latin typeface="Calibri" panose="020F0502020204030204" pitchFamily="34" charset="0"/>
            </a:rPr>
            <a:t>2.000.000 TL</a:t>
          </a:r>
          <a:endParaRPr lang="tr-TR" sz="2000" b="1" strike="noStrike" dirty="0">
            <a:latin typeface="Calibri" panose="020F0502020204030204" pitchFamily="34" charset="0"/>
          </a:endParaRPr>
        </a:p>
      </dgm:t>
    </dgm:pt>
    <dgm:pt modelId="{3E1B507C-56B1-477E-B4B7-66ABD2E370AA}" type="parTrans" cxnId="{4313678B-3648-4132-B185-33FB5FFCE8F7}">
      <dgm:prSet/>
      <dgm:spPr/>
      <dgm:t>
        <a:bodyPr/>
        <a:lstStyle/>
        <a:p>
          <a:endParaRPr lang="tr-TR"/>
        </a:p>
      </dgm:t>
    </dgm:pt>
    <dgm:pt modelId="{8FEB2087-6FB9-4FF6-8D7E-3D8313575C54}" type="sibTrans" cxnId="{4313678B-3648-4132-B185-33FB5FFCE8F7}">
      <dgm:prSet/>
      <dgm:spPr/>
      <dgm:t>
        <a:bodyPr/>
        <a:lstStyle/>
        <a:p>
          <a:endParaRPr lang="tr-TR"/>
        </a:p>
      </dgm:t>
    </dgm:pt>
    <dgm:pt modelId="{398AB44A-2B0E-4EAB-AD04-9CDCA13DE2EF}" type="pres">
      <dgm:prSet presAssocID="{5736E679-6BE7-410A-B0EC-DB238C88D432}" presName="Name0" presStyleCnt="0">
        <dgm:presLayoutVars>
          <dgm:dir/>
          <dgm:animLvl val="lvl"/>
          <dgm:resizeHandles val="exact"/>
        </dgm:presLayoutVars>
      </dgm:prSet>
      <dgm:spPr/>
      <dgm:t>
        <a:bodyPr/>
        <a:lstStyle/>
        <a:p>
          <a:endParaRPr lang="tr-TR"/>
        </a:p>
      </dgm:t>
    </dgm:pt>
    <dgm:pt modelId="{EAF6AF65-D238-46C0-8435-FDE1E6D6D923}" type="pres">
      <dgm:prSet presAssocID="{F44D8132-0BB6-46B5-AD65-AC6F5674B5F3}" presName="linNode" presStyleCnt="0"/>
      <dgm:spPr/>
    </dgm:pt>
    <dgm:pt modelId="{40EC3308-C603-4EF4-AA6B-28A8A7FAFB9C}" type="pres">
      <dgm:prSet presAssocID="{F44D8132-0BB6-46B5-AD65-AC6F5674B5F3}" presName="parentText" presStyleLbl="node1" presStyleIdx="0" presStyleCnt="4">
        <dgm:presLayoutVars>
          <dgm:chMax val="1"/>
          <dgm:bulletEnabled val="1"/>
        </dgm:presLayoutVars>
      </dgm:prSet>
      <dgm:spPr/>
      <dgm:t>
        <a:bodyPr/>
        <a:lstStyle/>
        <a:p>
          <a:endParaRPr lang="tr-TR"/>
        </a:p>
      </dgm:t>
    </dgm:pt>
    <dgm:pt modelId="{9297B0DA-3BFA-40F9-8893-17FEB3E4E1D7}" type="pres">
      <dgm:prSet presAssocID="{F44D8132-0BB6-46B5-AD65-AC6F5674B5F3}" presName="descendantText" presStyleLbl="alignAccFollowNode1" presStyleIdx="0" presStyleCnt="4">
        <dgm:presLayoutVars>
          <dgm:bulletEnabled val="1"/>
        </dgm:presLayoutVars>
      </dgm:prSet>
      <dgm:spPr/>
      <dgm:t>
        <a:bodyPr/>
        <a:lstStyle/>
        <a:p>
          <a:endParaRPr lang="tr-TR"/>
        </a:p>
      </dgm:t>
    </dgm:pt>
    <dgm:pt modelId="{836419B0-280E-4A73-B4E8-6B35A43641A3}" type="pres">
      <dgm:prSet presAssocID="{5CEA5305-AAA2-4869-A763-D6E53E49F12B}" presName="sp" presStyleCnt="0"/>
      <dgm:spPr/>
    </dgm:pt>
    <dgm:pt modelId="{91084B80-0406-4300-A2AF-70A3E2C58EFE}" type="pres">
      <dgm:prSet presAssocID="{DA2850DC-13AC-4463-ABDE-F323AE62D053}" presName="linNode" presStyleCnt="0"/>
      <dgm:spPr/>
    </dgm:pt>
    <dgm:pt modelId="{FB89AF50-1DE1-4183-8C68-8CC1D2D5D164}" type="pres">
      <dgm:prSet presAssocID="{DA2850DC-13AC-4463-ABDE-F323AE62D053}" presName="parentText" presStyleLbl="node1" presStyleIdx="1" presStyleCnt="4">
        <dgm:presLayoutVars>
          <dgm:chMax val="1"/>
          <dgm:bulletEnabled val="1"/>
        </dgm:presLayoutVars>
      </dgm:prSet>
      <dgm:spPr/>
      <dgm:t>
        <a:bodyPr/>
        <a:lstStyle/>
        <a:p>
          <a:endParaRPr lang="tr-TR"/>
        </a:p>
      </dgm:t>
    </dgm:pt>
    <dgm:pt modelId="{B75DB9DE-49BD-47A4-90E2-9E218114F7B1}" type="pres">
      <dgm:prSet presAssocID="{DA2850DC-13AC-4463-ABDE-F323AE62D053}" presName="descendantText" presStyleLbl="alignAccFollowNode1" presStyleIdx="1" presStyleCnt="4" custScaleY="136214">
        <dgm:presLayoutVars>
          <dgm:bulletEnabled val="1"/>
        </dgm:presLayoutVars>
      </dgm:prSet>
      <dgm:spPr/>
      <dgm:t>
        <a:bodyPr/>
        <a:lstStyle/>
        <a:p>
          <a:endParaRPr lang="tr-TR"/>
        </a:p>
      </dgm:t>
    </dgm:pt>
    <dgm:pt modelId="{BD4187FC-2798-40A7-A94D-0249D2CAA796}" type="pres">
      <dgm:prSet presAssocID="{ED6BFFF3-B161-4ED8-8492-BE780E0F6B74}" presName="sp" presStyleCnt="0"/>
      <dgm:spPr/>
    </dgm:pt>
    <dgm:pt modelId="{671396D3-BF36-4DE5-893E-61E1EDB85C92}" type="pres">
      <dgm:prSet presAssocID="{FDCFD925-C361-4F61-B500-E62BDB0CA77C}" presName="linNode" presStyleCnt="0"/>
      <dgm:spPr/>
    </dgm:pt>
    <dgm:pt modelId="{C02390CC-DD0E-403A-9606-FB371A718FF3}" type="pres">
      <dgm:prSet presAssocID="{FDCFD925-C361-4F61-B500-E62BDB0CA77C}" presName="parentText" presStyleLbl="node1" presStyleIdx="2" presStyleCnt="4" custScaleY="135515">
        <dgm:presLayoutVars>
          <dgm:chMax val="1"/>
          <dgm:bulletEnabled val="1"/>
        </dgm:presLayoutVars>
      </dgm:prSet>
      <dgm:spPr/>
      <dgm:t>
        <a:bodyPr/>
        <a:lstStyle/>
        <a:p>
          <a:endParaRPr lang="tr-TR"/>
        </a:p>
      </dgm:t>
    </dgm:pt>
    <dgm:pt modelId="{D7DBAC85-9DF9-4382-82BE-08F3C2096AE6}" type="pres">
      <dgm:prSet presAssocID="{FDCFD925-C361-4F61-B500-E62BDB0CA77C}" presName="descendantText" presStyleLbl="alignAccFollowNode1" presStyleIdx="2" presStyleCnt="4" custScaleY="162932" custLinFactNeighborX="272" custLinFactNeighborY="6282">
        <dgm:presLayoutVars>
          <dgm:bulletEnabled val="1"/>
        </dgm:presLayoutVars>
      </dgm:prSet>
      <dgm:spPr/>
      <dgm:t>
        <a:bodyPr/>
        <a:lstStyle/>
        <a:p>
          <a:endParaRPr lang="tr-TR"/>
        </a:p>
      </dgm:t>
    </dgm:pt>
    <dgm:pt modelId="{0559F4FC-64EA-4A5B-A29D-07FED1905C35}" type="pres">
      <dgm:prSet presAssocID="{E0F6CD6A-74C6-49F2-927B-0B9106FA4C43}" presName="sp" presStyleCnt="0"/>
      <dgm:spPr/>
    </dgm:pt>
    <dgm:pt modelId="{B9C99FE2-A010-47A1-8C6A-17375FAC00AC}" type="pres">
      <dgm:prSet presAssocID="{F501C9A4-39DD-4051-9EEA-5CDFECAA0BE2}" presName="linNode" presStyleCnt="0"/>
      <dgm:spPr/>
    </dgm:pt>
    <dgm:pt modelId="{ABFF423B-3A91-45E9-BD8F-50702C10D20C}" type="pres">
      <dgm:prSet presAssocID="{F501C9A4-39DD-4051-9EEA-5CDFECAA0BE2}" presName="parentText" presStyleLbl="node1" presStyleIdx="3" presStyleCnt="4" custScaleY="80621">
        <dgm:presLayoutVars>
          <dgm:chMax val="1"/>
          <dgm:bulletEnabled val="1"/>
        </dgm:presLayoutVars>
      </dgm:prSet>
      <dgm:spPr/>
      <dgm:t>
        <a:bodyPr/>
        <a:lstStyle/>
        <a:p>
          <a:endParaRPr lang="tr-TR"/>
        </a:p>
      </dgm:t>
    </dgm:pt>
    <dgm:pt modelId="{7645A999-5E85-487A-86B9-94CEDC09CCFF}" type="pres">
      <dgm:prSet presAssocID="{F501C9A4-39DD-4051-9EEA-5CDFECAA0BE2}" presName="descendantText" presStyleLbl="alignAccFollowNode1" presStyleIdx="3" presStyleCnt="4" custScaleY="91301">
        <dgm:presLayoutVars>
          <dgm:bulletEnabled val="1"/>
        </dgm:presLayoutVars>
      </dgm:prSet>
      <dgm:spPr/>
      <dgm:t>
        <a:bodyPr/>
        <a:lstStyle/>
        <a:p>
          <a:endParaRPr lang="tr-TR"/>
        </a:p>
      </dgm:t>
    </dgm:pt>
  </dgm:ptLst>
  <dgm:cxnLst>
    <dgm:cxn modelId="{073BACCF-4EF9-47EB-995A-7410BCA64B00}" srcId="{5736E679-6BE7-410A-B0EC-DB238C88D432}" destId="{F501C9A4-39DD-4051-9EEA-5CDFECAA0BE2}" srcOrd="3" destOrd="0" parTransId="{93CEF436-1B54-4061-8853-1149D5A4853B}" sibTransId="{1F66508D-382F-4628-8398-4FA22CA3D351}"/>
    <dgm:cxn modelId="{E97647CD-8362-49A0-9608-1F8A06488DAF}" srcId="{5736E679-6BE7-410A-B0EC-DB238C88D432}" destId="{F44D8132-0BB6-46B5-AD65-AC6F5674B5F3}" srcOrd="0" destOrd="0" parTransId="{83E8EAF7-8E35-4767-AF60-83F3C8088FBC}" sibTransId="{5CEA5305-AAA2-4869-A763-D6E53E49F12B}"/>
    <dgm:cxn modelId="{59632838-D6B9-4EC8-823E-38F009BA7809}" type="presOf" srcId="{5736E679-6BE7-410A-B0EC-DB238C88D432}" destId="{398AB44A-2B0E-4EAB-AD04-9CDCA13DE2EF}" srcOrd="0" destOrd="0" presId="urn:microsoft.com/office/officeart/2005/8/layout/vList5"/>
    <dgm:cxn modelId="{C9912BAF-F8F1-40E8-8C9F-FF75C2A22495}" srcId="{FDCFD925-C361-4F61-B500-E62BDB0CA77C}" destId="{EF336D9E-82F5-4E28-A7E5-BE5925128D2E}" srcOrd="0" destOrd="0" parTransId="{193EA46E-1B01-43B4-A7BE-A451DD85FC9D}" sibTransId="{A5A29D72-84DB-4B14-861A-8D65E0A15A60}"/>
    <dgm:cxn modelId="{8BF628AC-3200-4221-93CF-E0E4E289677E}" srcId="{F44D8132-0BB6-46B5-AD65-AC6F5674B5F3}" destId="{E29CA231-9FA2-4126-9F13-7C4A1C1C83EB}" srcOrd="0" destOrd="0" parTransId="{D4357F2C-0F1F-42AB-8184-99E1CD384158}" sibTransId="{716457C0-C5AD-4E79-8C3D-DB5EBE1A323E}"/>
    <dgm:cxn modelId="{DE6D1B1B-F521-44CD-9E8D-B9592B6D11FA}" type="presOf" srcId="{3C245B1C-D5CB-4B0E-AC88-7E3DCE5F67A0}" destId="{B75DB9DE-49BD-47A4-90E2-9E218114F7B1}" srcOrd="0" destOrd="0" presId="urn:microsoft.com/office/officeart/2005/8/layout/vList5"/>
    <dgm:cxn modelId="{FD230188-7510-4415-867A-DFA1682880CF}" type="presOf" srcId="{961DC84D-3F00-44A8-9039-89FD51F1922F}" destId="{B75DB9DE-49BD-47A4-90E2-9E218114F7B1}" srcOrd="0" destOrd="2" presId="urn:microsoft.com/office/officeart/2005/8/layout/vList5"/>
    <dgm:cxn modelId="{35937ADE-AC65-4B6A-8D40-5DBE7DAB6462}" srcId="{5736E679-6BE7-410A-B0EC-DB238C88D432}" destId="{DA2850DC-13AC-4463-ABDE-F323AE62D053}" srcOrd="1" destOrd="0" parTransId="{3DA1F14F-CBAF-47D3-ABCA-8908F7650E43}" sibTransId="{ED6BFFF3-B161-4ED8-8492-BE780E0F6B74}"/>
    <dgm:cxn modelId="{1A47D515-FD93-422B-A481-F38A649B0DF9}" type="presOf" srcId="{F44D8132-0BB6-46B5-AD65-AC6F5674B5F3}" destId="{40EC3308-C603-4EF4-AA6B-28A8A7FAFB9C}" srcOrd="0" destOrd="0" presId="urn:microsoft.com/office/officeart/2005/8/layout/vList5"/>
    <dgm:cxn modelId="{01A75554-B40A-48F9-9D04-BDA93E273480}" srcId="{F501C9A4-39DD-4051-9EEA-5CDFECAA0BE2}" destId="{896C5660-1D82-4F66-AAB1-727CBE014ED7}" srcOrd="0" destOrd="0" parTransId="{446F1A56-0F19-45E1-9E0D-407FA0989AB6}" sibTransId="{688CF5C1-C0A6-4FF8-B1CD-C57F8C1F2F28}"/>
    <dgm:cxn modelId="{BCD6DDD1-982A-4906-8680-33B3E7A98DC4}" type="presOf" srcId="{E29CA231-9FA2-4126-9F13-7C4A1C1C83EB}" destId="{9297B0DA-3BFA-40F9-8893-17FEB3E4E1D7}" srcOrd="0" destOrd="0" presId="urn:microsoft.com/office/officeart/2005/8/layout/vList5"/>
    <dgm:cxn modelId="{979C7F00-2699-46A1-9736-84A31279E21F}" srcId="{DA2850DC-13AC-4463-ABDE-F323AE62D053}" destId="{F0C40F16-5F4A-4C92-AD65-ED0488E94BAA}" srcOrd="1" destOrd="0" parTransId="{3CAF421F-DA05-443E-A313-8E9C5C2A1E92}" sibTransId="{44474326-CDD2-4551-AFAE-945C00859AC0}"/>
    <dgm:cxn modelId="{C61B0F46-BE6E-4DBF-9C09-BF2C62D75505}" srcId="{DA2850DC-13AC-4463-ABDE-F323AE62D053}" destId="{3C245B1C-D5CB-4B0E-AC88-7E3DCE5F67A0}" srcOrd="0" destOrd="0" parTransId="{BC1E4407-E52A-4D3C-B98D-AFC25CAAB530}" sibTransId="{652D2F47-40E9-44CB-A345-C61CA194ACAD}"/>
    <dgm:cxn modelId="{624E38E2-F2F3-4FFB-B804-171E1864AD22}" type="presOf" srcId="{DA2850DC-13AC-4463-ABDE-F323AE62D053}" destId="{FB89AF50-1DE1-4183-8C68-8CC1D2D5D164}" srcOrd="0" destOrd="0" presId="urn:microsoft.com/office/officeart/2005/8/layout/vList5"/>
    <dgm:cxn modelId="{4313678B-3648-4132-B185-33FB5FFCE8F7}" srcId="{DA2850DC-13AC-4463-ABDE-F323AE62D053}" destId="{961DC84D-3F00-44A8-9039-89FD51F1922F}" srcOrd="2" destOrd="0" parTransId="{3E1B507C-56B1-477E-B4B7-66ABD2E370AA}" sibTransId="{8FEB2087-6FB9-4FF6-8D7E-3D8313575C54}"/>
    <dgm:cxn modelId="{3C662052-7893-40B6-9F62-DB7FC8987990}" type="presOf" srcId="{EF336D9E-82F5-4E28-A7E5-BE5925128D2E}" destId="{D7DBAC85-9DF9-4382-82BE-08F3C2096AE6}" srcOrd="0" destOrd="0" presId="urn:microsoft.com/office/officeart/2005/8/layout/vList5"/>
    <dgm:cxn modelId="{AFA397DF-2B7C-428D-A5D2-BD0C7A4F4CCF}" type="presOf" srcId="{F0C40F16-5F4A-4C92-AD65-ED0488E94BAA}" destId="{B75DB9DE-49BD-47A4-90E2-9E218114F7B1}" srcOrd="0" destOrd="1" presId="urn:microsoft.com/office/officeart/2005/8/layout/vList5"/>
    <dgm:cxn modelId="{86814C37-C700-4BF3-9679-16AC7A0DC5E8}" type="presOf" srcId="{FDCFD925-C361-4F61-B500-E62BDB0CA77C}" destId="{C02390CC-DD0E-403A-9606-FB371A718FF3}" srcOrd="0" destOrd="0" presId="urn:microsoft.com/office/officeart/2005/8/layout/vList5"/>
    <dgm:cxn modelId="{DB448D7B-BB80-4545-81A6-9A45A105658C}" type="presOf" srcId="{F501C9A4-39DD-4051-9EEA-5CDFECAA0BE2}" destId="{ABFF423B-3A91-45E9-BD8F-50702C10D20C}" srcOrd="0" destOrd="0" presId="urn:microsoft.com/office/officeart/2005/8/layout/vList5"/>
    <dgm:cxn modelId="{50703147-076F-469A-AEC0-CFEB91A12E96}" srcId="{5736E679-6BE7-410A-B0EC-DB238C88D432}" destId="{FDCFD925-C361-4F61-B500-E62BDB0CA77C}" srcOrd="2" destOrd="0" parTransId="{D06AB242-6AA5-4DB7-B741-1399CF613938}" sibTransId="{E0F6CD6A-74C6-49F2-927B-0B9106FA4C43}"/>
    <dgm:cxn modelId="{AA9CCBED-59B9-4506-BBDE-6032A0AD0AC8}" type="presOf" srcId="{896C5660-1D82-4F66-AAB1-727CBE014ED7}" destId="{7645A999-5E85-487A-86B9-94CEDC09CCFF}" srcOrd="0" destOrd="0" presId="urn:microsoft.com/office/officeart/2005/8/layout/vList5"/>
    <dgm:cxn modelId="{404A65FC-0ADA-4EFB-A58C-F727000D2539}" type="presParOf" srcId="{398AB44A-2B0E-4EAB-AD04-9CDCA13DE2EF}" destId="{EAF6AF65-D238-46C0-8435-FDE1E6D6D923}" srcOrd="0" destOrd="0" presId="urn:microsoft.com/office/officeart/2005/8/layout/vList5"/>
    <dgm:cxn modelId="{28BD9B47-325B-472A-85DC-3151429A6510}" type="presParOf" srcId="{EAF6AF65-D238-46C0-8435-FDE1E6D6D923}" destId="{40EC3308-C603-4EF4-AA6B-28A8A7FAFB9C}" srcOrd="0" destOrd="0" presId="urn:microsoft.com/office/officeart/2005/8/layout/vList5"/>
    <dgm:cxn modelId="{EDF84682-88CC-4C99-93E3-379726A4A5B6}" type="presParOf" srcId="{EAF6AF65-D238-46C0-8435-FDE1E6D6D923}" destId="{9297B0DA-3BFA-40F9-8893-17FEB3E4E1D7}" srcOrd="1" destOrd="0" presId="urn:microsoft.com/office/officeart/2005/8/layout/vList5"/>
    <dgm:cxn modelId="{4F8D1763-54B8-40F0-83B4-D1B1E0CB2B9A}" type="presParOf" srcId="{398AB44A-2B0E-4EAB-AD04-9CDCA13DE2EF}" destId="{836419B0-280E-4A73-B4E8-6B35A43641A3}" srcOrd="1" destOrd="0" presId="urn:microsoft.com/office/officeart/2005/8/layout/vList5"/>
    <dgm:cxn modelId="{6B9F7E6C-FA20-4254-9217-84CF5D172BB4}" type="presParOf" srcId="{398AB44A-2B0E-4EAB-AD04-9CDCA13DE2EF}" destId="{91084B80-0406-4300-A2AF-70A3E2C58EFE}" srcOrd="2" destOrd="0" presId="urn:microsoft.com/office/officeart/2005/8/layout/vList5"/>
    <dgm:cxn modelId="{A3480ED9-FD37-496E-AAA5-E8FA494960E6}" type="presParOf" srcId="{91084B80-0406-4300-A2AF-70A3E2C58EFE}" destId="{FB89AF50-1DE1-4183-8C68-8CC1D2D5D164}" srcOrd="0" destOrd="0" presId="urn:microsoft.com/office/officeart/2005/8/layout/vList5"/>
    <dgm:cxn modelId="{C9C0C9A8-0118-414D-A5DD-F136474047A0}" type="presParOf" srcId="{91084B80-0406-4300-A2AF-70A3E2C58EFE}" destId="{B75DB9DE-49BD-47A4-90E2-9E218114F7B1}" srcOrd="1" destOrd="0" presId="urn:microsoft.com/office/officeart/2005/8/layout/vList5"/>
    <dgm:cxn modelId="{E51F469F-C50C-4240-A490-3D8A0AD60602}" type="presParOf" srcId="{398AB44A-2B0E-4EAB-AD04-9CDCA13DE2EF}" destId="{BD4187FC-2798-40A7-A94D-0249D2CAA796}" srcOrd="3" destOrd="0" presId="urn:microsoft.com/office/officeart/2005/8/layout/vList5"/>
    <dgm:cxn modelId="{56529F16-159F-4CE4-8A48-D367DADC4714}" type="presParOf" srcId="{398AB44A-2B0E-4EAB-AD04-9CDCA13DE2EF}" destId="{671396D3-BF36-4DE5-893E-61E1EDB85C92}" srcOrd="4" destOrd="0" presId="urn:microsoft.com/office/officeart/2005/8/layout/vList5"/>
    <dgm:cxn modelId="{895E387B-C67E-4D54-B486-E1B1419CC71B}" type="presParOf" srcId="{671396D3-BF36-4DE5-893E-61E1EDB85C92}" destId="{C02390CC-DD0E-403A-9606-FB371A718FF3}" srcOrd="0" destOrd="0" presId="urn:microsoft.com/office/officeart/2005/8/layout/vList5"/>
    <dgm:cxn modelId="{D683B1DD-0AC4-4571-BBEA-923D5AFFD2EF}" type="presParOf" srcId="{671396D3-BF36-4DE5-893E-61E1EDB85C92}" destId="{D7DBAC85-9DF9-4382-82BE-08F3C2096AE6}" srcOrd="1" destOrd="0" presId="urn:microsoft.com/office/officeart/2005/8/layout/vList5"/>
    <dgm:cxn modelId="{304A5D4B-9CF5-4632-8AD2-12B8808B0230}" type="presParOf" srcId="{398AB44A-2B0E-4EAB-AD04-9CDCA13DE2EF}" destId="{0559F4FC-64EA-4A5B-A29D-07FED1905C35}" srcOrd="5" destOrd="0" presId="urn:microsoft.com/office/officeart/2005/8/layout/vList5"/>
    <dgm:cxn modelId="{C49D0541-9944-4E0D-BF7F-70760780BE85}" type="presParOf" srcId="{398AB44A-2B0E-4EAB-AD04-9CDCA13DE2EF}" destId="{B9C99FE2-A010-47A1-8C6A-17375FAC00AC}" srcOrd="6" destOrd="0" presId="urn:microsoft.com/office/officeart/2005/8/layout/vList5"/>
    <dgm:cxn modelId="{D1385ADD-C124-4443-ADEB-A5F1E1602ED5}" type="presParOf" srcId="{B9C99FE2-A010-47A1-8C6A-17375FAC00AC}" destId="{ABFF423B-3A91-45E9-BD8F-50702C10D20C}" srcOrd="0" destOrd="0" presId="urn:microsoft.com/office/officeart/2005/8/layout/vList5"/>
    <dgm:cxn modelId="{374A7B83-CA80-48FB-A8A4-59F70DD4B6FD}" type="presParOf" srcId="{B9C99FE2-A010-47A1-8C6A-17375FAC00AC}" destId="{7645A999-5E85-487A-86B9-94CEDC09CCF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252338-0CCA-47F1-9E6C-AD1A221E88B4}"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tr-TR"/>
        </a:p>
      </dgm:t>
    </dgm:pt>
    <dgm:pt modelId="{90FFBA99-C790-4E6C-B8AB-6D9B951FA692}">
      <dgm:prSet phldrT="[Metin]" custT="1"/>
      <dgm:spPr/>
      <dgm:t>
        <a:bodyPr/>
        <a:lstStyle/>
        <a:p>
          <a:r>
            <a:rPr lang="tr-TR" sz="3600" b="1" dirty="0" smtClean="0">
              <a:effectLst>
                <a:outerShdw blurRad="38100" dist="38100" dir="2700000" algn="tl">
                  <a:srgbClr val="000000">
                    <a:alpha val="43137"/>
                  </a:srgbClr>
                </a:outerShdw>
              </a:effectLst>
              <a:latin typeface="Calibri" panose="020F0502020204030204" pitchFamily="34" charset="0"/>
            </a:rPr>
            <a:t>UYGUN PROJE KONULARI </a:t>
          </a:r>
          <a:endParaRPr lang="tr-TR" sz="3600" b="1" dirty="0">
            <a:effectLst>
              <a:outerShdw blurRad="38100" dist="38100" dir="2700000" algn="tl">
                <a:srgbClr val="000000">
                  <a:alpha val="43137"/>
                </a:srgbClr>
              </a:outerShdw>
            </a:effectLst>
            <a:latin typeface="Calibri" panose="020F0502020204030204" pitchFamily="34" charset="0"/>
          </a:endParaRPr>
        </a:p>
      </dgm:t>
    </dgm:pt>
    <dgm:pt modelId="{E943F78E-CEE2-4C96-B978-C831695972D3}" type="parTrans" cxnId="{B9682CA2-FF25-4D5D-A1AF-D7F87BA45432}">
      <dgm:prSet/>
      <dgm:spPr/>
      <dgm:t>
        <a:bodyPr/>
        <a:lstStyle/>
        <a:p>
          <a:endParaRPr lang="tr-TR" b="1"/>
        </a:p>
      </dgm:t>
    </dgm:pt>
    <dgm:pt modelId="{A49F40F4-3959-4D9F-A1AE-B529EAFE0901}" type="sibTrans" cxnId="{B9682CA2-FF25-4D5D-A1AF-D7F87BA45432}">
      <dgm:prSet/>
      <dgm:spPr/>
      <dgm:t>
        <a:bodyPr/>
        <a:lstStyle/>
        <a:p>
          <a:endParaRPr lang="tr-TR" b="1"/>
        </a:p>
      </dgm:t>
    </dgm:pt>
    <dgm:pt modelId="{11529559-CCE3-4A18-8C5B-CB284EF9FD09}">
      <dgm:prSet phldrT="[Metin]" custT="1"/>
      <dgm:spPr/>
      <dgm:t>
        <a:bodyPr/>
        <a:lstStyle/>
        <a:p>
          <a:r>
            <a:rPr lang="tr-TR" sz="1100" b="1" dirty="0" smtClean="0">
              <a:solidFill>
                <a:schemeClr val="bg1"/>
              </a:solidFill>
              <a:latin typeface="Calibri" panose="020F0502020204030204" pitchFamily="34" charset="0"/>
            </a:rPr>
            <a:t>Büyük Verinin Analitik Yöntemlerle İşlenmesi ve İmalat Sanayinde Kullanımı</a:t>
          </a:r>
          <a:endParaRPr lang="tr-TR" sz="1100" b="1" dirty="0">
            <a:solidFill>
              <a:schemeClr val="bg1"/>
            </a:solidFill>
            <a:latin typeface="Calibri" panose="020F0502020204030204" pitchFamily="34" charset="0"/>
          </a:endParaRPr>
        </a:p>
      </dgm:t>
    </dgm:pt>
    <dgm:pt modelId="{619BE540-7F5D-4E7D-899E-8FEB649EEF7A}" type="parTrans" cxnId="{729202C5-80BB-408B-BF24-4EE69D8CDC3E}">
      <dgm:prSet/>
      <dgm:spPr/>
      <dgm:t>
        <a:bodyPr/>
        <a:lstStyle/>
        <a:p>
          <a:endParaRPr lang="tr-TR" b="1"/>
        </a:p>
      </dgm:t>
    </dgm:pt>
    <dgm:pt modelId="{5550DFB1-4D57-4FC3-8B8B-899806A02161}" type="sibTrans" cxnId="{729202C5-80BB-408B-BF24-4EE69D8CDC3E}">
      <dgm:prSet/>
      <dgm:spPr/>
      <dgm:t>
        <a:bodyPr/>
        <a:lstStyle/>
        <a:p>
          <a:endParaRPr lang="tr-TR" b="1"/>
        </a:p>
      </dgm:t>
    </dgm:pt>
    <dgm:pt modelId="{66C0D9B3-0830-4C04-B793-556D19DEB56B}">
      <dgm:prSet phldrT="[Metin]" custT="1"/>
      <dgm:spPr/>
      <dgm:t>
        <a:bodyPr/>
        <a:lstStyle/>
        <a:p>
          <a:r>
            <a:rPr lang="tr-TR" sz="1100" b="1" dirty="0" smtClean="0">
              <a:latin typeface="Calibri" panose="020F0502020204030204" pitchFamily="34" charset="0"/>
            </a:rPr>
            <a:t>İmalat Sanayinde Nesnelerin İnterneti</a:t>
          </a:r>
        </a:p>
        <a:p>
          <a:endParaRPr lang="tr-TR" sz="800" b="1" dirty="0">
            <a:latin typeface="Calibri" panose="020F0502020204030204" pitchFamily="34" charset="0"/>
          </a:endParaRPr>
        </a:p>
      </dgm:t>
    </dgm:pt>
    <dgm:pt modelId="{26226513-118D-4976-B1F3-AF8EE34904D1}" type="parTrans" cxnId="{3C7C7FC9-DA53-4980-AC4B-DB1F2500C3C3}">
      <dgm:prSet/>
      <dgm:spPr/>
      <dgm:t>
        <a:bodyPr/>
        <a:lstStyle/>
        <a:p>
          <a:endParaRPr lang="tr-TR" b="1"/>
        </a:p>
      </dgm:t>
    </dgm:pt>
    <dgm:pt modelId="{3E8B4755-2A94-4374-8F86-BD8DEF95356E}" type="sibTrans" cxnId="{3C7C7FC9-DA53-4980-AC4B-DB1F2500C3C3}">
      <dgm:prSet/>
      <dgm:spPr/>
      <dgm:t>
        <a:bodyPr/>
        <a:lstStyle/>
        <a:p>
          <a:endParaRPr lang="tr-TR" b="1"/>
        </a:p>
      </dgm:t>
    </dgm:pt>
    <dgm:pt modelId="{A5A3AB95-D32E-4419-B5F1-378CC939859C}">
      <dgm:prSet phldrT="[Metin]" custT="1"/>
      <dgm:spPr/>
      <dgm:t>
        <a:bodyPr/>
        <a:lstStyle/>
        <a:p>
          <a:r>
            <a:rPr lang="tr-TR" sz="1100" b="1" dirty="0" smtClean="0">
              <a:latin typeface="Calibri" panose="020F0502020204030204" pitchFamily="34" charset="0"/>
            </a:rPr>
            <a:t>İmalat Sanayinde Endüstriyel Robot Teknolojileri</a:t>
          </a:r>
        </a:p>
      </dgm:t>
    </dgm:pt>
    <dgm:pt modelId="{02826189-5F97-470D-910F-69DD432AA6D5}" type="parTrans" cxnId="{C2C9E47A-F91F-462F-9DFB-59FB3C33F559}">
      <dgm:prSet/>
      <dgm:spPr/>
      <dgm:t>
        <a:bodyPr/>
        <a:lstStyle/>
        <a:p>
          <a:endParaRPr lang="tr-TR" b="1"/>
        </a:p>
      </dgm:t>
    </dgm:pt>
    <dgm:pt modelId="{261A0CBB-6495-453F-AAD9-8F61144C8B39}" type="sibTrans" cxnId="{C2C9E47A-F91F-462F-9DFB-59FB3C33F559}">
      <dgm:prSet/>
      <dgm:spPr/>
      <dgm:t>
        <a:bodyPr/>
        <a:lstStyle/>
        <a:p>
          <a:endParaRPr lang="tr-TR" b="1"/>
        </a:p>
      </dgm:t>
    </dgm:pt>
    <dgm:pt modelId="{4C0D46A0-6350-47C3-88AB-5AAE45ACD928}">
      <dgm:prSet phldrT="[Metin]" custT="1"/>
      <dgm:spPr/>
      <dgm:t>
        <a:bodyPr/>
        <a:lstStyle/>
        <a:p>
          <a:r>
            <a:rPr lang="tr-TR" sz="1100" b="1" dirty="0" smtClean="0">
              <a:latin typeface="Calibri" panose="020F0502020204030204" pitchFamily="34" charset="0"/>
            </a:rPr>
            <a:t>İmalat Sanayinde Akıllı Sensör Teknolojileri</a:t>
          </a:r>
        </a:p>
        <a:p>
          <a:endParaRPr lang="tr-TR" sz="1100" b="1" dirty="0">
            <a:latin typeface="Calibri" panose="020F0502020204030204" pitchFamily="34" charset="0"/>
          </a:endParaRPr>
        </a:p>
      </dgm:t>
    </dgm:pt>
    <dgm:pt modelId="{4B7669A1-0B1E-4452-816E-AF0BAB7BC38A}" type="parTrans" cxnId="{2B334789-BFA1-44B7-B6BD-AC6567407EFD}">
      <dgm:prSet/>
      <dgm:spPr/>
      <dgm:t>
        <a:bodyPr/>
        <a:lstStyle/>
        <a:p>
          <a:endParaRPr lang="tr-TR" b="1"/>
        </a:p>
      </dgm:t>
    </dgm:pt>
    <dgm:pt modelId="{A13D8256-0B27-4835-898F-E357CC96AD28}" type="sibTrans" cxnId="{2B334789-BFA1-44B7-B6BD-AC6567407EFD}">
      <dgm:prSet/>
      <dgm:spPr/>
      <dgm:t>
        <a:bodyPr/>
        <a:lstStyle/>
        <a:p>
          <a:endParaRPr lang="tr-TR" b="1"/>
        </a:p>
      </dgm:t>
    </dgm:pt>
    <dgm:pt modelId="{2D263788-FC87-43BD-AEA6-37B7E99E3EBE}">
      <dgm:prSet phldrT="[Metin]" custT="1"/>
      <dgm:spPr/>
      <dgm:t>
        <a:bodyPr/>
        <a:lstStyle/>
        <a:p>
          <a:r>
            <a:rPr lang="tr-TR" sz="1100" b="1" dirty="0" smtClean="0">
              <a:latin typeface="Calibri" panose="020F0502020204030204" pitchFamily="34" charset="0"/>
            </a:rPr>
            <a:t>Yapay Zekaya Dayalı Siber Fiziksel Akıllı Fabrika Sistem ve Bileşenleri</a:t>
          </a:r>
          <a:endParaRPr lang="tr-TR" sz="1100" b="1" dirty="0">
            <a:latin typeface="Calibri" panose="020F0502020204030204" pitchFamily="34" charset="0"/>
          </a:endParaRPr>
        </a:p>
      </dgm:t>
    </dgm:pt>
    <dgm:pt modelId="{680BE3FC-5CEB-4965-8A1A-B150849CBB79}" type="parTrans" cxnId="{F965498E-D9A8-43E9-BC19-A9800FE4D4EE}">
      <dgm:prSet/>
      <dgm:spPr/>
      <dgm:t>
        <a:bodyPr/>
        <a:lstStyle/>
        <a:p>
          <a:endParaRPr lang="tr-TR" b="1"/>
        </a:p>
      </dgm:t>
    </dgm:pt>
    <dgm:pt modelId="{1809911F-AC77-4D94-921F-456FB3E7D2C6}" type="sibTrans" cxnId="{F965498E-D9A8-43E9-BC19-A9800FE4D4EE}">
      <dgm:prSet/>
      <dgm:spPr/>
      <dgm:t>
        <a:bodyPr/>
        <a:lstStyle/>
        <a:p>
          <a:endParaRPr lang="tr-TR" b="1"/>
        </a:p>
      </dgm:t>
    </dgm:pt>
    <dgm:pt modelId="{FCC788BE-554C-4966-98E6-5DB677F8EB76}">
      <dgm:prSet phldrT="[Metin]" custT="1"/>
      <dgm:spPr/>
      <dgm:t>
        <a:bodyPr/>
        <a:lstStyle/>
        <a:p>
          <a:r>
            <a:rPr lang="tr-TR" sz="1100" b="1" dirty="0" smtClean="0">
              <a:latin typeface="Calibri" panose="020F0502020204030204" pitchFamily="34" charset="0"/>
            </a:rPr>
            <a:t>İmalat Sanayinde Siber Güvenlik</a:t>
          </a:r>
        </a:p>
      </dgm:t>
    </dgm:pt>
    <dgm:pt modelId="{08B80629-2E13-4DAA-8C0D-C4E9D0D430FC}" type="parTrans" cxnId="{FAAEE929-A901-4D3B-8BD4-2AC3D2842E62}">
      <dgm:prSet/>
      <dgm:spPr/>
      <dgm:t>
        <a:bodyPr/>
        <a:lstStyle/>
        <a:p>
          <a:endParaRPr lang="tr-TR"/>
        </a:p>
      </dgm:t>
    </dgm:pt>
    <dgm:pt modelId="{568B2909-587C-40C5-8726-1FAEB91C1753}" type="sibTrans" cxnId="{FAAEE929-A901-4D3B-8BD4-2AC3D2842E62}">
      <dgm:prSet/>
      <dgm:spPr/>
      <dgm:t>
        <a:bodyPr/>
        <a:lstStyle/>
        <a:p>
          <a:endParaRPr lang="tr-TR"/>
        </a:p>
      </dgm:t>
    </dgm:pt>
    <dgm:pt modelId="{997A79F0-0604-44D5-AF10-F5D759F485F1}">
      <dgm:prSet custT="1"/>
      <dgm:spPr/>
      <dgm:t>
        <a:bodyPr/>
        <a:lstStyle/>
        <a:p>
          <a:r>
            <a:rPr lang="tr-TR" sz="1100" b="1" dirty="0" smtClean="0">
              <a:latin typeface="Calibri" panose="020F0502020204030204" pitchFamily="34" charset="0"/>
            </a:rPr>
            <a:t>İmalat Sanayinde Akıllı ve Esnek Otomasyon Sistemleri</a:t>
          </a:r>
        </a:p>
      </dgm:t>
    </dgm:pt>
    <dgm:pt modelId="{65A7B69F-3618-437F-8966-F29EDF8CDE60}" type="parTrans" cxnId="{8B5F8A83-CF45-48D1-BC8A-4C9DF51941C2}">
      <dgm:prSet/>
      <dgm:spPr/>
      <dgm:t>
        <a:bodyPr/>
        <a:lstStyle/>
        <a:p>
          <a:endParaRPr lang="tr-TR"/>
        </a:p>
      </dgm:t>
    </dgm:pt>
    <dgm:pt modelId="{B5701C69-01B2-468D-ACF9-18569F402890}" type="sibTrans" cxnId="{8B5F8A83-CF45-48D1-BC8A-4C9DF51941C2}">
      <dgm:prSet/>
      <dgm:spPr/>
      <dgm:t>
        <a:bodyPr/>
        <a:lstStyle/>
        <a:p>
          <a:endParaRPr lang="tr-TR"/>
        </a:p>
      </dgm:t>
    </dgm:pt>
    <dgm:pt modelId="{F994FF64-E699-4E84-B8B1-6E04E80BBB45}">
      <dgm:prSet custT="1"/>
      <dgm:spPr/>
      <dgm:t>
        <a:bodyPr/>
        <a:lstStyle/>
        <a:p>
          <a:r>
            <a:rPr lang="tr-TR" sz="1100" b="1" dirty="0" smtClean="0">
              <a:latin typeface="Calibri" panose="020F0502020204030204" pitchFamily="34" charset="0"/>
            </a:rPr>
            <a:t>İmalat Sanayinde Artırılmış Gerçeklik / Sanal Gerçeklik Teknolojileri</a:t>
          </a:r>
        </a:p>
      </dgm:t>
    </dgm:pt>
    <dgm:pt modelId="{645C5269-36FB-49D8-B9E4-6083C1DC3448}" type="parTrans" cxnId="{40C74EA6-31E3-4263-AF65-193C93665ADA}">
      <dgm:prSet/>
      <dgm:spPr/>
      <dgm:t>
        <a:bodyPr/>
        <a:lstStyle/>
        <a:p>
          <a:endParaRPr lang="tr-TR"/>
        </a:p>
      </dgm:t>
    </dgm:pt>
    <dgm:pt modelId="{D1D661D2-3844-4C0E-810D-AC5FB4078F0B}" type="sibTrans" cxnId="{40C74EA6-31E3-4263-AF65-193C93665ADA}">
      <dgm:prSet/>
      <dgm:spPr/>
      <dgm:t>
        <a:bodyPr/>
        <a:lstStyle/>
        <a:p>
          <a:endParaRPr lang="tr-TR"/>
        </a:p>
      </dgm:t>
    </dgm:pt>
    <dgm:pt modelId="{CBA54373-A435-49B0-A9D5-A3CE16CECC95}" type="pres">
      <dgm:prSet presAssocID="{07252338-0CCA-47F1-9E6C-AD1A221E88B4}" presName="Name0" presStyleCnt="0">
        <dgm:presLayoutVars>
          <dgm:chPref val="1"/>
          <dgm:dir/>
          <dgm:animOne val="branch"/>
          <dgm:animLvl val="lvl"/>
          <dgm:resizeHandles/>
        </dgm:presLayoutVars>
      </dgm:prSet>
      <dgm:spPr/>
      <dgm:t>
        <a:bodyPr/>
        <a:lstStyle/>
        <a:p>
          <a:endParaRPr lang="tr-TR"/>
        </a:p>
      </dgm:t>
    </dgm:pt>
    <dgm:pt modelId="{0B3B62DC-11C6-43A1-B224-2CB487CAE9B8}" type="pres">
      <dgm:prSet presAssocID="{90FFBA99-C790-4E6C-B8AB-6D9B951FA692}" presName="vertOne" presStyleCnt="0"/>
      <dgm:spPr/>
      <dgm:t>
        <a:bodyPr/>
        <a:lstStyle/>
        <a:p>
          <a:endParaRPr lang="tr-TR"/>
        </a:p>
      </dgm:t>
    </dgm:pt>
    <dgm:pt modelId="{6DEC03EF-6F23-48AB-90EF-BE546CF31B13}" type="pres">
      <dgm:prSet presAssocID="{90FFBA99-C790-4E6C-B8AB-6D9B951FA692}" presName="txOne" presStyleLbl="node0" presStyleIdx="0" presStyleCnt="1" custScaleY="23876">
        <dgm:presLayoutVars>
          <dgm:chPref val="3"/>
        </dgm:presLayoutVars>
      </dgm:prSet>
      <dgm:spPr/>
      <dgm:t>
        <a:bodyPr/>
        <a:lstStyle/>
        <a:p>
          <a:endParaRPr lang="tr-TR"/>
        </a:p>
      </dgm:t>
    </dgm:pt>
    <dgm:pt modelId="{F6FEFFC0-9627-4774-BCAD-BA60DCECC19C}" type="pres">
      <dgm:prSet presAssocID="{90FFBA99-C790-4E6C-B8AB-6D9B951FA692}" presName="parTransOne" presStyleCnt="0"/>
      <dgm:spPr/>
      <dgm:t>
        <a:bodyPr/>
        <a:lstStyle/>
        <a:p>
          <a:endParaRPr lang="tr-TR"/>
        </a:p>
      </dgm:t>
    </dgm:pt>
    <dgm:pt modelId="{17793DEA-22B4-42EB-8F9E-791D7306DD7C}" type="pres">
      <dgm:prSet presAssocID="{90FFBA99-C790-4E6C-B8AB-6D9B951FA692}" presName="horzOne" presStyleCnt="0"/>
      <dgm:spPr/>
      <dgm:t>
        <a:bodyPr/>
        <a:lstStyle/>
        <a:p>
          <a:endParaRPr lang="tr-TR"/>
        </a:p>
      </dgm:t>
    </dgm:pt>
    <dgm:pt modelId="{95DB9B86-F1FF-4212-A45C-FF73AFECE430}" type="pres">
      <dgm:prSet presAssocID="{11529559-CCE3-4A18-8C5B-CB284EF9FD09}" presName="vertTwo" presStyleCnt="0"/>
      <dgm:spPr/>
      <dgm:t>
        <a:bodyPr/>
        <a:lstStyle/>
        <a:p>
          <a:endParaRPr lang="tr-TR"/>
        </a:p>
      </dgm:t>
    </dgm:pt>
    <dgm:pt modelId="{755065E5-78F5-46D0-B8BE-9E7BE510908B}" type="pres">
      <dgm:prSet presAssocID="{11529559-CCE3-4A18-8C5B-CB284EF9FD09}" presName="txTwo" presStyleLbl="node2" presStyleIdx="0" presStyleCnt="8" custLinFactNeighborX="1969" custLinFactNeighborY="-179">
        <dgm:presLayoutVars>
          <dgm:chPref val="3"/>
        </dgm:presLayoutVars>
      </dgm:prSet>
      <dgm:spPr/>
      <dgm:t>
        <a:bodyPr/>
        <a:lstStyle/>
        <a:p>
          <a:endParaRPr lang="tr-TR"/>
        </a:p>
      </dgm:t>
    </dgm:pt>
    <dgm:pt modelId="{6CEE102C-A12F-4D8A-B51C-5F3164B87E1F}" type="pres">
      <dgm:prSet presAssocID="{11529559-CCE3-4A18-8C5B-CB284EF9FD09}" presName="horzTwo" presStyleCnt="0"/>
      <dgm:spPr/>
      <dgm:t>
        <a:bodyPr/>
        <a:lstStyle/>
        <a:p>
          <a:endParaRPr lang="tr-TR"/>
        </a:p>
      </dgm:t>
    </dgm:pt>
    <dgm:pt modelId="{D453D728-026E-4107-A8D7-25F5DB12AF35}" type="pres">
      <dgm:prSet presAssocID="{5550DFB1-4D57-4FC3-8B8B-899806A02161}" presName="sibSpaceTwo" presStyleCnt="0"/>
      <dgm:spPr/>
      <dgm:t>
        <a:bodyPr/>
        <a:lstStyle/>
        <a:p>
          <a:endParaRPr lang="tr-TR"/>
        </a:p>
      </dgm:t>
    </dgm:pt>
    <dgm:pt modelId="{B2322F8B-B4E8-4B59-BC44-98EE55021C24}" type="pres">
      <dgm:prSet presAssocID="{66C0D9B3-0830-4C04-B793-556D19DEB56B}" presName="vertTwo" presStyleCnt="0"/>
      <dgm:spPr/>
      <dgm:t>
        <a:bodyPr/>
        <a:lstStyle/>
        <a:p>
          <a:endParaRPr lang="tr-TR"/>
        </a:p>
      </dgm:t>
    </dgm:pt>
    <dgm:pt modelId="{E0812667-098F-4846-820C-A524E67EF145}" type="pres">
      <dgm:prSet presAssocID="{66C0D9B3-0830-4C04-B793-556D19DEB56B}" presName="txTwo" presStyleLbl="node2" presStyleIdx="1" presStyleCnt="8">
        <dgm:presLayoutVars>
          <dgm:chPref val="3"/>
        </dgm:presLayoutVars>
      </dgm:prSet>
      <dgm:spPr/>
      <dgm:t>
        <a:bodyPr/>
        <a:lstStyle/>
        <a:p>
          <a:endParaRPr lang="tr-TR"/>
        </a:p>
      </dgm:t>
    </dgm:pt>
    <dgm:pt modelId="{BA231805-ECFA-445D-BFA0-89EF08171A84}" type="pres">
      <dgm:prSet presAssocID="{66C0D9B3-0830-4C04-B793-556D19DEB56B}" presName="horzTwo" presStyleCnt="0"/>
      <dgm:spPr/>
      <dgm:t>
        <a:bodyPr/>
        <a:lstStyle/>
        <a:p>
          <a:endParaRPr lang="tr-TR"/>
        </a:p>
      </dgm:t>
    </dgm:pt>
    <dgm:pt modelId="{A23309B8-4E77-4004-B954-B95BCB4448DC}" type="pres">
      <dgm:prSet presAssocID="{3E8B4755-2A94-4374-8F86-BD8DEF95356E}" presName="sibSpaceTwo" presStyleCnt="0"/>
      <dgm:spPr/>
      <dgm:t>
        <a:bodyPr/>
        <a:lstStyle/>
        <a:p>
          <a:endParaRPr lang="tr-TR"/>
        </a:p>
      </dgm:t>
    </dgm:pt>
    <dgm:pt modelId="{DDB2301C-9196-40BC-8E4C-01DE28FE1665}" type="pres">
      <dgm:prSet presAssocID="{A5A3AB95-D32E-4419-B5F1-378CC939859C}" presName="vertTwo" presStyleCnt="0"/>
      <dgm:spPr/>
      <dgm:t>
        <a:bodyPr/>
        <a:lstStyle/>
        <a:p>
          <a:endParaRPr lang="tr-TR"/>
        </a:p>
      </dgm:t>
    </dgm:pt>
    <dgm:pt modelId="{7ED31A29-6E5B-48BB-A14D-546152F35868}" type="pres">
      <dgm:prSet presAssocID="{A5A3AB95-D32E-4419-B5F1-378CC939859C}" presName="txTwo" presStyleLbl="node2" presStyleIdx="2" presStyleCnt="8" custLinFactNeighborX="3840" custLinFactNeighborY="28">
        <dgm:presLayoutVars>
          <dgm:chPref val="3"/>
        </dgm:presLayoutVars>
      </dgm:prSet>
      <dgm:spPr/>
      <dgm:t>
        <a:bodyPr/>
        <a:lstStyle/>
        <a:p>
          <a:endParaRPr lang="tr-TR"/>
        </a:p>
      </dgm:t>
    </dgm:pt>
    <dgm:pt modelId="{3E2B5C78-A9DA-4F95-8270-F34F61D82C13}" type="pres">
      <dgm:prSet presAssocID="{A5A3AB95-D32E-4419-B5F1-378CC939859C}" presName="horzTwo" presStyleCnt="0"/>
      <dgm:spPr/>
      <dgm:t>
        <a:bodyPr/>
        <a:lstStyle/>
        <a:p>
          <a:endParaRPr lang="tr-TR"/>
        </a:p>
      </dgm:t>
    </dgm:pt>
    <dgm:pt modelId="{0B58471D-3892-438B-8ECF-468D36623F05}" type="pres">
      <dgm:prSet presAssocID="{261A0CBB-6495-453F-AAD9-8F61144C8B39}" presName="sibSpaceTwo" presStyleCnt="0"/>
      <dgm:spPr/>
      <dgm:t>
        <a:bodyPr/>
        <a:lstStyle/>
        <a:p>
          <a:endParaRPr lang="tr-TR"/>
        </a:p>
      </dgm:t>
    </dgm:pt>
    <dgm:pt modelId="{92A75C8E-57FE-40C3-AC00-2A38105FD14A}" type="pres">
      <dgm:prSet presAssocID="{4C0D46A0-6350-47C3-88AB-5AAE45ACD928}" presName="vertTwo" presStyleCnt="0"/>
      <dgm:spPr/>
      <dgm:t>
        <a:bodyPr/>
        <a:lstStyle/>
        <a:p>
          <a:endParaRPr lang="tr-TR"/>
        </a:p>
      </dgm:t>
    </dgm:pt>
    <dgm:pt modelId="{6351941F-D01C-4163-AEF7-DB0B0494B06D}" type="pres">
      <dgm:prSet presAssocID="{4C0D46A0-6350-47C3-88AB-5AAE45ACD928}" presName="txTwo" presStyleLbl="node2" presStyleIdx="3" presStyleCnt="8">
        <dgm:presLayoutVars>
          <dgm:chPref val="3"/>
        </dgm:presLayoutVars>
      </dgm:prSet>
      <dgm:spPr/>
      <dgm:t>
        <a:bodyPr/>
        <a:lstStyle/>
        <a:p>
          <a:endParaRPr lang="tr-TR"/>
        </a:p>
      </dgm:t>
    </dgm:pt>
    <dgm:pt modelId="{D5F28F3B-9C2B-448D-9E03-17904B4670DF}" type="pres">
      <dgm:prSet presAssocID="{4C0D46A0-6350-47C3-88AB-5AAE45ACD928}" presName="horzTwo" presStyleCnt="0"/>
      <dgm:spPr/>
      <dgm:t>
        <a:bodyPr/>
        <a:lstStyle/>
        <a:p>
          <a:endParaRPr lang="tr-TR"/>
        </a:p>
      </dgm:t>
    </dgm:pt>
    <dgm:pt modelId="{7B7FD42F-5E26-480C-A2BA-5794BB331E45}" type="pres">
      <dgm:prSet presAssocID="{A13D8256-0B27-4835-898F-E357CC96AD28}" presName="sibSpaceTwo" presStyleCnt="0"/>
      <dgm:spPr/>
      <dgm:t>
        <a:bodyPr/>
        <a:lstStyle/>
        <a:p>
          <a:endParaRPr lang="tr-TR"/>
        </a:p>
      </dgm:t>
    </dgm:pt>
    <dgm:pt modelId="{B65C11C9-9701-4A0C-9B61-650A76C0B17F}" type="pres">
      <dgm:prSet presAssocID="{2D263788-FC87-43BD-AEA6-37B7E99E3EBE}" presName="vertTwo" presStyleCnt="0"/>
      <dgm:spPr/>
      <dgm:t>
        <a:bodyPr/>
        <a:lstStyle/>
        <a:p>
          <a:endParaRPr lang="tr-TR"/>
        </a:p>
      </dgm:t>
    </dgm:pt>
    <dgm:pt modelId="{3870ABE4-E3A0-4A3A-9B03-ED8B91882444}" type="pres">
      <dgm:prSet presAssocID="{2D263788-FC87-43BD-AEA6-37B7E99E3EBE}" presName="txTwo" presStyleLbl="node2" presStyleIdx="4" presStyleCnt="8">
        <dgm:presLayoutVars>
          <dgm:chPref val="3"/>
        </dgm:presLayoutVars>
      </dgm:prSet>
      <dgm:spPr/>
      <dgm:t>
        <a:bodyPr/>
        <a:lstStyle/>
        <a:p>
          <a:endParaRPr lang="tr-TR"/>
        </a:p>
      </dgm:t>
    </dgm:pt>
    <dgm:pt modelId="{F04CC1F0-98EA-43D2-B7D2-BEB75C8CBCE5}" type="pres">
      <dgm:prSet presAssocID="{2D263788-FC87-43BD-AEA6-37B7E99E3EBE}" presName="horzTwo" presStyleCnt="0"/>
      <dgm:spPr/>
      <dgm:t>
        <a:bodyPr/>
        <a:lstStyle/>
        <a:p>
          <a:endParaRPr lang="tr-TR"/>
        </a:p>
      </dgm:t>
    </dgm:pt>
    <dgm:pt modelId="{C01C8750-83C7-4654-B494-F054961E7330}" type="pres">
      <dgm:prSet presAssocID="{1809911F-AC77-4D94-921F-456FB3E7D2C6}" presName="sibSpaceTwo" presStyleCnt="0"/>
      <dgm:spPr/>
    </dgm:pt>
    <dgm:pt modelId="{106BF02E-9C17-4AA2-A0CB-441F0A21C9C9}" type="pres">
      <dgm:prSet presAssocID="{FCC788BE-554C-4966-98E6-5DB677F8EB76}" presName="vertTwo" presStyleCnt="0"/>
      <dgm:spPr/>
    </dgm:pt>
    <dgm:pt modelId="{10755D04-F315-4D9A-BF72-CF7FD14BA06E}" type="pres">
      <dgm:prSet presAssocID="{FCC788BE-554C-4966-98E6-5DB677F8EB76}" presName="txTwo" presStyleLbl="node2" presStyleIdx="5" presStyleCnt="8" custLinFactNeighborX="486" custLinFactNeighborY="-943">
        <dgm:presLayoutVars>
          <dgm:chPref val="3"/>
        </dgm:presLayoutVars>
      </dgm:prSet>
      <dgm:spPr/>
      <dgm:t>
        <a:bodyPr/>
        <a:lstStyle/>
        <a:p>
          <a:endParaRPr lang="tr-TR"/>
        </a:p>
      </dgm:t>
    </dgm:pt>
    <dgm:pt modelId="{81F45595-39EE-44FA-94A3-396247FF6AFC}" type="pres">
      <dgm:prSet presAssocID="{FCC788BE-554C-4966-98E6-5DB677F8EB76}" presName="horzTwo" presStyleCnt="0"/>
      <dgm:spPr/>
    </dgm:pt>
    <dgm:pt modelId="{C5640B30-4F17-423D-A60D-EE4462D9768F}" type="pres">
      <dgm:prSet presAssocID="{568B2909-587C-40C5-8726-1FAEB91C1753}" presName="sibSpaceTwo" presStyleCnt="0"/>
      <dgm:spPr/>
    </dgm:pt>
    <dgm:pt modelId="{8F15E00D-74F3-49E0-AC97-6A7688B1DA06}" type="pres">
      <dgm:prSet presAssocID="{997A79F0-0604-44D5-AF10-F5D759F485F1}" presName="vertTwo" presStyleCnt="0"/>
      <dgm:spPr/>
    </dgm:pt>
    <dgm:pt modelId="{6BC732CE-8AFA-4200-A520-1E71C0AEEA83}" type="pres">
      <dgm:prSet presAssocID="{997A79F0-0604-44D5-AF10-F5D759F485F1}" presName="txTwo" presStyleLbl="node2" presStyleIdx="6" presStyleCnt="8">
        <dgm:presLayoutVars>
          <dgm:chPref val="3"/>
        </dgm:presLayoutVars>
      </dgm:prSet>
      <dgm:spPr/>
      <dgm:t>
        <a:bodyPr/>
        <a:lstStyle/>
        <a:p>
          <a:endParaRPr lang="tr-TR"/>
        </a:p>
      </dgm:t>
    </dgm:pt>
    <dgm:pt modelId="{B6B964A2-0B9D-45C0-996C-97CD46665A58}" type="pres">
      <dgm:prSet presAssocID="{997A79F0-0604-44D5-AF10-F5D759F485F1}" presName="horzTwo" presStyleCnt="0"/>
      <dgm:spPr/>
    </dgm:pt>
    <dgm:pt modelId="{864601D5-B740-4A07-AC42-E3F6180E0D61}" type="pres">
      <dgm:prSet presAssocID="{B5701C69-01B2-468D-ACF9-18569F402890}" presName="sibSpaceTwo" presStyleCnt="0"/>
      <dgm:spPr/>
    </dgm:pt>
    <dgm:pt modelId="{F81F63FC-1CE5-4C9C-A971-69750E5707F1}" type="pres">
      <dgm:prSet presAssocID="{F994FF64-E699-4E84-B8B1-6E04E80BBB45}" presName="vertTwo" presStyleCnt="0"/>
      <dgm:spPr/>
    </dgm:pt>
    <dgm:pt modelId="{D18180DC-CC0A-48AD-AF55-BE041060D749}" type="pres">
      <dgm:prSet presAssocID="{F994FF64-E699-4E84-B8B1-6E04E80BBB45}" presName="txTwo" presStyleLbl="node2" presStyleIdx="7" presStyleCnt="8">
        <dgm:presLayoutVars>
          <dgm:chPref val="3"/>
        </dgm:presLayoutVars>
      </dgm:prSet>
      <dgm:spPr/>
      <dgm:t>
        <a:bodyPr/>
        <a:lstStyle/>
        <a:p>
          <a:endParaRPr lang="tr-TR"/>
        </a:p>
      </dgm:t>
    </dgm:pt>
    <dgm:pt modelId="{25765144-565D-4DCE-B379-27B2D7744707}" type="pres">
      <dgm:prSet presAssocID="{F994FF64-E699-4E84-B8B1-6E04E80BBB45}" presName="horzTwo" presStyleCnt="0"/>
      <dgm:spPr/>
    </dgm:pt>
  </dgm:ptLst>
  <dgm:cxnLst>
    <dgm:cxn modelId="{3C7C7FC9-DA53-4980-AC4B-DB1F2500C3C3}" srcId="{90FFBA99-C790-4E6C-B8AB-6D9B951FA692}" destId="{66C0D9B3-0830-4C04-B793-556D19DEB56B}" srcOrd="1" destOrd="0" parTransId="{26226513-118D-4976-B1F3-AF8EE34904D1}" sibTransId="{3E8B4755-2A94-4374-8F86-BD8DEF95356E}"/>
    <dgm:cxn modelId="{5357AF71-8DF4-4184-8DC6-641436446B40}" type="presOf" srcId="{F994FF64-E699-4E84-B8B1-6E04E80BBB45}" destId="{D18180DC-CC0A-48AD-AF55-BE041060D749}" srcOrd="0" destOrd="0" presId="urn:microsoft.com/office/officeart/2005/8/layout/hierarchy4"/>
    <dgm:cxn modelId="{9C1607B0-D199-448D-BDFC-3574D6BA03A6}" type="presOf" srcId="{07252338-0CCA-47F1-9E6C-AD1A221E88B4}" destId="{CBA54373-A435-49B0-A9D5-A3CE16CECC95}" srcOrd="0" destOrd="0" presId="urn:microsoft.com/office/officeart/2005/8/layout/hierarchy4"/>
    <dgm:cxn modelId="{56C1A38E-0E5B-4963-AB4E-BFDAB5A1E194}" type="presOf" srcId="{90FFBA99-C790-4E6C-B8AB-6D9B951FA692}" destId="{6DEC03EF-6F23-48AB-90EF-BE546CF31B13}" srcOrd="0" destOrd="0" presId="urn:microsoft.com/office/officeart/2005/8/layout/hierarchy4"/>
    <dgm:cxn modelId="{C39EE333-49CA-4B3D-AC8F-1FFECE19D500}" type="presOf" srcId="{A5A3AB95-D32E-4419-B5F1-378CC939859C}" destId="{7ED31A29-6E5B-48BB-A14D-546152F35868}" srcOrd="0" destOrd="0" presId="urn:microsoft.com/office/officeart/2005/8/layout/hierarchy4"/>
    <dgm:cxn modelId="{2B334789-BFA1-44B7-B6BD-AC6567407EFD}" srcId="{90FFBA99-C790-4E6C-B8AB-6D9B951FA692}" destId="{4C0D46A0-6350-47C3-88AB-5AAE45ACD928}" srcOrd="3" destOrd="0" parTransId="{4B7669A1-0B1E-4452-816E-AF0BAB7BC38A}" sibTransId="{A13D8256-0B27-4835-898F-E357CC96AD28}"/>
    <dgm:cxn modelId="{FAAEE929-A901-4D3B-8BD4-2AC3D2842E62}" srcId="{90FFBA99-C790-4E6C-B8AB-6D9B951FA692}" destId="{FCC788BE-554C-4966-98E6-5DB677F8EB76}" srcOrd="5" destOrd="0" parTransId="{08B80629-2E13-4DAA-8C0D-C4E9D0D430FC}" sibTransId="{568B2909-587C-40C5-8726-1FAEB91C1753}"/>
    <dgm:cxn modelId="{40C74EA6-31E3-4263-AF65-193C93665ADA}" srcId="{90FFBA99-C790-4E6C-B8AB-6D9B951FA692}" destId="{F994FF64-E699-4E84-B8B1-6E04E80BBB45}" srcOrd="7" destOrd="0" parTransId="{645C5269-36FB-49D8-B9E4-6083C1DC3448}" sibTransId="{D1D661D2-3844-4C0E-810D-AC5FB4078F0B}"/>
    <dgm:cxn modelId="{729202C5-80BB-408B-BF24-4EE69D8CDC3E}" srcId="{90FFBA99-C790-4E6C-B8AB-6D9B951FA692}" destId="{11529559-CCE3-4A18-8C5B-CB284EF9FD09}" srcOrd="0" destOrd="0" parTransId="{619BE540-7F5D-4E7D-899E-8FEB649EEF7A}" sibTransId="{5550DFB1-4D57-4FC3-8B8B-899806A02161}"/>
    <dgm:cxn modelId="{BCD945C7-346E-4D02-955C-D37675DF1B51}" type="presOf" srcId="{66C0D9B3-0830-4C04-B793-556D19DEB56B}" destId="{E0812667-098F-4846-820C-A524E67EF145}" srcOrd="0" destOrd="0" presId="urn:microsoft.com/office/officeart/2005/8/layout/hierarchy4"/>
    <dgm:cxn modelId="{B9682CA2-FF25-4D5D-A1AF-D7F87BA45432}" srcId="{07252338-0CCA-47F1-9E6C-AD1A221E88B4}" destId="{90FFBA99-C790-4E6C-B8AB-6D9B951FA692}" srcOrd="0" destOrd="0" parTransId="{E943F78E-CEE2-4C96-B978-C831695972D3}" sibTransId="{A49F40F4-3959-4D9F-A1AE-B529EAFE0901}"/>
    <dgm:cxn modelId="{440370D3-D3F7-4BA7-B098-AF129E3BD164}" type="presOf" srcId="{997A79F0-0604-44D5-AF10-F5D759F485F1}" destId="{6BC732CE-8AFA-4200-A520-1E71C0AEEA83}" srcOrd="0" destOrd="0" presId="urn:microsoft.com/office/officeart/2005/8/layout/hierarchy4"/>
    <dgm:cxn modelId="{69914B0B-2ACA-4E0A-8313-DB316161A0B5}" type="presOf" srcId="{2D263788-FC87-43BD-AEA6-37B7E99E3EBE}" destId="{3870ABE4-E3A0-4A3A-9B03-ED8B91882444}" srcOrd="0" destOrd="0" presId="urn:microsoft.com/office/officeart/2005/8/layout/hierarchy4"/>
    <dgm:cxn modelId="{15048344-87C7-407F-AA3D-9662105BA426}" type="presOf" srcId="{11529559-CCE3-4A18-8C5B-CB284EF9FD09}" destId="{755065E5-78F5-46D0-B8BE-9E7BE510908B}" srcOrd="0" destOrd="0" presId="urn:microsoft.com/office/officeart/2005/8/layout/hierarchy4"/>
    <dgm:cxn modelId="{C2C9E47A-F91F-462F-9DFB-59FB3C33F559}" srcId="{90FFBA99-C790-4E6C-B8AB-6D9B951FA692}" destId="{A5A3AB95-D32E-4419-B5F1-378CC939859C}" srcOrd="2" destOrd="0" parTransId="{02826189-5F97-470D-910F-69DD432AA6D5}" sibTransId="{261A0CBB-6495-453F-AAD9-8F61144C8B39}"/>
    <dgm:cxn modelId="{6C1D4D33-3324-4B0C-8AE0-3F9C2514E025}" type="presOf" srcId="{FCC788BE-554C-4966-98E6-5DB677F8EB76}" destId="{10755D04-F315-4D9A-BF72-CF7FD14BA06E}" srcOrd="0" destOrd="0" presId="urn:microsoft.com/office/officeart/2005/8/layout/hierarchy4"/>
    <dgm:cxn modelId="{F965498E-D9A8-43E9-BC19-A9800FE4D4EE}" srcId="{90FFBA99-C790-4E6C-B8AB-6D9B951FA692}" destId="{2D263788-FC87-43BD-AEA6-37B7E99E3EBE}" srcOrd="4" destOrd="0" parTransId="{680BE3FC-5CEB-4965-8A1A-B150849CBB79}" sibTransId="{1809911F-AC77-4D94-921F-456FB3E7D2C6}"/>
    <dgm:cxn modelId="{6C6C99F9-B593-48FD-82E8-39A552C5754F}" type="presOf" srcId="{4C0D46A0-6350-47C3-88AB-5AAE45ACD928}" destId="{6351941F-D01C-4163-AEF7-DB0B0494B06D}" srcOrd="0" destOrd="0" presId="urn:microsoft.com/office/officeart/2005/8/layout/hierarchy4"/>
    <dgm:cxn modelId="{8B5F8A83-CF45-48D1-BC8A-4C9DF51941C2}" srcId="{90FFBA99-C790-4E6C-B8AB-6D9B951FA692}" destId="{997A79F0-0604-44D5-AF10-F5D759F485F1}" srcOrd="6" destOrd="0" parTransId="{65A7B69F-3618-437F-8966-F29EDF8CDE60}" sibTransId="{B5701C69-01B2-468D-ACF9-18569F402890}"/>
    <dgm:cxn modelId="{018A7220-8E0E-4A70-A46F-DBF1737EFF84}" type="presParOf" srcId="{CBA54373-A435-49B0-A9D5-A3CE16CECC95}" destId="{0B3B62DC-11C6-43A1-B224-2CB487CAE9B8}" srcOrd="0" destOrd="0" presId="urn:microsoft.com/office/officeart/2005/8/layout/hierarchy4"/>
    <dgm:cxn modelId="{FA67125D-170E-4FC3-A9A9-F6E715AC39AC}" type="presParOf" srcId="{0B3B62DC-11C6-43A1-B224-2CB487CAE9B8}" destId="{6DEC03EF-6F23-48AB-90EF-BE546CF31B13}" srcOrd="0" destOrd="0" presId="urn:microsoft.com/office/officeart/2005/8/layout/hierarchy4"/>
    <dgm:cxn modelId="{B708D280-D59B-479A-9AD3-6611328E4DF3}" type="presParOf" srcId="{0B3B62DC-11C6-43A1-B224-2CB487CAE9B8}" destId="{F6FEFFC0-9627-4774-BCAD-BA60DCECC19C}" srcOrd="1" destOrd="0" presId="urn:microsoft.com/office/officeart/2005/8/layout/hierarchy4"/>
    <dgm:cxn modelId="{19311808-19C5-4905-AA24-B98D25D1CB90}" type="presParOf" srcId="{0B3B62DC-11C6-43A1-B224-2CB487CAE9B8}" destId="{17793DEA-22B4-42EB-8F9E-791D7306DD7C}" srcOrd="2" destOrd="0" presId="urn:microsoft.com/office/officeart/2005/8/layout/hierarchy4"/>
    <dgm:cxn modelId="{DB80EDFA-1634-4736-894C-91749546684F}" type="presParOf" srcId="{17793DEA-22B4-42EB-8F9E-791D7306DD7C}" destId="{95DB9B86-F1FF-4212-A45C-FF73AFECE430}" srcOrd="0" destOrd="0" presId="urn:microsoft.com/office/officeart/2005/8/layout/hierarchy4"/>
    <dgm:cxn modelId="{B9F415E9-AC79-4F9A-BCD6-BC09F19EE251}" type="presParOf" srcId="{95DB9B86-F1FF-4212-A45C-FF73AFECE430}" destId="{755065E5-78F5-46D0-B8BE-9E7BE510908B}" srcOrd="0" destOrd="0" presId="urn:microsoft.com/office/officeart/2005/8/layout/hierarchy4"/>
    <dgm:cxn modelId="{38F3C3BB-9D9A-43A0-879A-FEA19F6802B4}" type="presParOf" srcId="{95DB9B86-F1FF-4212-A45C-FF73AFECE430}" destId="{6CEE102C-A12F-4D8A-B51C-5F3164B87E1F}" srcOrd="1" destOrd="0" presId="urn:microsoft.com/office/officeart/2005/8/layout/hierarchy4"/>
    <dgm:cxn modelId="{5A705BD8-E91D-49D5-9196-21E5BD04DFEF}" type="presParOf" srcId="{17793DEA-22B4-42EB-8F9E-791D7306DD7C}" destId="{D453D728-026E-4107-A8D7-25F5DB12AF35}" srcOrd="1" destOrd="0" presId="urn:microsoft.com/office/officeart/2005/8/layout/hierarchy4"/>
    <dgm:cxn modelId="{6C84305C-6679-4AE7-904E-EB079C0CEC03}" type="presParOf" srcId="{17793DEA-22B4-42EB-8F9E-791D7306DD7C}" destId="{B2322F8B-B4E8-4B59-BC44-98EE55021C24}" srcOrd="2" destOrd="0" presId="urn:microsoft.com/office/officeart/2005/8/layout/hierarchy4"/>
    <dgm:cxn modelId="{7C2DF593-A11B-458B-B6D9-95894537563B}" type="presParOf" srcId="{B2322F8B-B4E8-4B59-BC44-98EE55021C24}" destId="{E0812667-098F-4846-820C-A524E67EF145}" srcOrd="0" destOrd="0" presId="urn:microsoft.com/office/officeart/2005/8/layout/hierarchy4"/>
    <dgm:cxn modelId="{FA5D6C19-B0F0-408E-B0FC-62A09C575006}" type="presParOf" srcId="{B2322F8B-B4E8-4B59-BC44-98EE55021C24}" destId="{BA231805-ECFA-445D-BFA0-89EF08171A84}" srcOrd="1" destOrd="0" presId="urn:microsoft.com/office/officeart/2005/8/layout/hierarchy4"/>
    <dgm:cxn modelId="{60C13EBE-7EBA-42FC-88F3-5544F35097F0}" type="presParOf" srcId="{17793DEA-22B4-42EB-8F9E-791D7306DD7C}" destId="{A23309B8-4E77-4004-B954-B95BCB4448DC}" srcOrd="3" destOrd="0" presId="urn:microsoft.com/office/officeart/2005/8/layout/hierarchy4"/>
    <dgm:cxn modelId="{EE38E82F-CDD2-4C9F-9ABA-C4B7DD8D854D}" type="presParOf" srcId="{17793DEA-22B4-42EB-8F9E-791D7306DD7C}" destId="{DDB2301C-9196-40BC-8E4C-01DE28FE1665}" srcOrd="4" destOrd="0" presId="urn:microsoft.com/office/officeart/2005/8/layout/hierarchy4"/>
    <dgm:cxn modelId="{9992EEB1-48F5-4CD9-8DC6-033B51D5BBCE}" type="presParOf" srcId="{DDB2301C-9196-40BC-8E4C-01DE28FE1665}" destId="{7ED31A29-6E5B-48BB-A14D-546152F35868}" srcOrd="0" destOrd="0" presId="urn:microsoft.com/office/officeart/2005/8/layout/hierarchy4"/>
    <dgm:cxn modelId="{4F9FFCD4-65A1-4E1D-888C-03DC6625CFD2}" type="presParOf" srcId="{DDB2301C-9196-40BC-8E4C-01DE28FE1665}" destId="{3E2B5C78-A9DA-4F95-8270-F34F61D82C13}" srcOrd="1" destOrd="0" presId="urn:microsoft.com/office/officeart/2005/8/layout/hierarchy4"/>
    <dgm:cxn modelId="{48A603BC-6456-46D1-B532-4A84769378BA}" type="presParOf" srcId="{17793DEA-22B4-42EB-8F9E-791D7306DD7C}" destId="{0B58471D-3892-438B-8ECF-468D36623F05}" srcOrd="5" destOrd="0" presId="urn:microsoft.com/office/officeart/2005/8/layout/hierarchy4"/>
    <dgm:cxn modelId="{5F85EF37-C0B5-4225-8E57-6B26629A2D69}" type="presParOf" srcId="{17793DEA-22B4-42EB-8F9E-791D7306DD7C}" destId="{92A75C8E-57FE-40C3-AC00-2A38105FD14A}" srcOrd="6" destOrd="0" presId="urn:microsoft.com/office/officeart/2005/8/layout/hierarchy4"/>
    <dgm:cxn modelId="{A8E6547B-8763-49D5-8ED0-FC94B522A5D0}" type="presParOf" srcId="{92A75C8E-57FE-40C3-AC00-2A38105FD14A}" destId="{6351941F-D01C-4163-AEF7-DB0B0494B06D}" srcOrd="0" destOrd="0" presId="urn:microsoft.com/office/officeart/2005/8/layout/hierarchy4"/>
    <dgm:cxn modelId="{37EE73C6-6418-4911-B16B-23B14BE3D0E6}" type="presParOf" srcId="{92A75C8E-57FE-40C3-AC00-2A38105FD14A}" destId="{D5F28F3B-9C2B-448D-9E03-17904B4670DF}" srcOrd="1" destOrd="0" presId="urn:microsoft.com/office/officeart/2005/8/layout/hierarchy4"/>
    <dgm:cxn modelId="{698919C0-0723-408F-9BDB-50BD542730E9}" type="presParOf" srcId="{17793DEA-22B4-42EB-8F9E-791D7306DD7C}" destId="{7B7FD42F-5E26-480C-A2BA-5794BB331E45}" srcOrd="7" destOrd="0" presId="urn:microsoft.com/office/officeart/2005/8/layout/hierarchy4"/>
    <dgm:cxn modelId="{00E20BA3-3E10-425B-A9F4-B6393F2A2C1D}" type="presParOf" srcId="{17793DEA-22B4-42EB-8F9E-791D7306DD7C}" destId="{B65C11C9-9701-4A0C-9B61-650A76C0B17F}" srcOrd="8" destOrd="0" presId="urn:microsoft.com/office/officeart/2005/8/layout/hierarchy4"/>
    <dgm:cxn modelId="{1FDFDBAF-29B9-4A35-A5B4-8E2E7F3F4850}" type="presParOf" srcId="{B65C11C9-9701-4A0C-9B61-650A76C0B17F}" destId="{3870ABE4-E3A0-4A3A-9B03-ED8B91882444}" srcOrd="0" destOrd="0" presId="urn:microsoft.com/office/officeart/2005/8/layout/hierarchy4"/>
    <dgm:cxn modelId="{7C177DB0-CB48-44D1-A580-C5757DB9C7EA}" type="presParOf" srcId="{B65C11C9-9701-4A0C-9B61-650A76C0B17F}" destId="{F04CC1F0-98EA-43D2-B7D2-BEB75C8CBCE5}" srcOrd="1" destOrd="0" presId="urn:microsoft.com/office/officeart/2005/8/layout/hierarchy4"/>
    <dgm:cxn modelId="{9729BE39-3478-427A-897F-0D1B19ADA21E}" type="presParOf" srcId="{17793DEA-22B4-42EB-8F9E-791D7306DD7C}" destId="{C01C8750-83C7-4654-B494-F054961E7330}" srcOrd="9" destOrd="0" presId="urn:microsoft.com/office/officeart/2005/8/layout/hierarchy4"/>
    <dgm:cxn modelId="{3A327B1A-4CC0-49E8-832A-B6B99224980E}" type="presParOf" srcId="{17793DEA-22B4-42EB-8F9E-791D7306DD7C}" destId="{106BF02E-9C17-4AA2-A0CB-441F0A21C9C9}" srcOrd="10" destOrd="0" presId="urn:microsoft.com/office/officeart/2005/8/layout/hierarchy4"/>
    <dgm:cxn modelId="{CA230FB6-5D04-45E8-8AD4-5314F64CA868}" type="presParOf" srcId="{106BF02E-9C17-4AA2-A0CB-441F0A21C9C9}" destId="{10755D04-F315-4D9A-BF72-CF7FD14BA06E}" srcOrd="0" destOrd="0" presId="urn:microsoft.com/office/officeart/2005/8/layout/hierarchy4"/>
    <dgm:cxn modelId="{B53427D3-4340-4AB9-ACDC-53F990487913}" type="presParOf" srcId="{106BF02E-9C17-4AA2-A0CB-441F0A21C9C9}" destId="{81F45595-39EE-44FA-94A3-396247FF6AFC}" srcOrd="1" destOrd="0" presId="urn:microsoft.com/office/officeart/2005/8/layout/hierarchy4"/>
    <dgm:cxn modelId="{70CC69E5-B447-4735-B383-1B1B57AC4056}" type="presParOf" srcId="{17793DEA-22B4-42EB-8F9E-791D7306DD7C}" destId="{C5640B30-4F17-423D-A60D-EE4462D9768F}" srcOrd="11" destOrd="0" presId="urn:microsoft.com/office/officeart/2005/8/layout/hierarchy4"/>
    <dgm:cxn modelId="{34D9F568-9550-4236-8083-EAF3D4C25A02}" type="presParOf" srcId="{17793DEA-22B4-42EB-8F9E-791D7306DD7C}" destId="{8F15E00D-74F3-49E0-AC97-6A7688B1DA06}" srcOrd="12" destOrd="0" presId="urn:microsoft.com/office/officeart/2005/8/layout/hierarchy4"/>
    <dgm:cxn modelId="{92BCAEAD-5A25-487E-8154-16853A958052}" type="presParOf" srcId="{8F15E00D-74F3-49E0-AC97-6A7688B1DA06}" destId="{6BC732CE-8AFA-4200-A520-1E71C0AEEA83}" srcOrd="0" destOrd="0" presId="urn:microsoft.com/office/officeart/2005/8/layout/hierarchy4"/>
    <dgm:cxn modelId="{50DA0712-5B6C-4079-ACDA-CC3FF771F033}" type="presParOf" srcId="{8F15E00D-74F3-49E0-AC97-6A7688B1DA06}" destId="{B6B964A2-0B9D-45C0-996C-97CD46665A58}" srcOrd="1" destOrd="0" presId="urn:microsoft.com/office/officeart/2005/8/layout/hierarchy4"/>
    <dgm:cxn modelId="{90F43ABF-55D4-44F3-BF53-5810C916E3A6}" type="presParOf" srcId="{17793DEA-22B4-42EB-8F9E-791D7306DD7C}" destId="{864601D5-B740-4A07-AC42-E3F6180E0D61}" srcOrd="13" destOrd="0" presId="urn:microsoft.com/office/officeart/2005/8/layout/hierarchy4"/>
    <dgm:cxn modelId="{46A9B93C-2AA4-4D31-94F1-F9268D6A6928}" type="presParOf" srcId="{17793DEA-22B4-42EB-8F9E-791D7306DD7C}" destId="{F81F63FC-1CE5-4C9C-A971-69750E5707F1}" srcOrd="14" destOrd="0" presId="urn:microsoft.com/office/officeart/2005/8/layout/hierarchy4"/>
    <dgm:cxn modelId="{71FACC6F-F6E2-4CC9-9C8A-CEB437475F99}" type="presParOf" srcId="{F81F63FC-1CE5-4C9C-A971-69750E5707F1}" destId="{D18180DC-CC0A-48AD-AF55-BE041060D749}" srcOrd="0" destOrd="0" presId="urn:microsoft.com/office/officeart/2005/8/layout/hierarchy4"/>
    <dgm:cxn modelId="{03B432B5-8323-40FF-AE0A-5CC3D1EFC68D}" type="presParOf" srcId="{F81F63FC-1CE5-4C9C-A971-69750E5707F1}" destId="{25765144-565D-4DCE-B379-27B2D774470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ED762E-A61C-404B-8A8B-8D864720EDF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41B54CF6-74DC-4D71-894C-9C7D8C79EE61}">
      <dgm:prSet phldrT="[Metin]" custT="1"/>
      <dgm:spPr/>
      <dgm:t>
        <a:bodyPr/>
        <a:lstStyle/>
        <a:p>
          <a:r>
            <a:rPr lang="tr-TR" sz="2400" b="1" dirty="0" smtClean="0">
              <a:latin typeface="Calibri" panose="020F0502020204030204" pitchFamily="34" charset="0"/>
            </a:rPr>
            <a:t>Hedef Sektör</a:t>
          </a:r>
          <a:endParaRPr lang="tr-TR" sz="2400" b="1" dirty="0">
            <a:latin typeface="Calibri" panose="020F0502020204030204" pitchFamily="34" charset="0"/>
          </a:endParaRPr>
        </a:p>
      </dgm:t>
    </dgm:pt>
    <dgm:pt modelId="{9A970360-E24B-4121-95B8-D411D501E265}" type="parTrans" cxnId="{B870CB77-1905-4412-A45D-35CB2479C4A0}">
      <dgm:prSet/>
      <dgm:spPr/>
      <dgm:t>
        <a:bodyPr/>
        <a:lstStyle/>
        <a:p>
          <a:endParaRPr lang="tr-TR"/>
        </a:p>
      </dgm:t>
    </dgm:pt>
    <dgm:pt modelId="{59A053D1-EE29-4583-9D33-BBA6EC7F0B8A}" type="sibTrans" cxnId="{B870CB77-1905-4412-A45D-35CB2479C4A0}">
      <dgm:prSet/>
      <dgm:spPr/>
      <dgm:t>
        <a:bodyPr/>
        <a:lstStyle/>
        <a:p>
          <a:endParaRPr lang="tr-TR"/>
        </a:p>
      </dgm:t>
    </dgm:pt>
    <dgm:pt modelId="{A59CFAEE-57BF-48DA-86B3-4C4B3280E702}">
      <dgm:prSet phldrT="[Metin]" custT="1"/>
      <dgm:spPr/>
      <dgm:t>
        <a:bodyPr/>
        <a:lstStyle/>
        <a:p>
          <a:pPr algn="just"/>
          <a:r>
            <a:rPr lang="tr-TR" sz="2400" dirty="0" smtClean="0">
              <a:solidFill>
                <a:srgbClr val="006597"/>
              </a:solidFill>
              <a:latin typeface="Calibri" panose="020F0502020204030204" pitchFamily="34" charset="0"/>
            </a:rPr>
            <a:t>NACE REV 2 sınıflamasına göre imalat sanayi sektörlerinde faaliyet gösteren işletmeler başvurabilecektir.</a:t>
          </a:r>
          <a:endParaRPr lang="tr-TR" sz="2400" dirty="0">
            <a:solidFill>
              <a:srgbClr val="006597"/>
            </a:solidFill>
            <a:latin typeface="Calibri" panose="020F0502020204030204" pitchFamily="34" charset="0"/>
          </a:endParaRPr>
        </a:p>
      </dgm:t>
    </dgm:pt>
    <dgm:pt modelId="{9F1ECD1A-3D98-4074-9D82-3E803B1269CC}" type="parTrans" cxnId="{F0967F59-FD72-4057-87A4-40365E7F7C30}">
      <dgm:prSet/>
      <dgm:spPr/>
      <dgm:t>
        <a:bodyPr/>
        <a:lstStyle/>
        <a:p>
          <a:endParaRPr lang="tr-TR"/>
        </a:p>
      </dgm:t>
    </dgm:pt>
    <dgm:pt modelId="{119FA7E0-E9C9-40EB-B979-1461C3371E8D}" type="sibTrans" cxnId="{F0967F59-FD72-4057-87A4-40365E7F7C30}">
      <dgm:prSet/>
      <dgm:spPr/>
      <dgm:t>
        <a:bodyPr/>
        <a:lstStyle/>
        <a:p>
          <a:endParaRPr lang="tr-TR"/>
        </a:p>
      </dgm:t>
    </dgm:pt>
    <dgm:pt modelId="{6DFE9733-832D-434E-A752-3E0F1D6DE1A6}">
      <dgm:prSet phldrT="[Metin]" custT="1"/>
      <dgm:spPr/>
      <dgm:t>
        <a:bodyPr/>
        <a:lstStyle/>
        <a:p>
          <a:r>
            <a:rPr lang="tr-TR" sz="2400" b="1" dirty="0" smtClean="0">
              <a:latin typeface="Calibri" panose="020F0502020204030204" pitchFamily="34" charset="0"/>
            </a:rPr>
            <a:t>Ölçek</a:t>
          </a:r>
          <a:endParaRPr lang="tr-TR" sz="2400" dirty="0">
            <a:latin typeface="Calibri" panose="020F0502020204030204" pitchFamily="34" charset="0"/>
          </a:endParaRPr>
        </a:p>
      </dgm:t>
    </dgm:pt>
    <dgm:pt modelId="{BCB929CE-F318-4A0B-92D9-E21B2E09D18B}" type="parTrans" cxnId="{5D1CAAEE-50E4-4251-9557-2A3A3244D544}">
      <dgm:prSet/>
      <dgm:spPr/>
      <dgm:t>
        <a:bodyPr/>
        <a:lstStyle/>
        <a:p>
          <a:endParaRPr lang="tr-TR"/>
        </a:p>
      </dgm:t>
    </dgm:pt>
    <dgm:pt modelId="{89273C51-3EA7-40E5-A539-FB0029D5B68C}" type="sibTrans" cxnId="{5D1CAAEE-50E4-4251-9557-2A3A3244D544}">
      <dgm:prSet/>
      <dgm:spPr/>
      <dgm:t>
        <a:bodyPr/>
        <a:lstStyle/>
        <a:p>
          <a:endParaRPr lang="tr-TR" dirty="0"/>
        </a:p>
      </dgm:t>
    </dgm:pt>
    <dgm:pt modelId="{1BCB7276-5391-4D0F-851F-2B4DB2421764}">
      <dgm:prSet phldrT="[Metin]" custT="1"/>
      <dgm:spPr/>
      <dgm:t>
        <a:bodyPr/>
        <a:lstStyle/>
        <a:p>
          <a:pPr algn="just"/>
          <a:r>
            <a:rPr lang="tr-TR" sz="2400" dirty="0" smtClean="0">
              <a:solidFill>
                <a:srgbClr val="006597"/>
              </a:solidFill>
              <a:latin typeface="Calibri" panose="020F0502020204030204" pitchFamily="34" charset="0"/>
            </a:rPr>
            <a:t>KOSGEB Veri Tabanı’nda kayıtlı, KOBİ Beyannamesi onaylı KOBİ ölçeğindeki işletmeler başvurabilecektir.</a:t>
          </a:r>
          <a:endParaRPr lang="tr-TR" sz="2400" dirty="0">
            <a:solidFill>
              <a:srgbClr val="006597"/>
            </a:solidFill>
            <a:latin typeface="Calibri" panose="020F0502020204030204" pitchFamily="34" charset="0"/>
          </a:endParaRPr>
        </a:p>
      </dgm:t>
    </dgm:pt>
    <dgm:pt modelId="{A094FCC8-77B6-4343-BF7C-45C2F3EB08A9}" type="parTrans" cxnId="{AA342C00-CFA4-4699-83F2-51F5D9BDA9B3}">
      <dgm:prSet/>
      <dgm:spPr/>
      <dgm:t>
        <a:bodyPr/>
        <a:lstStyle/>
        <a:p>
          <a:endParaRPr lang="tr-TR"/>
        </a:p>
      </dgm:t>
    </dgm:pt>
    <dgm:pt modelId="{5DE15AF9-4BDA-4EB6-BCEE-08D79C3A1B16}" type="sibTrans" cxnId="{AA342C00-CFA4-4699-83F2-51F5D9BDA9B3}">
      <dgm:prSet/>
      <dgm:spPr/>
      <dgm:t>
        <a:bodyPr/>
        <a:lstStyle/>
        <a:p>
          <a:endParaRPr lang="tr-TR"/>
        </a:p>
      </dgm:t>
    </dgm:pt>
    <dgm:pt modelId="{3F0823C0-F693-4A93-AEE0-4C53ABB64A4E}" type="pres">
      <dgm:prSet presAssocID="{02ED762E-A61C-404B-8A8B-8D864720EDF1}" presName="linear" presStyleCnt="0">
        <dgm:presLayoutVars>
          <dgm:dir/>
          <dgm:animLvl val="lvl"/>
          <dgm:resizeHandles val="exact"/>
        </dgm:presLayoutVars>
      </dgm:prSet>
      <dgm:spPr/>
      <dgm:t>
        <a:bodyPr/>
        <a:lstStyle/>
        <a:p>
          <a:endParaRPr lang="tr-TR"/>
        </a:p>
      </dgm:t>
    </dgm:pt>
    <dgm:pt modelId="{F037030F-8700-40B4-8025-FB09CE872662}" type="pres">
      <dgm:prSet presAssocID="{41B54CF6-74DC-4D71-894C-9C7D8C79EE61}" presName="parentLin" presStyleCnt="0"/>
      <dgm:spPr/>
    </dgm:pt>
    <dgm:pt modelId="{77E9988C-E281-41BC-B691-C175A0749D04}" type="pres">
      <dgm:prSet presAssocID="{41B54CF6-74DC-4D71-894C-9C7D8C79EE61}" presName="parentLeftMargin" presStyleLbl="node1" presStyleIdx="0" presStyleCnt="2"/>
      <dgm:spPr/>
      <dgm:t>
        <a:bodyPr/>
        <a:lstStyle/>
        <a:p>
          <a:endParaRPr lang="tr-TR"/>
        </a:p>
      </dgm:t>
    </dgm:pt>
    <dgm:pt modelId="{B6652A64-CCB2-4FB5-B049-8CA236FED3C1}" type="pres">
      <dgm:prSet presAssocID="{41B54CF6-74DC-4D71-894C-9C7D8C79EE61}" presName="parentText" presStyleLbl="node1" presStyleIdx="0" presStyleCnt="2">
        <dgm:presLayoutVars>
          <dgm:chMax val="0"/>
          <dgm:bulletEnabled val="1"/>
        </dgm:presLayoutVars>
      </dgm:prSet>
      <dgm:spPr/>
      <dgm:t>
        <a:bodyPr/>
        <a:lstStyle/>
        <a:p>
          <a:endParaRPr lang="tr-TR"/>
        </a:p>
      </dgm:t>
    </dgm:pt>
    <dgm:pt modelId="{22269444-BC7C-4DA7-83DF-D5C4CA4DE943}" type="pres">
      <dgm:prSet presAssocID="{41B54CF6-74DC-4D71-894C-9C7D8C79EE61}" presName="negativeSpace" presStyleCnt="0"/>
      <dgm:spPr/>
    </dgm:pt>
    <dgm:pt modelId="{EA05BCFF-F8F0-4770-8186-19F169DB4BF8}" type="pres">
      <dgm:prSet presAssocID="{41B54CF6-74DC-4D71-894C-9C7D8C79EE61}" presName="childText" presStyleLbl="conFgAcc1" presStyleIdx="0" presStyleCnt="2">
        <dgm:presLayoutVars>
          <dgm:bulletEnabled val="1"/>
        </dgm:presLayoutVars>
      </dgm:prSet>
      <dgm:spPr/>
      <dgm:t>
        <a:bodyPr/>
        <a:lstStyle/>
        <a:p>
          <a:endParaRPr lang="tr-TR"/>
        </a:p>
      </dgm:t>
    </dgm:pt>
    <dgm:pt modelId="{CD806FAA-7BB6-4979-BABB-5FC7C9EF96FB}" type="pres">
      <dgm:prSet presAssocID="{59A053D1-EE29-4583-9D33-BBA6EC7F0B8A}" presName="spaceBetweenRectangles" presStyleCnt="0"/>
      <dgm:spPr/>
    </dgm:pt>
    <dgm:pt modelId="{49DFE9BD-0CFC-4BA7-AF79-A49F41CA079A}" type="pres">
      <dgm:prSet presAssocID="{6DFE9733-832D-434E-A752-3E0F1D6DE1A6}" presName="parentLin" presStyleCnt="0"/>
      <dgm:spPr/>
    </dgm:pt>
    <dgm:pt modelId="{5D399678-5D38-4853-9565-37C122146547}" type="pres">
      <dgm:prSet presAssocID="{6DFE9733-832D-434E-A752-3E0F1D6DE1A6}" presName="parentLeftMargin" presStyleLbl="node1" presStyleIdx="0" presStyleCnt="2"/>
      <dgm:spPr/>
      <dgm:t>
        <a:bodyPr/>
        <a:lstStyle/>
        <a:p>
          <a:endParaRPr lang="tr-TR"/>
        </a:p>
      </dgm:t>
    </dgm:pt>
    <dgm:pt modelId="{2D7F74C6-9C82-4EC5-A37B-B2F915BF3F9C}" type="pres">
      <dgm:prSet presAssocID="{6DFE9733-832D-434E-A752-3E0F1D6DE1A6}" presName="parentText" presStyleLbl="node1" presStyleIdx="1" presStyleCnt="2">
        <dgm:presLayoutVars>
          <dgm:chMax val="0"/>
          <dgm:bulletEnabled val="1"/>
        </dgm:presLayoutVars>
      </dgm:prSet>
      <dgm:spPr/>
      <dgm:t>
        <a:bodyPr/>
        <a:lstStyle/>
        <a:p>
          <a:endParaRPr lang="tr-TR"/>
        </a:p>
      </dgm:t>
    </dgm:pt>
    <dgm:pt modelId="{8AC645CC-009A-4959-BACB-0AE582B6BF2D}" type="pres">
      <dgm:prSet presAssocID="{6DFE9733-832D-434E-A752-3E0F1D6DE1A6}" presName="negativeSpace" presStyleCnt="0"/>
      <dgm:spPr/>
    </dgm:pt>
    <dgm:pt modelId="{D859D08B-A940-4371-8F70-A29CB808EC78}" type="pres">
      <dgm:prSet presAssocID="{6DFE9733-832D-434E-A752-3E0F1D6DE1A6}" presName="childText" presStyleLbl="conFgAcc1" presStyleIdx="1" presStyleCnt="2">
        <dgm:presLayoutVars>
          <dgm:bulletEnabled val="1"/>
        </dgm:presLayoutVars>
      </dgm:prSet>
      <dgm:spPr/>
      <dgm:t>
        <a:bodyPr/>
        <a:lstStyle/>
        <a:p>
          <a:endParaRPr lang="tr-TR"/>
        </a:p>
      </dgm:t>
    </dgm:pt>
  </dgm:ptLst>
  <dgm:cxnLst>
    <dgm:cxn modelId="{12AE0615-5671-420E-88CC-295D99B2E112}" type="presOf" srcId="{41B54CF6-74DC-4D71-894C-9C7D8C79EE61}" destId="{77E9988C-E281-41BC-B691-C175A0749D04}" srcOrd="0" destOrd="0" presId="urn:microsoft.com/office/officeart/2005/8/layout/list1"/>
    <dgm:cxn modelId="{AA342C00-CFA4-4699-83F2-51F5D9BDA9B3}" srcId="{6DFE9733-832D-434E-A752-3E0F1D6DE1A6}" destId="{1BCB7276-5391-4D0F-851F-2B4DB2421764}" srcOrd="0" destOrd="0" parTransId="{A094FCC8-77B6-4343-BF7C-45C2F3EB08A9}" sibTransId="{5DE15AF9-4BDA-4EB6-BCEE-08D79C3A1B16}"/>
    <dgm:cxn modelId="{9C09B6A6-DB44-43CF-8E1C-7353212018F2}" type="presOf" srcId="{6DFE9733-832D-434E-A752-3E0F1D6DE1A6}" destId="{5D399678-5D38-4853-9565-37C122146547}" srcOrd="0" destOrd="0" presId="urn:microsoft.com/office/officeart/2005/8/layout/list1"/>
    <dgm:cxn modelId="{8568A7B7-CE36-4429-96B1-FAD3BDC74383}" type="presOf" srcId="{1BCB7276-5391-4D0F-851F-2B4DB2421764}" destId="{D859D08B-A940-4371-8F70-A29CB808EC78}" srcOrd="0" destOrd="0" presId="urn:microsoft.com/office/officeart/2005/8/layout/list1"/>
    <dgm:cxn modelId="{F0967F59-FD72-4057-87A4-40365E7F7C30}" srcId="{41B54CF6-74DC-4D71-894C-9C7D8C79EE61}" destId="{A59CFAEE-57BF-48DA-86B3-4C4B3280E702}" srcOrd="0" destOrd="0" parTransId="{9F1ECD1A-3D98-4074-9D82-3E803B1269CC}" sibTransId="{119FA7E0-E9C9-40EB-B979-1461C3371E8D}"/>
    <dgm:cxn modelId="{B870CB77-1905-4412-A45D-35CB2479C4A0}" srcId="{02ED762E-A61C-404B-8A8B-8D864720EDF1}" destId="{41B54CF6-74DC-4D71-894C-9C7D8C79EE61}" srcOrd="0" destOrd="0" parTransId="{9A970360-E24B-4121-95B8-D411D501E265}" sibTransId="{59A053D1-EE29-4583-9D33-BBA6EC7F0B8A}"/>
    <dgm:cxn modelId="{FBDBEF2D-B6E8-4879-B4D9-98EC8587F1E8}" type="presOf" srcId="{6DFE9733-832D-434E-A752-3E0F1D6DE1A6}" destId="{2D7F74C6-9C82-4EC5-A37B-B2F915BF3F9C}" srcOrd="1" destOrd="0" presId="urn:microsoft.com/office/officeart/2005/8/layout/list1"/>
    <dgm:cxn modelId="{B96FA28E-BB70-4512-89D4-11D67B198CDF}" type="presOf" srcId="{A59CFAEE-57BF-48DA-86B3-4C4B3280E702}" destId="{EA05BCFF-F8F0-4770-8186-19F169DB4BF8}" srcOrd="0" destOrd="0" presId="urn:microsoft.com/office/officeart/2005/8/layout/list1"/>
    <dgm:cxn modelId="{BE57BA73-8770-4DC6-82C6-F9FB1ADD948B}" type="presOf" srcId="{41B54CF6-74DC-4D71-894C-9C7D8C79EE61}" destId="{B6652A64-CCB2-4FB5-B049-8CA236FED3C1}" srcOrd="1" destOrd="0" presId="urn:microsoft.com/office/officeart/2005/8/layout/list1"/>
    <dgm:cxn modelId="{B3BC3504-B0F4-48C7-9424-21C68A391886}" type="presOf" srcId="{02ED762E-A61C-404B-8A8B-8D864720EDF1}" destId="{3F0823C0-F693-4A93-AEE0-4C53ABB64A4E}" srcOrd="0" destOrd="0" presId="urn:microsoft.com/office/officeart/2005/8/layout/list1"/>
    <dgm:cxn modelId="{5D1CAAEE-50E4-4251-9557-2A3A3244D544}" srcId="{02ED762E-A61C-404B-8A8B-8D864720EDF1}" destId="{6DFE9733-832D-434E-A752-3E0F1D6DE1A6}" srcOrd="1" destOrd="0" parTransId="{BCB929CE-F318-4A0B-92D9-E21B2E09D18B}" sibTransId="{89273C51-3EA7-40E5-A539-FB0029D5B68C}"/>
    <dgm:cxn modelId="{C31EA891-89EB-48C3-9977-06A1D605F57B}" type="presParOf" srcId="{3F0823C0-F693-4A93-AEE0-4C53ABB64A4E}" destId="{F037030F-8700-40B4-8025-FB09CE872662}" srcOrd="0" destOrd="0" presId="urn:microsoft.com/office/officeart/2005/8/layout/list1"/>
    <dgm:cxn modelId="{F28E54E5-8AA1-4CDC-A45E-8DAC04F99F99}" type="presParOf" srcId="{F037030F-8700-40B4-8025-FB09CE872662}" destId="{77E9988C-E281-41BC-B691-C175A0749D04}" srcOrd="0" destOrd="0" presId="urn:microsoft.com/office/officeart/2005/8/layout/list1"/>
    <dgm:cxn modelId="{6ABE0CAC-8F65-492E-A0B9-1FE6D562311E}" type="presParOf" srcId="{F037030F-8700-40B4-8025-FB09CE872662}" destId="{B6652A64-CCB2-4FB5-B049-8CA236FED3C1}" srcOrd="1" destOrd="0" presId="urn:microsoft.com/office/officeart/2005/8/layout/list1"/>
    <dgm:cxn modelId="{F1940501-67A0-49E6-9F3F-51EDA706F63E}" type="presParOf" srcId="{3F0823C0-F693-4A93-AEE0-4C53ABB64A4E}" destId="{22269444-BC7C-4DA7-83DF-D5C4CA4DE943}" srcOrd="1" destOrd="0" presId="urn:microsoft.com/office/officeart/2005/8/layout/list1"/>
    <dgm:cxn modelId="{3B131B67-690E-4B41-A02C-1EA1293C8FBE}" type="presParOf" srcId="{3F0823C0-F693-4A93-AEE0-4C53ABB64A4E}" destId="{EA05BCFF-F8F0-4770-8186-19F169DB4BF8}" srcOrd="2" destOrd="0" presId="urn:microsoft.com/office/officeart/2005/8/layout/list1"/>
    <dgm:cxn modelId="{C50F4722-48D4-4804-ABDA-83B0DE97EE0B}" type="presParOf" srcId="{3F0823C0-F693-4A93-AEE0-4C53ABB64A4E}" destId="{CD806FAA-7BB6-4979-BABB-5FC7C9EF96FB}" srcOrd="3" destOrd="0" presId="urn:microsoft.com/office/officeart/2005/8/layout/list1"/>
    <dgm:cxn modelId="{F12BCB32-8FCA-4510-A955-38C39E0407A1}" type="presParOf" srcId="{3F0823C0-F693-4A93-AEE0-4C53ABB64A4E}" destId="{49DFE9BD-0CFC-4BA7-AF79-A49F41CA079A}" srcOrd="4" destOrd="0" presId="urn:microsoft.com/office/officeart/2005/8/layout/list1"/>
    <dgm:cxn modelId="{AEB2DF5F-3E95-4E40-A090-63DECA79EFC4}" type="presParOf" srcId="{49DFE9BD-0CFC-4BA7-AF79-A49F41CA079A}" destId="{5D399678-5D38-4853-9565-37C122146547}" srcOrd="0" destOrd="0" presId="urn:microsoft.com/office/officeart/2005/8/layout/list1"/>
    <dgm:cxn modelId="{09B3165E-C5E6-4993-B079-7861B0A1FB86}" type="presParOf" srcId="{49DFE9BD-0CFC-4BA7-AF79-A49F41CA079A}" destId="{2D7F74C6-9C82-4EC5-A37B-B2F915BF3F9C}" srcOrd="1" destOrd="0" presId="urn:microsoft.com/office/officeart/2005/8/layout/list1"/>
    <dgm:cxn modelId="{BA28AC02-0D8D-414C-A787-6E240FD0668C}" type="presParOf" srcId="{3F0823C0-F693-4A93-AEE0-4C53ABB64A4E}" destId="{8AC645CC-009A-4959-BACB-0AE582B6BF2D}" srcOrd="5" destOrd="0" presId="urn:microsoft.com/office/officeart/2005/8/layout/list1"/>
    <dgm:cxn modelId="{3B1A9193-530F-4E1A-8568-067A932B9A45}" type="presParOf" srcId="{3F0823C0-F693-4A93-AEE0-4C53ABB64A4E}" destId="{D859D08B-A940-4371-8F70-A29CB808EC7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319CF-FD67-477F-B31A-76528DF9518A}">
      <dsp:nvSpPr>
        <dsp:cNvPr id="0" name=""/>
        <dsp:cNvSpPr/>
      </dsp:nvSpPr>
      <dsp:spPr>
        <a:xfrm>
          <a:off x="-7090662" y="-1059712"/>
          <a:ext cx="8442440" cy="8442440"/>
        </a:xfrm>
        <a:prstGeom prst="blockArc">
          <a:avLst>
            <a:gd name="adj1" fmla="val 18900000"/>
            <a:gd name="adj2" fmla="val 2700000"/>
            <a:gd name="adj3" fmla="val 25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1B550-5782-4C76-A434-F024776C729B}">
      <dsp:nvSpPr>
        <dsp:cNvPr id="0" name=""/>
        <dsp:cNvSpPr/>
      </dsp:nvSpPr>
      <dsp:spPr>
        <a:xfrm>
          <a:off x="870767" y="516268"/>
          <a:ext cx="7826705" cy="14768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ct val="35000"/>
            </a:spcAft>
          </a:pPr>
          <a:r>
            <a:rPr lang="tr-TR" altLang="tr-TR" sz="1800" kern="1200" dirty="0" smtClean="0">
              <a:latin typeface="Calibri" panose="020F0502020204030204" pitchFamily="34" charset="0"/>
            </a:rPr>
            <a:t>Ülkenin ulusal ve uluslararası hedefleri doğrultusunda, küçük ve orta ölçekli işletmelerin ekonomideki paylarının ve etkinliklerinin arttırılması, rekabet güçlerinin ve sağladıkları katma değerin yükseltilmesi amacıyla hazırlayacakları projelerin desteklenmesi</a:t>
          </a:r>
          <a:endParaRPr lang="tr-TR" sz="1800" kern="1200" dirty="0">
            <a:latin typeface="Calibri" panose="020F0502020204030204" pitchFamily="34" charset="0"/>
          </a:endParaRPr>
        </a:p>
      </dsp:txBody>
      <dsp:txXfrm>
        <a:off x="870767" y="516268"/>
        <a:ext cx="7826705" cy="1476879"/>
      </dsp:txXfrm>
    </dsp:sp>
    <dsp:sp modelId="{882F63DE-81B1-41E6-B86D-E2BBDC4D4B8C}">
      <dsp:nvSpPr>
        <dsp:cNvPr id="0" name=""/>
        <dsp:cNvSpPr/>
      </dsp:nvSpPr>
      <dsp:spPr>
        <a:xfrm>
          <a:off x="86574" y="470515"/>
          <a:ext cx="1568385" cy="156838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06241-2FB9-4486-9A64-6B590F4EC0EE}">
      <dsp:nvSpPr>
        <dsp:cNvPr id="0" name=""/>
        <dsp:cNvSpPr/>
      </dsp:nvSpPr>
      <dsp:spPr>
        <a:xfrm>
          <a:off x="1326854" y="2336179"/>
          <a:ext cx="7370618" cy="1601183"/>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ts val="0"/>
            </a:spcAft>
          </a:pPr>
          <a:r>
            <a:rPr lang="tr-TR" altLang="tr-TR" sz="1800" b="1" kern="1200" dirty="0" smtClean="0">
              <a:latin typeface="Calibri" panose="020F0502020204030204" pitchFamily="34" charset="0"/>
            </a:rPr>
            <a:t>-</a:t>
          </a:r>
          <a:r>
            <a:rPr lang="tr-TR" altLang="tr-TR" sz="1800" kern="1200" dirty="0" smtClean="0">
              <a:latin typeface="Calibri" panose="020F0502020204030204" pitchFamily="34" charset="0"/>
            </a:rPr>
            <a:t> Proje esaslı</a:t>
          </a:r>
        </a:p>
        <a:p>
          <a:pPr lvl="0" algn="l" defTabSz="800100">
            <a:lnSpc>
              <a:spcPct val="90000"/>
            </a:lnSpc>
            <a:spcBef>
              <a:spcPct val="0"/>
            </a:spcBef>
            <a:spcAft>
              <a:spcPts val="0"/>
            </a:spcAft>
          </a:pPr>
          <a:r>
            <a:rPr lang="tr-TR" altLang="tr-TR" sz="1800" b="1" kern="1200" dirty="0" smtClean="0">
              <a:solidFill>
                <a:schemeClr val="bg1"/>
              </a:solidFill>
              <a:latin typeface="Calibri" panose="020F0502020204030204" pitchFamily="34" charset="0"/>
            </a:rPr>
            <a:t>- </a:t>
          </a:r>
          <a:r>
            <a:rPr lang="tr-TR" altLang="tr-TR" sz="1800" kern="1200" dirty="0" smtClean="0">
              <a:latin typeface="Calibri" panose="020F0502020204030204" pitchFamily="34" charset="0"/>
            </a:rPr>
            <a:t>KOSGEB kurumsal internet sayfasında ilan edilen Proje Teklif  Çağrılarına uygun konularda sunulan projeler desteklenir </a:t>
          </a:r>
        </a:p>
        <a:p>
          <a:pPr lvl="0" algn="l" defTabSz="800100">
            <a:lnSpc>
              <a:spcPct val="90000"/>
            </a:lnSpc>
            <a:spcBef>
              <a:spcPct val="0"/>
            </a:spcBef>
            <a:spcAft>
              <a:spcPts val="0"/>
            </a:spcAft>
          </a:pPr>
          <a:r>
            <a:rPr lang="tr-TR" sz="1800" kern="1200" dirty="0" smtClean="0">
              <a:latin typeface="Calibri" panose="020F0502020204030204" pitchFamily="34" charset="0"/>
            </a:rPr>
            <a:t>- Başvuru koşulları ve tarihleri  </a:t>
          </a:r>
          <a:r>
            <a:rPr lang="tr-TR" altLang="tr-TR" sz="1800" kern="1200" dirty="0" smtClean="0">
              <a:latin typeface="Calibri" panose="020F0502020204030204" pitchFamily="34" charset="0"/>
            </a:rPr>
            <a:t>Proje Teklif  </a:t>
          </a:r>
          <a:r>
            <a:rPr lang="tr-TR" sz="1800" kern="1200" dirty="0" smtClean="0">
              <a:latin typeface="Calibri" panose="020F0502020204030204" pitchFamily="34" charset="0"/>
            </a:rPr>
            <a:t>Çağrısında belirtilir</a:t>
          </a:r>
        </a:p>
        <a:p>
          <a:pPr lvl="0" algn="l" defTabSz="800100">
            <a:lnSpc>
              <a:spcPct val="90000"/>
            </a:lnSpc>
            <a:spcBef>
              <a:spcPct val="0"/>
            </a:spcBef>
            <a:spcAft>
              <a:spcPts val="0"/>
            </a:spcAft>
          </a:pPr>
          <a:r>
            <a:rPr lang="tr-TR" sz="1800" kern="1200" dirty="0" smtClean="0">
              <a:latin typeface="Calibri" panose="020F0502020204030204" pitchFamily="34" charset="0"/>
            </a:rPr>
            <a:t>- Başvurular Kurullar tarafından değerlendirilir ve Çağrı bütçesi dahilinde en yüksek puanlı proje başvuruları desteklenir</a:t>
          </a:r>
          <a:endParaRPr lang="tr-TR" sz="1800" kern="1200" dirty="0">
            <a:latin typeface="Calibri" panose="020F0502020204030204" pitchFamily="34" charset="0"/>
          </a:endParaRPr>
        </a:p>
      </dsp:txBody>
      <dsp:txXfrm>
        <a:off x="1326854" y="2336179"/>
        <a:ext cx="7370618" cy="1601183"/>
      </dsp:txXfrm>
    </dsp:sp>
    <dsp:sp modelId="{D29283C0-076E-4AFD-AFC0-C1A75285C38C}">
      <dsp:nvSpPr>
        <dsp:cNvPr id="0" name=""/>
        <dsp:cNvSpPr/>
      </dsp:nvSpPr>
      <dsp:spPr>
        <a:xfrm>
          <a:off x="542661" y="2352578"/>
          <a:ext cx="1568385" cy="1568385"/>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0FDDD9FA-A991-4B90-B177-F43F7E985F03}">
      <dsp:nvSpPr>
        <dsp:cNvPr id="0" name=""/>
        <dsp:cNvSpPr/>
      </dsp:nvSpPr>
      <dsp:spPr>
        <a:xfrm>
          <a:off x="870767" y="4300105"/>
          <a:ext cx="7826705" cy="1437456"/>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ct val="35000"/>
            </a:spcAft>
          </a:pPr>
          <a:r>
            <a:rPr lang="tr-TR" altLang="tr-TR" sz="1800" kern="1200" dirty="0" smtClean="0">
              <a:solidFill>
                <a:schemeClr val="bg1"/>
              </a:solidFill>
              <a:latin typeface="Calibri" panose="020F0502020204030204" pitchFamily="34" charset="0"/>
            </a:rPr>
            <a:t>Proje Teklif Çağrısı</a:t>
          </a:r>
          <a:r>
            <a:rPr lang="tr-TR" altLang="tr-TR" sz="1800" kern="1200" smtClean="0">
              <a:solidFill>
                <a:schemeClr val="bg1"/>
              </a:solidFill>
              <a:latin typeface="Calibri" panose="020F0502020204030204" pitchFamily="34" charset="0"/>
            </a:rPr>
            <a:t>, Kalkınma Planları ve Yıllık Programlarda belirlenen hedefler ile stratejik dokümanlardaki öncelikler dikkate alınarak ilgili Başkanlık Birimi koordinasyonunda hazırlanır.</a:t>
          </a:r>
          <a:endParaRPr lang="tr-TR" sz="1800" kern="1200" dirty="0">
            <a:solidFill>
              <a:schemeClr val="bg1"/>
            </a:solidFill>
            <a:latin typeface="Calibri" panose="020F0502020204030204" pitchFamily="34" charset="0"/>
          </a:endParaRPr>
        </a:p>
      </dsp:txBody>
      <dsp:txXfrm>
        <a:off x="870767" y="4300105"/>
        <a:ext cx="7826705" cy="1437456"/>
      </dsp:txXfrm>
    </dsp:sp>
    <dsp:sp modelId="{2CB88D7E-291D-40E0-BDAB-8D3C269836D1}">
      <dsp:nvSpPr>
        <dsp:cNvPr id="0" name=""/>
        <dsp:cNvSpPr/>
      </dsp:nvSpPr>
      <dsp:spPr>
        <a:xfrm>
          <a:off x="86574" y="4234640"/>
          <a:ext cx="1568385" cy="1568385"/>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BCFF-F8F0-4770-8186-19F169DB4BF8}">
      <dsp:nvSpPr>
        <dsp:cNvPr id="0" name=""/>
        <dsp:cNvSpPr/>
      </dsp:nvSpPr>
      <dsp:spPr>
        <a:xfrm>
          <a:off x="0" y="260812"/>
          <a:ext cx="7102177" cy="27877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208" tIns="312420" rIns="551208" bIns="142240" numCol="1" spcCol="1270" anchor="t" anchorCtr="0">
          <a:noAutofit/>
        </a:bodyPr>
        <a:lstStyle/>
        <a:p>
          <a:pPr marL="228600" lvl="1" indent="-228600" algn="just" defTabSz="889000">
            <a:lnSpc>
              <a:spcPct val="90000"/>
            </a:lnSpc>
            <a:spcBef>
              <a:spcPct val="0"/>
            </a:spcBef>
            <a:spcAft>
              <a:spcPct val="15000"/>
            </a:spcAft>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Başvuracak tüm işletmelerin 2021 yılında bilanço esasına göre defter tutması esastır</a:t>
          </a:r>
          <a:r>
            <a:rPr lang="tr-TR" sz="2000" u="none" kern="1200" dirty="0" smtClean="0"/>
            <a:t>.</a:t>
          </a:r>
          <a:endParaRPr lang="tr-TR" sz="2000" strike="noStrike" kern="1200" dirty="0">
            <a:solidFill>
              <a:srgbClr val="7030A0"/>
            </a:solidFill>
            <a:latin typeface="Calibri" panose="020F0502020204030204" pitchFamily="34" charset="0"/>
          </a:endParaRPr>
        </a:p>
        <a:p>
          <a:pPr marL="228600" lvl="1" indent="-228600" algn="just" defTabSz="889000">
            <a:lnSpc>
              <a:spcPct val="90000"/>
            </a:lnSpc>
            <a:spcBef>
              <a:spcPct val="0"/>
            </a:spcBef>
            <a:spcAft>
              <a:spcPct val="15000"/>
            </a:spcAft>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Başvuracak tüm işletmelerin 2020 ve 2021 yılı KOBİ Beyannameleri onaylı olmalıdır (2021 yılında kurulan işletmeler için 2020 yılı KOBİ Beyannamesinin onaylı olması koşulu aranmaz.).</a:t>
          </a:r>
          <a:endParaRPr lang="tr-TR" sz="2000" b="0" strike="noStrike" kern="1200" baseline="0" dirty="0">
            <a:solidFill>
              <a:schemeClr val="accent1">
                <a:lumMod val="50000"/>
              </a:schemeClr>
            </a:solidFill>
            <a:latin typeface="Calibri" panose="020F0502020204030204" pitchFamily="34" charset="0"/>
            <a:ea typeface="+mn-ea"/>
            <a:cs typeface="+mn-cs"/>
          </a:endParaRPr>
        </a:p>
        <a:p>
          <a:pPr marL="228600" lvl="1" indent="-228600" algn="just" defTabSz="889000">
            <a:lnSpc>
              <a:spcPct val="90000"/>
            </a:lnSpc>
            <a:spcBef>
              <a:spcPct val="0"/>
            </a:spcBef>
            <a:spcAft>
              <a:spcPct val="15000"/>
            </a:spcAft>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2021 yılı KOBİ Beyannamesindeki net satış hasılatının 500.000 TL ve üzerinde olması gerekmektedir.</a:t>
          </a:r>
          <a:endParaRPr lang="tr-TR" sz="2000" b="0" strike="noStrike" kern="1200" baseline="0" dirty="0">
            <a:solidFill>
              <a:schemeClr val="accent1">
                <a:lumMod val="50000"/>
              </a:schemeClr>
            </a:solidFill>
            <a:latin typeface="Calibri" panose="020F0502020204030204" pitchFamily="34" charset="0"/>
            <a:ea typeface="+mn-ea"/>
            <a:cs typeface="+mn-cs"/>
          </a:endParaRPr>
        </a:p>
      </dsp:txBody>
      <dsp:txXfrm>
        <a:off x="0" y="260812"/>
        <a:ext cx="7102177" cy="2787750"/>
      </dsp:txXfrm>
    </dsp:sp>
    <dsp:sp modelId="{B6652A64-CCB2-4FB5-B049-8CA236FED3C1}">
      <dsp:nvSpPr>
        <dsp:cNvPr id="0" name=""/>
        <dsp:cNvSpPr/>
      </dsp:nvSpPr>
      <dsp:spPr>
        <a:xfrm>
          <a:off x="355108" y="39412"/>
          <a:ext cx="4971523"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912" tIns="0" rIns="187912"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Diğer Başvuru Koşulları</a:t>
          </a:r>
          <a:endParaRPr lang="tr-TR" sz="2400" kern="1200" dirty="0">
            <a:latin typeface="Calibri" panose="020F0502020204030204" pitchFamily="34" charset="0"/>
          </a:endParaRPr>
        </a:p>
      </dsp:txBody>
      <dsp:txXfrm>
        <a:off x="376724" y="61028"/>
        <a:ext cx="4928291" cy="399568"/>
      </dsp:txXfrm>
    </dsp:sp>
    <dsp:sp modelId="{3E6810D6-0285-4AD0-AF6D-6958B3AD4085}">
      <dsp:nvSpPr>
        <dsp:cNvPr id="0" name=""/>
        <dsp:cNvSpPr/>
      </dsp:nvSpPr>
      <dsp:spPr>
        <a:xfrm>
          <a:off x="0" y="3350962"/>
          <a:ext cx="7102177" cy="10158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208" tIns="312420" rIns="551208" bIns="142240" numCol="1" spcCol="1270" anchor="t" anchorCtr="0">
          <a:noAutofit/>
        </a:bodyPr>
        <a:lstStyle/>
        <a:p>
          <a:pPr marL="228600" lvl="1" indent="-228600" algn="just" defTabSz="889000">
            <a:lnSpc>
              <a:spcPct val="90000"/>
            </a:lnSpc>
            <a:spcBef>
              <a:spcPct val="0"/>
            </a:spcBef>
            <a:spcAft>
              <a:spcPct val="15000"/>
            </a:spcAft>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Teklif edilen projenin toplam bütçesi 2021 yılı net satış hasılatını geçemez.</a:t>
          </a:r>
          <a:endParaRPr lang="tr-TR" sz="2000" b="0" strike="noStrike" kern="1200" baseline="0" dirty="0">
            <a:solidFill>
              <a:schemeClr val="accent1">
                <a:lumMod val="50000"/>
              </a:schemeClr>
            </a:solidFill>
            <a:latin typeface="Calibri" panose="020F0502020204030204" pitchFamily="34" charset="0"/>
            <a:ea typeface="+mn-ea"/>
            <a:cs typeface="+mn-cs"/>
          </a:endParaRPr>
        </a:p>
      </dsp:txBody>
      <dsp:txXfrm>
        <a:off x="0" y="3350962"/>
        <a:ext cx="7102177" cy="1015875"/>
      </dsp:txXfrm>
    </dsp:sp>
    <dsp:sp modelId="{E88D6F39-E709-4649-88B8-8C4D159915A1}">
      <dsp:nvSpPr>
        <dsp:cNvPr id="0" name=""/>
        <dsp:cNvSpPr/>
      </dsp:nvSpPr>
      <dsp:spPr>
        <a:xfrm>
          <a:off x="355108" y="3129562"/>
          <a:ext cx="4971523"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912" tIns="0" rIns="187912"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Proje Bütçesi Özel Sınırı</a:t>
          </a:r>
          <a:endParaRPr lang="tr-TR" sz="2400" kern="1200" dirty="0">
            <a:latin typeface="Calibri" panose="020F0502020204030204" pitchFamily="34" charset="0"/>
          </a:endParaRPr>
        </a:p>
      </dsp:txBody>
      <dsp:txXfrm>
        <a:off x="376724" y="3151178"/>
        <a:ext cx="4928291" cy="399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7B0DA-3BFA-40F9-8893-17FEB3E4E1D7}">
      <dsp:nvSpPr>
        <dsp:cNvPr id="0" name=""/>
        <dsp:cNvSpPr/>
      </dsp:nvSpPr>
      <dsp:spPr>
        <a:xfrm rot="5400000">
          <a:off x="4934521" y="-2029036"/>
          <a:ext cx="748208" cy="499635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En az </a:t>
          </a:r>
          <a:r>
            <a:rPr lang="tr-TR" sz="2000" b="1" kern="1200" dirty="0" smtClean="0">
              <a:latin typeface="Calibri" panose="020F0502020204030204" pitchFamily="34" charset="0"/>
            </a:rPr>
            <a:t>8</a:t>
          </a:r>
          <a:r>
            <a:rPr lang="tr-TR" sz="2000" b="0" kern="1200" dirty="0" smtClean="0">
              <a:latin typeface="Calibri" panose="020F0502020204030204" pitchFamily="34" charset="0"/>
            </a:rPr>
            <a:t> ay ve en fazla </a:t>
          </a:r>
          <a:r>
            <a:rPr lang="tr-TR" sz="2000" b="1" kern="1200" dirty="0" smtClean="0">
              <a:latin typeface="Calibri" panose="020F0502020204030204" pitchFamily="34" charset="0"/>
            </a:rPr>
            <a:t>12</a:t>
          </a:r>
          <a:r>
            <a:rPr lang="tr-TR" sz="2000" b="0" kern="1200" dirty="0" smtClean="0">
              <a:latin typeface="Calibri" panose="020F0502020204030204" pitchFamily="34" charset="0"/>
            </a:rPr>
            <a:t> aydır.</a:t>
          </a:r>
          <a:endParaRPr lang="tr-TR" sz="2000" b="0" kern="1200" dirty="0">
            <a:latin typeface="Calibri" panose="020F0502020204030204" pitchFamily="34" charset="0"/>
          </a:endParaRPr>
        </a:p>
      </dsp:txBody>
      <dsp:txXfrm rot="-5400000">
        <a:off x="2810449" y="131561"/>
        <a:ext cx="4959828" cy="675158"/>
      </dsp:txXfrm>
    </dsp:sp>
    <dsp:sp modelId="{40EC3308-C603-4EF4-AA6B-28A8A7FAFB9C}">
      <dsp:nvSpPr>
        <dsp:cNvPr id="0" name=""/>
        <dsp:cNvSpPr/>
      </dsp:nvSpPr>
      <dsp:spPr>
        <a:xfrm>
          <a:off x="0" y="1510"/>
          <a:ext cx="2810448" cy="935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Proje Süresi</a:t>
          </a:r>
          <a:endParaRPr lang="tr-TR" sz="2200" kern="1200" dirty="0">
            <a:latin typeface="Calibri" panose="020F0502020204030204" pitchFamily="34" charset="0"/>
          </a:endParaRPr>
        </a:p>
      </dsp:txBody>
      <dsp:txXfrm>
        <a:off x="45656" y="47166"/>
        <a:ext cx="2719136" cy="843948"/>
      </dsp:txXfrm>
    </dsp:sp>
    <dsp:sp modelId="{B75DB9DE-49BD-47A4-90E2-9E218114F7B1}">
      <dsp:nvSpPr>
        <dsp:cNvPr id="0" name=""/>
        <dsp:cNvSpPr/>
      </dsp:nvSpPr>
      <dsp:spPr>
        <a:xfrm rot="5400000">
          <a:off x="4793858" y="-1002621"/>
          <a:ext cx="1019164" cy="499147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Geri Ödemesiz  :        400.000 TL</a:t>
          </a:r>
          <a:endParaRPr lang="tr-TR" sz="2000" b="0" kern="1200" dirty="0">
            <a:latin typeface="Calibri" panose="020F0502020204030204" pitchFamily="34" charset="0"/>
          </a:endParaRPr>
        </a:p>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Geri Ödemeli *  :    1.600.000 TL</a:t>
          </a:r>
        </a:p>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Toplam               :    </a:t>
          </a:r>
          <a:r>
            <a:rPr lang="tr-TR" sz="2000" b="1" kern="1200" dirty="0" smtClean="0">
              <a:latin typeface="Calibri" panose="020F0502020204030204" pitchFamily="34" charset="0"/>
            </a:rPr>
            <a:t>2.000.000 TL</a:t>
          </a:r>
        </a:p>
      </dsp:txBody>
      <dsp:txXfrm rot="-5400000">
        <a:off x="2807704" y="1033284"/>
        <a:ext cx="4941723" cy="919662"/>
      </dsp:txXfrm>
    </dsp:sp>
    <dsp:sp modelId="{FB89AF50-1DE1-4183-8C68-8CC1D2D5D164}">
      <dsp:nvSpPr>
        <dsp:cNvPr id="0" name=""/>
        <dsp:cNvSpPr/>
      </dsp:nvSpPr>
      <dsp:spPr>
        <a:xfrm>
          <a:off x="0" y="1025485"/>
          <a:ext cx="2807704" cy="935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Proje Destek Üst Limiti</a:t>
          </a:r>
          <a:endParaRPr lang="tr-TR" sz="2200" kern="1200" dirty="0">
            <a:latin typeface="Calibri" panose="020F0502020204030204" pitchFamily="34" charset="0"/>
          </a:endParaRPr>
        </a:p>
      </dsp:txBody>
      <dsp:txXfrm>
        <a:off x="45656" y="1071141"/>
        <a:ext cx="2716392" cy="843948"/>
      </dsp:txXfrm>
    </dsp:sp>
    <dsp:sp modelId="{D7DBAC85-9DF9-4382-82BE-08F3C2096AE6}">
      <dsp:nvSpPr>
        <dsp:cNvPr id="0" name=""/>
        <dsp:cNvSpPr/>
      </dsp:nvSpPr>
      <dsp:spPr>
        <a:xfrm rot="5400000">
          <a:off x="4701529" y="234435"/>
          <a:ext cx="1219070" cy="499147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b="1" kern="1200" dirty="0" smtClean="0">
              <a:latin typeface="Calibri" panose="020F0502020204030204" pitchFamily="34" charset="0"/>
            </a:rPr>
            <a:t>% 85 </a:t>
          </a:r>
          <a:r>
            <a:rPr lang="tr-TR" sz="2000" b="0" kern="1200" dirty="0" smtClean="0">
              <a:latin typeface="Calibri" panose="020F0502020204030204" pitchFamily="34" charset="0"/>
            </a:rPr>
            <a:t>(Bu oran üzerinden hesaplanacak </a:t>
          </a:r>
          <a:r>
            <a:rPr lang="tr-TR" sz="2000" b="0" kern="1200" smtClean="0">
              <a:latin typeface="Calibri" panose="020F0502020204030204" pitchFamily="34" charset="0"/>
            </a:rPr>
            <a:t>desteğin % 100’ü  </a:t>
          </a:r>
          <a:r>
            <a:rPr lang="tr-TR" sz="2000" b="0" kern="1200" dirty="0" smtClean="0">
              <a:latin typeface="Calibri" panose="020F0502020204030204" pitchFamily="34" charset="0"/>
            </a:rPr>
            <a:t>Teminat karşılığı geri ödemeli destek olarak ödenir.) </a:t>
          </a:r>
          <a:endParaRPr lang="tr-TR" sz="2000" b="0" kern="1200" dirty="0"/>
        </a:p>
      </dsp:txBody>
      <dsp:txXfrm rot="-5400000">
        <a:off x="2815327" y="2180147"/>
        <a:ext cx="4931964" cy="1100050"/>
      </dsp:txXfrm>
    </dsp:sp>
    <dsp:sp modelId="{C02390CC-DD0E-403A-9606-FB371A718FF3}">
      <dsp:nvSpPr>
        <dsp:cNvPr id="0" name=""/>
        <dsp:cNvSpPr/>
      </dsp:nvSpPr>
      <dsp:spPr>
        <a:xfrm>
          <a:off x="0" y="2049460"/>
          <a:ext cx="2807704" cy="12674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Destek Oranı</a:t>
          </a:r>
          <a:r>
            <a:rPr lang="tr-TR" sz="2200" b="1" kern="1200" baseline="30000" dirty="0" smtClean="0">
              <a:latin typeface="Calibri" panose="020F0502020204030204" pitchFamily="34" charset="0"/>
            </a:rPr>
            <a:t>**</a:t>
          </a:r>
          <a:endParaRPr lang="tr-TR" sz="2200" b="1" kern="1200" baseline="30000" dirty="0">
            <a:latin typeface="Calibri" panose="020F0502020204030204" pitchFamily="34" charset="0"/>
          </a:endParaRPr>
        </a:p>
      </dsp:txBody>
      <dsp:txXfrm>
        <a:off x="61870" y="2111330"/>
        <a:ext cx="2683964" cy="1143678"/>
      </dsp:txXfrm>
    </dsp:sp>
    <dsp:sp modelId="{7645A999-5E85-487A-86B9-94CEDC09CCFF}">
      <dsp:nvSpPr>
        <dsp:cNvPr id="0" name=""/>
        <dsp:cNvSpPr/>
      </dsp:nvSpPr>
      <dsp:spPr>
        <a:xfrm rot="5400000">
          <a:off x="4967064" y="1242473"/>
          <a:ext cx="683121" cy="499635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latin typeface="Calibri" panose="020F0502020204030204" pitchFamily="34" charset="0"/>
            </a:rPr>
            <a:t>% 50</a:t>
          </a:r>
          <a:endParaRPr lang="tr-TR" sz="2000" b="1" kern="1200" dirty="0">
            <a:latin typeface="Calibri" panose="020F0502020204030204" pitchFamily="34" charset="0"/>
          </a:endParaRPr>
        </a:p>
      </dsp:txBody>
      <dsp:txXfrm rot="-5400000">
        <a:off x="2810449" y="3432436"/>
        <a:ext cx="4963006" cy="616427"/>
      </dsp:txXfrm>
    </dsp:sp>
    <dsp:sp modelId="{ABFF423B-3A91-45E9-BD8F-50702C10D20C}">
      <dsp:nvSpPr>
        <dsp:cNvPr id="0" name=""/>
        <dsp:cNvSpPr/>
      </dsp:nvSpPr>
      <dsp:spPr>
        <a:xfrm>
          <a:off x="0" y="3363641"/>
          <a:ext cx="2810448" cy="7540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Erken Ödeme</a:t>
          </a:r>
          <a:r>
            <a:rPr lang="tr-TR" sz="2200" b="1" kern="1200" baseline="30000" dirty="0" smtClean="0">
              <a:latin typeface="Calibri" panose="020F0502020204030204" pitchFamily="34" charset="0"/>
            </a:rPr>
            <a:t>***</a:t>
          </a:r>
          <a:endParaRPr lang="tr-TR" sz="2200" b="1" kern="1200" baseline="30000" dirty="0">
            <a:latin typeface="Calibri" panose="020F0502020204030204" pitchFamily="34" charset="0"/>
          </a:endParaRPr>
        </a:p>
      </dsp:txBody>
      <dsp:txXfrm>
        <a:off x="36808" y="3400449"/>
        <a:ext cx="2736832" cy="6804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C03EF-6F23-48AB-90EF-BE546CF31B13}">
      <dsp:nvSpPr>
        <dsp:cNvPr id="0" name=""/>
        <dsp:cNvSpPr/>
      </dsp:nvSpPr>
      <dsp:spPr>
        <a:xfrm>
          <a:off x="3406" y="1009"/>
          <a:ext cx="7698043" cy="721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dirty="0" smtClean="0">
              <a:effectLst>
                <a:outerShdw blurRad="38100" dist="38100" dir="2700000" algn="tl">
                  <a:srgbClr val="000000">
                    <a:alpha val="43137"/>
                  </a:srgbClr>
                </a:outerShdw>
              </a:effectLst>
              <a:latin typeface="Calibri" panose="020F0502020204030204" pitchFamily="34" charset="0"/>
            </a:rPr>
            <a:t>UYGUN PROJE KONULARI </a:t>
          </a:r>
          <a:endParaRPr lang="tr-TR" sz="3600" b="1" kern="1200" dirty="0">
            <a:effectLst>
              <a:outerShdw blurRad="38100" dist="38100" dir="2700000" algn="tl">
                <a:srgbClr val="000000">
                  <a:alpha val="43137"/>
                </a:srgbClr>
              </a:outerShdw>
            </a:effectLst>
            <a:latin typeface="Calibri" panose="020F0502020204030204" pitchFamily="34" charset="0"/>
          </a:endParaRPr>
        </a:p>
      </dsp:txBody>
      <dsp:txXfrm>
        <a:off x="24527" y="22130"/>
        <a:ext cx="7655801" cy="678865"/>
      </dsp:txXfrm>
    </dsp:sp>
    <dsp:sp modelId="{755065E5-78F5-46D0-B8BE-9E7BE510908B}">
      <dsp:nvSpPr>
        <dsp:cNvPr id="0" name=""/>
        <dsp:cNvSpPr/>
      </dsp:nvSpPr>
      <dsp:spPr>
        <a:xfrm>
          <a:off x="20388" y="1037365"/>
          <a:ext cx="996092"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bg1"/>
              </a:solidFill>
              <a:latin typeface="Calibri" panose="020F0502020204030204" pitchFamily="34" charset="0"/>
            </a:rPr>
            <a:t>Büyük Verinin Analitik Yöntemlerle İşlenmesi ve İmalat Sanayinde Kullanımı</a:t>
          </a:r>
          <a:endParaRPr lang="tr-TR" sz="1100" b="1" kern="1200" dirty="0">
            <a:solidFill>
              <a:schemeClr val="bg1"/>
            </a:solidFill>
            <a:latin typeface="Calibri" panose="020F0502020204030204" pitchFamily="34" charset="0"/>
          </a:endParaRPr>
        </a:p>
      </dsp:txBody>
      <dsp:txXfrm>
        <a:off x="49563" y="1066540"/>
        <a:ext cx="937742" cy="2961868"/>
      </dsp:txXfrm>
    </dsp:sp>
    <dsp:sp modelId="{E0812667-098F-4846-820C-A524E67EF145}">
      <dsp:nvSpPr>
        <dsp:cNvPr id="0" name=""/>
        <dsp:cNvSpPr/>
      </dsp:nvSpPr>
      <dsp:spPr>
        <a:xfrm>
          <a:off x="1071945" y="1042771"/>
          <a:ext cx="862469"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Nesnelerin İnterneti</a:t>
          </a:r>
        </a:p>
        <a:p>
          <a:pPr lvl="0" algn="ctr" defTabSz="488950">
            <a:lnSpc>
              <a:spcPct val="90000"/>
            </a:lnSpc>
            <a:spcBef>
              <a:spcPct val="0"/>
            </a:spcBef>
            <a:spcAft>
              <a:spcPct val="35000"/>
            </a:spcAft>
          </a:pPr>
          <a:endParaRPr lang="tr-TR" sz="800" b="1" kern="1200" dirty="0">
            <a:latin typeface="Calibri" panose="020F0502020204030204" pitchFamily="34" charset="0"/>
          </a:endParaRPr>
        </a:p>
      </dsp:txBody>
      <dsp:txXfrm>
        <a:off x="1097206" y="1068032"/>
        <a:ext cx="811947" cy="2969696"/>
      </dsp:txXfrm>
    </dsp:sp>
    <dsp:sp modelId="{7ED31A29-6E5B-48BB-A14D-546152F35868}">
      <dsp:nvSpPr>
        <dsp:cNvPr id="0" name=""/>
        <dsp:cNvSpPr/>
      </dsp:nvSpPr>
      <dsp:spPr>
        <a:xfrm>
          <a:off x="2039982" y="1043617"/>
          <a:ext cx="973323"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Endüstriyel Robot Teknolojileri</a:t>
          </a:r>
        </a:p>
      </dsp:txBody>
      <dsp:txXfrm>
        <a:off x="2068490" y="1072125"/>
        <a:ext cx="916307" cy="2963202"/>
      </dsp:txXfrm>
    </dsp:sp>
    <dsp:sp modelId="{6351941F-D01C-4163-AEF7-DB0B0494B06D}">
      <dsp:nvSpPr>
        <dsp:cNvPr id="0" name=""/>
        <dsp:cNvSpPr/>
      </dsp:nvSpPr>
      <dsp:spPr>
        <a:xfrm>
          <a:off x="3052633" y="1042771"/>
          <a:ext cx="909146"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Akıllı Sensör Teknolojileri</a:t>
          </a:r>
        </a:p>
        <a:p>
          <a:pPr lvl="0" algn="ctr" defTabSz="488950">
            <a:lnSpc>
              <a:spcPct val="90000"/>
            </a:lnSpc>
            <a:spcBef>
              <a:spcPct val="0"/>
            </a:spcBef>
            <a:spcAft>
              <a:spcPct val="35000"/>
            </a:spcAft>
          </a:pPr>
          <a:endParaRPr lang="tr-TR" sz="1100" b="1" kern="1200" dirty="0">
            <a:latin typeface="Calibri" panose="020F0502020204030204" pitchFamily="34" charset="0"/>
          </a:endParaRPr>
        </a:p>
      </dsp:txBody>
      <dsp:txXfrm>
        <a:off x="3079261" y="1069399"/>
        <a:ext cx="855890" cy="2966962"/>
      </dsp:txXfrm>
    </dsp:sp>
    <dsp:sp modelId="{3870ABE4-E3A0-4A3A-9B03-ED8B91882444}">
      <dsp:nvSpPr>
        <dsp:cNvPr id="0" name=""/>
        <dsp:cNvSpPr/>
      </dsp:nvSpPr>
      <dsp:spPr>
        <a:xfrm>
          <a:off x="4034228" y="1042771"/>
          <a:ext cx="862469"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Yapay Zekaya Dayalı Siber Fiziksel Akıllı Fabrika Sistem ve Bileşenleri</a:t>
          </a:r>
          <a:endParaRPr lang="tr-TR" sz="1100" b="1" kern="1200" dirty="0">
            <a:latin typeface="Calibri" panose="020F0502020204030204" pitchFamily="34" charset="0"/>
          </a:endParaRPr>
        </a:p>
      </dsp:txBody>
      <dsp:txXfrm>
        <a:off x="4059489" y="1068032"/>
        <a:ext cx="811947" cy="2969696"/>
      </dsp:txXfrm>
    </dsp:sp>
    <dsp:sp modelId="{10755D04-F315-4D9A-BF72-CF7FD14BA06E}">
      <dsp:nvSpPr>
        <dsp:cNvPr id="0" name=""/>
        <dsp:cNvSpPr/>
      </dsp:nvSpPr>
      <dsp:spPr>
        <a:xfrm>
          <a:off x="4973336" y="1014290"/>
          <a:ext cx="862469"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Siber Güvenlik</a:t>
          </a:r>
        </a:p>
      </dsp:txBody>
      <dsp:txXfrm>
        <a:off x="4998597" y="1039551"/>
        <a:ext cx="811947" cy="2969696"/>
      </dsp:txXfrm>
    </dsp:sp>
    <dsp:sp modelId="{6BC732CE-8AFA-4200-A520-1E71C0AEEA83}">
      <dsp:nvSpPr>
        <dsp:cNvPr id="0" name=""/>
        <dsp:cNvSpPr/>
      </dsp:nvSpPr>
      <dsp:spPr>
        <a:xfrm>
          <a:off x="5904062" y="1042771"/>
          <a:ext cx="862469"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Akıllı ve Esnek Otomasyon Sistemleri</a:t>
          </a:r>
        </a:p>
      </dsp:txBody>
      <dsp:txXfrm>
        <a:off x="5929323" y="1068032"/>
        <a:ext cx="811947" cy="2969696"/>
      </dsp:txXfrm>
    </dsp:sp>
    <dsp:sp modelId="{D18180DC-CC0A-48AD-AF55-BE041060D749}">
      <dsp:nvSpPr>
        <dsp:cNvPr id="0" name=""/>
        <dsp:cNvSpPr/>
      </dsp:nvSpPr>
      <dsp:spPr>
        <a:xfrm>
          <a:off x="6838979" y="1042771"/>
          <a:ext cx="862469"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Artırılmış Gerçeklik / Sanal Gerçeklik Teknolojileri</a:t>
          </a:r>
        </a:p>
      </dsp:txBody>
      <dsp:txXfrm>
        <a:off x="6864240" y="1068032"/>
        <a:ext cx="811947" cy="2969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7F5AB-2CEE-4F8C-959B-5B178316B511}">
      <dsp:nvSpPr>
        <dsp:cNvPr id="0" name=""/>
        <dsp:cNvSpPr/>
      </dsp:nvSpPr>
      <dsp:spPr>
        <a:xfrm rot="10800000">
          <a:off x="0" y="160560"/>
          <a:ext cx="5451239" cy="604271"/>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121920" rIns="227584" bIns="121920" numCol="1" spcCol="1270" anchor="ctr" anchorCtr="0">
          <a:noAutofit/>
        </a:bodyPr>
        <a:lstStyle/>
        <a:p>
          <a:pPr lvl="0" algn="ctr" defTabSz="1422400">
            <a:lnSpc>
              <a:spcPct val="90000"/>
            </a:lnSpc>
            <a:spcBef>
              <a:spcPct val="0"/>
            </a:spcBef>
            <a:spcAft>
              <a:spcPct val="35000"/>
            </a:spcAft>
          </a:pPr>
          <a:r>
            <a:rPr lang="tr-TR" sz="3200" b="1" kern="1800" spc="800" baseline="0" dirty="0" smtClean="0">
              <a:effectLst>
                <a:outerShdw blurRad="38100" dist="38100" dir="2700000" algn="tl">
                  <a:srgbClr val="000000">
                    <a:alpha val="43137"/>
                  </a:srgbClr>
                </a:outerShdw>
              </a:effectLst>
              <a:latin typeface="Calibri" panose="020F0502020204030204" pitchFamily="34" charset="0"/>
            </a:rPr>
            <a:t>PROJE</a:t>
          </a:r>
          <a:endParaRPr lang="tr-TR" sz="1800" b="1" kern="1800" spc="800" baseline="0" dirty="0">
            <a:effectLst>
              <a:outerShdw blurRad="38100" dist="38100" dir="2700000" algn="tl">
                <a:srgbClr val="000000">
                  <a:alpha val="43137"/>
                </a:srgbClr>
              </a:outerShdw>
            </a:effectLst>
            <a:latin typeface="Calibri" panose="020F0502020204030204" pitchFamily="34" charset="0"/>
          </a:endParaRPr>
        </a:p>
      </dsp:txBody>
      <dsp:txXfrm rot="10800000">
        <a:off x="151068" y="160560"/>
        <a:ext cx="5300171" cy="604271"/>
      </dsp:txXfrm>
    </dsp:sp>
    <dsp:sp modelId="{0D070729-688A-48C2-84F5-F3A53F381632}">
      <dsp:nvSpPr>
        <dsp:cNvPr id="0" name=""/>
        <dsp:cNvSpPr/>
      </dsp:nvSpPr>
      <dsp:spPr>
        <a:xfrm>
          <a:off x="0" y="1235"/>
          <a:ext cx="1041390" cy="9229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BC37063-0DA6-43C1-BBF2-9E8FA3026DBF}">
      <dsp:nvSpPr>
        <dsp:cNvPr id="0" name=""/>
        <dsp:cNvSpPr/>
      </dsp:nvSpPr>
      <dsp:spPr>
        <a:xfrm rot="10800000">
          <a:off x="982732" y="1104537"/>
          <a:ext cx="4306394" cy="604271"/>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Belirli bir yerde</a:t>
          </a:r>
          <a:endParaRPr lang="tr-TR" sz="2000" kern="1200" dirty="0">
            <a:latin typeface="Calibri" panose="020F0502020204030204" pitchFamily="34" charset="0"/>
          </a:endParaRPr>
        </a:p>
      </dsp:txBody>
      <dsp:txXfrm rot="10800000">
        <a:off x="1133800" y="1104537"/>
        <a:ext cx="4155326" cy="604271"/>
      </dsp:txXfrm>
    </dsp:sp>
    <dsp:sp modelId="{F52B45A2-5E3B-4EAC-BD1B-6DE273906622}">
      <dsp:nvSpPr>
        <dsp:cNvPr id="0" name=""/>
        <dsp:cNvSpPr/>
      </dsp:nvSpPr>
      <dsp:spPr>
        <a:xfrm>
          <a:off x="806873" y="1104537"/>
          <a:ext cx="604271" cy="60427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BA93ACD-59E8-491B-8B1E-C01DDF070C62}">
      <dsp:nvSpPr>
        <dsp:cNvPr id="0" name=""/>
        <dsp:cNvSpPr/>
      </dsp:nvSpPr>
      <dsp:spPr>
        <a:xfrm rot="10800000">
          <a:off x="982732" y="1889189"/>
          <a:ext cx="4306394" cy="604271"/>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Belirli bir zaman ve bütçe çerçevesinde,</a:t>
          </a:r>
          <a:endParaRPr lang="tr-TR" sz="2000" kern="1200" dirty="0">
            <a:latin typeface="Calibri" panose="020F0502020204030204" pitchFamily="34" charset="0"/>
          </a:endParaRPr>
        </a:p>
      </dsp:txBody>
      <dsp:txXfrm rot="10800000">
        <a:off x="1133800" y="1889189"/>
        <a:ext cx="4155326" cy="604271"/>
      </dsp:txXfrm>
    </dsp:sp>
    <dsp:sp modelId="{CEFD3D77-2753-4649-84CB-5CD075B3C3C9}">
      <dsp:nvSpPr>
        <dsp:cNvPr id="0" name=""/>
        <dsp:cNvSpPr/>
      </dsp:nvSpPr>
      <dsp:spPr>
        <a:xfrm>
          <a:off x="806873" y="1889189"/>
          <a:ext cx="604271" cy="60427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8DA4D04-AD36-469B-A02F-4F6D3DCF5F1F}">
      <dsp:nvSpPr>
        <dsp:cNvPr id="0" name=""/>
        <dsp:cNvSpPr/>
      </dsp:nvSpPr>
      <dsp:spPr>
        <a:xfrm rot="10800000">
          <a:off x="982732" y="2673841"/>
          <a:ext cx="4306394" cy="604271"/>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Bir başlama ve bitiş noktasına sahip,</a:t>
          </a:r>
          <a:endParaRPr lang="tr-TR" sz="2000" kern="1200" dirty="0">
            <a:latin typeface="Calibri" panose="020F0502020204030204" pitchFamily="34" charset="0"/>
          </a:endParaRPr>
        </a:p>
      </dsp:txBody>
      <dsp:txXfrm rot="10800000">
        <a:off x="1133800" y="2673841"/>
        <a:ext cx="4155326" cy="604271"/>
      </dsp:txXfrm>
    </dsp:sp>
    <dsp:sp modelId="{B87B4DA8-3B73-4FE6-AE2F-4E5FB5D5C8E4}">
      <dsp:nvSpPr>
        <dsp:cNvPr id="0" name=""/>
        <dsp:cNvSpPr/>
      </dsp:nvSpPr>
      <dsp:spPr>
        <a:xfrm>
          <a:off x="806873" y="2673841"/>
          <a:ext cx="604271" cy="60427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2D6D131-F048-4C1B-8E03-3F44C167903F}">
      <dsp:nvSpPr>
        <dsp:cNvPr id="0" name=""/>
        <dsp:cNvSpPr/>
      </dsp:nvSpPr>
      <dsp:spPr>
        <a:xfrm rot="10800000">
          <a:off x="982732" y="3458492"/>
          <a:ext cx="4306394" cy="604271"/>
        </a:xfrm>
        <a:prstGeom prst="homePlat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Hedeflenen belirli amaçların gerçekleştirilmesine</a:t>
          </a:r>
          <a:endParaRPr lang="tr-TR" sz="2000" kern="1200" dirty="0">
            <a:latin typeface="Calibri" panose="020F0502020204030204" pitchFamily="34" charset="0"/>
          </a:endParaRPr>
        </a:p>
      </dsp:txBody>
      <dsp:txXfrm rot="10800000">
        <a:off x="1133800" y="3458492"/>
        <a:ext cx="4155326" cy="604271"/>
      </dsp:txXfrm>
    </dsp:sp>
    <dsp:sp modelId="{20565E4D-4D2C-42E6-9EBF-69D86EAA0F49}">
      <dsp:nvSpPr>
        <dsp:cNvPr id="0" name=""/>
        <dsp:cNvSpPr/>
      </dsp:nvSpPr>
      <dsp:spPr>
        <a:xfrm>
          <a:off x="806873" y="3458492"/>
          <a:ext cx="604271" cy="604271"/>
        </a:xfrm>
        <a:prstGeom prst="ellipse">
          <a:avLst/>
        </a:prstGeom>
        <a:blipFill rotWithShape="1">
          <a:blip xmlns:r="http://schemas.openxmlformats.org/officeDocument/2006/relationships" r:embed="rId5"/>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BCFF-F8F0-4770-8186-19F169DB4BF8}">
      <dsp:nvSpPr>
        <dsp:cNvPr id="0" name=""/>
        <dsp:cNvSpPr/>
      </dsp:nvSpPr>
      <dsp:spPr>
        <a:xfrm>
          <a:off x="0" y="272500"/>
          <a:ext cx="6864424" cy="18742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756" tIns="354076" rIns="532756" bIns="170688" numCol="1" spcCol="1270" anchor="t" anchorCtr="0">
          <a:noAutofit/>
        </a:bodyPr>
        <a:lstStyle/>
        <a:p>
          <a:pPr marL="228600" lvl="1" indent="-228600" algn="just" defTabSz="1066800">
            <a:lnSpc>
              <a:spcPct val="90000"/>
            </a:lnSpc>
            <a:spcBef>
              <a:spcPct val="0"/>
            </a:spcBef>
            <a:spcAft>
              <a:spcPct val="15000"/>
            </a:spcAft>
            <a:buChar char="••"/>
          </a:pPr>
          <a:r>
            <a:rPr lang="tr-TR" sz="2400" kern="1200" dirty="0" smtClean="0">
              <a:solidFill>
                <a:srgbClr val="006597"/>
              </a:solidFill>
              <a:latin typeface="Calibri" panose="020F0502020204030204" pitchFamily="34" charset="0"/>
            </a:rPr>
            <a:t>Ana faaliyet kodu NACE REV 2 sınıflamasına göre imalat sanayi sektörlerinde yer alan küçük ve orta ölçekli işletmeler başvurabilecektir.</a:t>
          </a:r>
          <a:endParaRPr lang="tr-TR" sz="2400" kern="1200" dirty="0">
            <a:solidFill>
              <a:srgbClr val="006597"/>
            </a:solidFill>
            <a:latin typeface="Calibri" panose="020F0502020204030204" pitchFamily="34" charset="0"/>
          </a:endParaRPr>
        </a:p>
      </dsp:txBody>
      <dsp:txXfrm>
        <a:off x="0" y="272500"/>
        <a:ext cx="6864424" cy="1874250"/>
      </dsp:txXfrm>
    </dsp:sp>
    <dsp:sp modelId="{B6652A64-CCB2-4FB5-B049-8CA236FED3C1}">
      <dsp:nvSpPr>
        <dsp:cNvPr id="0" name=""/>
        <dsp:cNvSpPr/>
      </dsp:nvSpPr>
      <dsp:spPr>
        <a:xfrm>
          <a:off x="343221" y="21579"/>
          <a:ext cx="4805096"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21" tIns="0" rIns="181621"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Hedef Sektör</a:t>
          </a:r>
          <a:endParaRPr lang="tr-TR" sz="2400" b="1" kern="1200" dirty="0">
            <a:latin typeface="Calibri" panose="020F0502020204030204" pitchFamily="34" charset="0"/>
          </a:endParaRPr>
        </a:p>
      </dsp:txBody>
      <dsp:txXfrm>
        <a:off x="367719" y="46077"/>
        <a:ext cx="4756100" cy="452844"/>
      </dsp:txXfrm>
    </dsp:sp>
    <dsp:sp modelId="{D859D08B-A940-4371-8F70-A29CB808EC78}">
      <dsp:nvSpPr>
        <dsp:cNvPr id="0" name=""/>
        <dsp:cNvSpPr/>
      </dsp:nvSpPr>
      <dsp:spPr>
        <a:xfrm>
          <a:off x="0" y="2508494"/>
          <a:ext cx="6864424" cy="15529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756" tIns="354076" rIns="532756" bIns="170688" numCol="1" spcCol="1270" anchor="t" anchorCtr="0">
          <a:noAutofit/>
        </a:bodyPr>
        <a:lstStyle/>
        <a:p>
          <a:pPr marL="228600" lvl="1" indent="-228600" algn="just" defTabSz="1066800">
            <a:lnSpc>
              <a:spcPct val="90000"/>
            </a:lnSpc>
            <a:spcBef>
              <a:spcPct val="0"/>
            </a:spcBef>
            <a:spcAft>
              <a:spcPct val="15000"/>
            </a:spcAft>
            <a:buChar char="••"/>
          </a:pPr>
          <a:r>
            <a:rPr lang="tr-TR" sz="2400" kern="1200" dirty="0" smtClean="0">
              <a:solidFill>
                <a:srgbClr val="006597"/>
              </a:solidFill>
              <a:latin typeface="Calibri" panose="020F0502020204030204" pitchFamily="34" charset="0"/>
            </a:rPr>
            <a:t>KOSGEB Veri Tabanında kayıtlı, KOBİ Beyannamesi onaylı küçük ve orta ölçekli işletmeler başvurabilecektir.</a:t>
          </a:r>
          <a:endParaRPr lang="tr-TR" sz="2400" kern="1200" dirty="0">
            <a:solidFill>
              <a:srgbClr val="006597"/>
            </a:solidFill>
            <a:latin typeface="Calibri" panose="020F0502020204030204" pitchFamily="34" charset="0"/>
          </a:endParaRPr>
        </a:p>
      </dsp:txBody>
      <dsp:txXfrm>
        <a:off x="0" y="2508494"/>
        <a:ext cx="6864424" cy="1552950"/>
      </dsp:txXfrm>
    </dsp:sp>
    <dsp:sp modelId="{2D7F74C6-9C82-4EC5-A37B-B2F915BF3F9C}">
      <dsp:nvSpPr>
        <dsp:cNvPr id="0" name=""/>
        <dsp:cNvSpPr/>
      </dsp:nvSpPr>
      <dsp:spPr>
        <a:xfrm>
          <a:off x="343221" y="2238550"/>
          <a:ext cx="4805096"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21" tIns="0" rIns="181621"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Ölçek</a:t>
          </a:r>
          <a:endParaRPr lang="tr-TR" sz="2400" kern="1200" dirty="0">
            <a:latin typeface="Calibri" panose="020F0502020204030204" pitchFamily="34" charset="0"/>
          </a:endParaRPr>
        </a:p>
      </dsp:txBody>
      <dsp:txXfrm>
        <a:off x="367719" y="2263048"/>
        <a:ext cx="4756100"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7B0DA-3BFA-40F9-8893-17FEB3E4E1D7}">
      <dsp:nvSpPr>
        <dsp:cNvPr id="0" name=""/>
        <dsp:cNvSpPr/>
      </dsp:nvSpPr>
      <dsp:spPr>
        <a:xfrm rot="5400000">
          <a:off x="4934521" y="-2029036"/>
          <a:ext cx="748208" cy="499635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En az </a:t>
          </a:r>
          <a:r>
            <a:rPr lang="tr-TR" sz="2000" b="1" kern="1200" dirty="0" smtClean="0">
              <a:latin typeface="Calibri" panose="020F0502020204030204" pitchFamily="34" charset="0"/>
            </a:rPr>
            <a:t>8</a:t>
          </a:r>
          <a:r>
            <a:rPr lang="tr-TR" sz="2000" b="0" kern="1200" dirty="0" smtClean="0">
              <a:latin typeface="Calibri" panose="020F0502020204030204" pitchFamily="34" charset="0"/>
            </a:rPr>
            <a:t> ay ve en fazla </a:t>
          </a:r>
          <a:r>
            <a:rPr lang="tr-TR" sz="2000" b="1" kern="1200" dirty="0" smtClean="0">
              <a:latin typeface="Calibri" panose="020F0502020204030204" pitchFamily="34" charset="0"/>
            </a:rPr>
            <a:t>12</a:t>
          </a:r>
          <a:r>
            <a:rPr lang="tr-TR" sz="2000" b="0" kern="1200" dirty="0" smtClean="0">
              <a:latin typeface="Calibri" panose="020F0502020204030204" pitchFamily="34" charset="0"/>
            </a:rPr>
            <a:t> aydır.</a:t>
          </a:r>
          <a:endParaRPr lang="tr-TR" sz="2000" b="0" kern="1200" dirty="0">
            <a:latin typeface="Calibri" panose="020F0502020204030204" pitchFamily="34" charset="0"/>
          </a:endParaRPr>
        </a:p>
      </dsp:txBody>
      <dsp:txXfrm rot="-5400000">
        <a:off x="2810449" y="131561"/>
        <a:ext cx="4959828" cy="675158"/>
      </dsp:txXfrm>
    </dsp:sp>
    <dsp:sp modelId="{40EC3308-C603-4EF4-AA6B-28A8A7FAFB9C}">
      <dsp:nvSpPr>
        <dsp:cNvPr id="0" name=""/>
        <dsp:cNvSpPr/>
      </dsp:nvSpPr>
      <dsp:spPr>
        <a:xfrm>
          <a:off x="0" y="1510"/>
          <a:ext cx="2810448" cy="935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Proje Süresi</a:t>
          </a:r>
          <a:endParaRPr lang="tr-TR" sz="2200" kern="1200" dirty="0">
            <a:latin typeface="Calibri" panose="020F0502020204030204" pitchFamily="34" charset="0"/>
          </a:endParaRPr>
        </a:p>
      </dsp:txBody>
      <dsp:txXfrm>
        <a:off x="45656" y="47166"/>
        <a:ext cx="2719136" cy="843948"/>
      </dsp:txXfrm>
    </dsp:sp>
    <dsp:sp modelId="{B75DB9DE-49BD-47A4-90E2-9E218114F7B1}">
      <dsp:nvSpPr>
        <dsp:cNvPr id="0" name=""/>
        <dsp:cNvSpPr/>
      </dsp:nvSpPr>
      <dsp:spPr>
        <a:xfrm rot="5400000">
          <a:off x="4793858" y="-1002621"/>
          <a:ext cx="1019164" cy="499147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Toplam*               : </a:t>
          </a:r>
          <a:r>
            <a:rPr lang="tr-TR" sz="2000" b="1" kern="1200" dirty="0" smtClean="0">
              <a:latin typeface="Calibri" panose="020F0502020204030204" pitchFamily="34" charset="0"/>
            </a:rPr>
            <a:t>1.500.000 TL</a:t>
          </a:r>
          <a:endParaRPr lang="tr-TR" sz="2000" b="0" kern="1200" dirty="0">
            <a:latin typeface="Calibri" panose="020F0502020204030204" pitchFamily="34" charset="0"/>
          </a:endParaRPr>
        </a:p>
      </dsp:txBody>
      <dsp:txXfrm rot="-5400000">
        <a:off x="2807704" y="1033284"/>
        <a:ext cx="4941723" cy="919662"/>
      </dsp:txXfrm>
    </dsp:sp>
    <dsp:sp modelId="{FB89AF50-1DE1-4183-8C68-8CC1D2D5D164}">
      <dsp:nvSpPr>
        <dsp:cNvPr id="0" name=""/>
        <dsp:cNvSpPr/>
      </dsp:nvSpPr>
      <dsp:spPr>
        <a:xfrm>
          <a:off x="0" y="1025485"/>
          <a:ext cx="2807704" cy="935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Proje Destek Üst Limiti</a:t>
          </a:r>
          <a:endParaRPr lang="tr-TR" sz="2200" kern="1200" dirty="0">
            <a:latin typeface="Calibri" panose="020F0502020204030204" pitchFamily="34" charset="0"/>
          </a:endParaRPr>
        </a:p>
      </dsp:txBody>
      <dsp:txXfrm>
        <a:off x="45656" y="1071141"/>
        <a:ext cx="2716392" cy="843948"/>
      </dsp:txXfrm>
    </dsp:sp>
    <dsp:sp modelId="{D7DBAC85-9DF9-4382-82BE-08F3C2096AE6}">
      <dsp:nvSpPr>
        <dsp:cNvPr id="0" name=""/>
        <dsp:cNvSpPr/>
      </dsp:nvSpPr>
      <dsp:spPr>
        <a:xfrm rot="5400000">
          <a:off x="4701529" y="234435"/>
          <a:ext cx="1219070" cy="499147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b="1" kern="1200" dirty="0" smtClean="0">
              <a:latin typeface="Calibri" panose="020F0502020204030204" pitchFamily="34" charset="0"/>
            </a:rPr>
            <a:t>% 85 </a:t>
          </a:r>
          <a:r>
            <a:rPr lang="tr-TR" sz="2000" b="0" kern="1200" dirty="0" smtClean="0">
              <a:latin typeface="Calibri" panose="020F0502020204030204" pitchFamily="34" charset="0"/>
            </a:rPr>
            <a:t>(Bu oran üzerinden hesaplanacak desteğin % 100’ü  Teminat karşılığı geri ödemeli destek olarak ödenir.) </a:t>
          </a:r>
          <a:endParaRPr lang="tr-TR" sz="2000" b="0" kern="1200" dirty="0"/>
        </a:p>
      </dsp:txBody>
      <dsp:txXfrm rot="-5400000">
        <a:off x="2815327" y="2180147"/>
        <a:ext cx="4931964" cy="1100050"/>
      </dsp:txXfrm>
    </dsp:sp>
    <dsp:sp modelId="{C02390CC-DD0E-403A-9606-FB371A718FF3}">
      <dsp:nvSpPr>
        <dsp:cNvPr id="0" name=""/>
        <dsp:cNvSpPr/>
      </dsp:nvSpPr>
      <dsp:spPr>
        <a:xfrm>
          <a:off x="0" y="2049460"/>
          <a:ext cx="2807704" cy="12674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Destek Oranı</a:t>
          </a:r>
          <a:r>
            <a:rPr lang="tr-TR" sz="2200" b="1" kern="1200" baseline="30000" dirty="0" smtClean="0">
              <a:latin typeface="Calibri" panose="020F0502020204030204" pitchFamily="34" charset="0"/>
            </a:rPr>
            <a:t>**</a:t>
          </a:r>
          <a:endParaRPr lang="tr-TR" sz="2200" b="1" kern="1200" baseline="30000" dirty="0">
            <a:latin typeface="Calibri" panose="020F0502020204030204" pitchFamily="34" charset="0"/>
          </a:endParaRPr>
        </a:p>
      </dsp:txBody>
      <dsp:txXfrm>
        <a:off x="61870" y="2111330"/>
        <a:ext cx="2683964" cy="1143678"/>
      </dsp:txXfrm>
    </dsp:sp>
    <dsp:sp modelId="{7645A999-5E85-487A-86B9-94CEDC09CCFF}">
      <dsp:nvSpPr>
        <dsp:cNvPr id="0" name=""/>
        <dsp:cNvSpPr/>
      </dsp:nvSpPr>
      <dsp:spPr>
        <a:xfrm rot="5400000">
          <a:off x="4967064" y="1242473"/>
          <a:ext cx="683121" cy="499635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latin typeface="Calibri" panose="020F0502020204030204" pitchFamily="34" charset="0"/>
            </a:rPr>
            <a:t>% 50</a:t>
          </a:r>
          <a:endParaRPr lang="tr-TR" sz="2000" b="1" kern="1200" dirty="0">
            <a:latin typeface="Calibri" panose="020F0502020204030204" pitchFamily="34" charset="0"/>
          </a:endParaRPr>
        </a:p>
      </dsp:txBody>
      <dsp:txXfrm rot="-5400000">
        <a:off x="2810449" y="3432436"/>
        <a:ext cx="4963006" cy="616427"/>
      </dsp:txXfrm>
    </dsp:sp>
    <dsp:sp modelId="{ABFF423B-3A91-45E9-BD8F-50702C10D20C}">
      <dsp:nvSpPr>
        <dsp:cNvPr id="0" name=""/>
        <dsp:cNvSpPr/>
      </dsp:nvSpPr>
      <dsp:spPr>
        <a:xfrm>
          <a:off x="0" y="3363641"/>
          <a:ext cx="2810448" cy="7540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Erken Ödeme</a:t>
          </a:r>
          <a:r>
            <a:rPr lang="tr-TR" sz="2200" b="1" kern="1200" baseline="30000" dirty="0" smtClean="0">
              <a:latin typeface="Calibri" panose="020F0502020204030204" pitchFamily="34" charset="0"/>
            </a:rPr>
            <a:t>***</a:t>
          </a:r>
          <a:endParaRPr lang="tr-TR" sz="2200" b="1" kern="1200" baseline="30000" dirty="0">
            <a:latin typeface="Calibri" panose="020F0502020204030204" pitchFamily="34" charset="0"/>
          </a:endParaRPr>
        </a:p>
      </dsp:txBody>
      <dsp:txXfrm>
        <a:off x="36808" y="3400449"/>
        <a:ext cx="2736832" cy="680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A6426-417A-44B0-B01F-9285AB84F1CB}">
      <dsp:nvSpPr>
        <dsp:cNvPr id="0" name=""/>
        <dsp:cNvSpPr/>
      </dsp:nvSpPr>
      <dsp:spPr>
        <a:xfrm>
          <a:off x="0" y="0"/>
          <a:ext cx="7697331" cy="5010363"/>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dirty="0" smtClean="0">
              <a:effectLst>
                <a:outerShdw blurRad="38100" dist="38100" dir="2700000" algn="tl">
                  <a:srgbClr val="000000">
                    <a:alpha val="43137"/>
                  </a:srgbClr>
                </a:outerShdw>
              </a:effectLst>
              <a:latin typeface="Calibri" panose="020F0502020204030204" pitchFamily="34" charset="0"/>
            </a:rPr>
            <a:t>UYGUN PROJE KONULARI </a:t>
          </a:r>
          <a:endParaRPr lang="tr-TR" sz="3600" b="1" kern="1200" dirty="0">
            <a:effectLst>
              <a:outerShdw blurRad="38100" dist="38100" dir="2700000" algn="tl">
                <a:srgbClr val="000000">
                  <a:alpha val="43137"/>
                </a:srgbClr>
              </a:outerShdw>
            </a:effectLst>
            <a:latin typeface="Calibri" panose="020F0502020204030204" pitchFamily="34" charset="0"/>
          </a:endParaRPr>
        </a:p>
      </dsp:txBody>
      <dsp:txXfrm>
        <a:off x="0" y="0"/>
        <a:ext cx="7697331" cy="1503108"/>
      </dsp:txXfrm>
    </dsp:sp>
    <dsp:sp modelId="{049BA35E-AC9B-4C2A-9170-6AC8B0786D22}">
      <dsp:nvSpPr>
        <dsp:cNvPr id="0" name=""/>
        <dsp:cNvSpPr/>
      </dsp:nvSpPr>
      <dsp:spPr>
        <a:xfrm>
          <a:off x="747632" y="1265949"/>
          <a:ext cx="6157865" cy="7299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tr-TR" sz="1600" b="1" kern="1200" dirty="0" smtClean="0">
              <a:latin typeface="Calibri" panose="020F0502020204030204" pitchFamily="34" charset="0"/>
            </a:rPr>
            <a:t>Üretimde verimlilik arttırma ve/veya üretim maliyetlerini düşürme amacıyla mevcut imalat süreçlerinin geliştirilmesi </a:t>
          </a:r>
          <a:endParaRPr lang="tr-TR" sz="1600" b="1" kern="1200" dirty="0">
            <a:latin typeface="Calibri" panose="020F0502020204030204" pitchFamily="34" charset="0"/>
          </a:endParaRPr>
        </a:p>
      </dsp:txBody>
      <dsp:txXfrm>
        <a:off x="769010" y="1287327"/>
        <a:ext cx="6115109" cy="687147"/>
      </dsp:txXfrm>
    </dsp:sp>
    <dsp:sp modelId="{80541F48-4AFC-417C-9469-A0D4CF7E8D63}">
      <dsp:nvSpPr>
        <dsp:cNvPr id="0" name=""/>
        <dsp:cNvSpPr/>
      </dsp:nvSpPr>
      <dsp:spPr>
        <a:xfrm>
          <a:off x="747632" y="2158501"/>
          <a:ext cx="6157865" cy="7299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tr-TR" sz="1600" b="1" kern="1200" dirty="0" smtClean="0">
              <a:latin typeface="Calibri" panose="020F0502020204030204" pitchFamily="34" charset="0"/>
            </a:rPr>
            <a:t>Ürün kalitesinin artırılması ve/veya ürün kalitesinde sürekliliğinin sağlanması </a:t>
          </a:r>
        </a:p>
        <a:p>
          <a:pPr lvl="0" algn="ctr" defTabSz="711200">
            <a:lnSpc>
              <a:spcPct val="90000"/>
            </a:lnSpc>
            <a:spcBef>
              <a:spcPct val="0"/>
            </a:spcBef>
            <a:spcAft>
              <a:spcPct val="35000"/>
            </a:spcAft>
          </a:pPr>
          <a:endParaRPr lang="tr-TR" sz="800" b="1" kern="1200" dirty="0">
            <a:latin typeface="Calibri" panose="020F0502020204030204" pitchFamily="34" charset="0"/>
          </a:endParaRPr>
        </a:p>
      </dsp:txBody>
      <dsp:txXfrm>
        <a:off x="769010" y="2179879"/>
        <a:ext cx="6115109" cy="687147"/>
      </dsp:txXfrm>
    </dsp:sp>
    <dsp:sp modelId="{74D3C510-0E87-4191-A4DD-609A5471037B}">
      <dsp:nvSpPr>
        <dsp:cNvPr id="0" name=""/>
        <dsp:cNvSpPr/>
      </dsp:nvSpPr>
      <dsp:spPr>
        <a:xfrm>
          <a:off x="747632" y="2994136"/>
          <a:ext cx="6157865" cy="7299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tr-TR" sz="1600" b="1" kern="1200" dirty="0" smtClean="0">
              <a:latin typeface="Calibri" panose="020F0502020204030204" pitchFamily="34" charset="0"/>
            </a:rPr>
            <a:t>Katma değerli üretim kapasitesi ve/veya ürün geliştirme kapasitesinin artırılması</a:t>
          </a:r>
        </a:p>
      </dsp:txBody>
      <dsp:txXfrm>
        <a:off x="769010" y="3015514"/>
        <a:ext cx="6115109" cy="687147"/>
      </dsp:txXfrm>
    </dsp:sp>
    <dsp:sp modelId="{08D20659-5694-4D64-B592-FBDB9986906F}">
      <dsp:nvSpPr>
        <dsp:cNvPr id="0" name=""/>
        <dsp:cNvSpPr/>
      </dsp:nvSpPr>
      <dsp:spPr>
        <a:xfrm>
          <a:off x="795047" y="3858236"/>
          <a:ext cx="6157865" cy="7299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tr-TR" sz="1600" b="1" kern="1200" dirty="0" smtClean="0">
              <a:latin typeface="Calibri" panose="020F0502020204030204" pitchFamily="34" charset="0"/>
            </a:rPr>
            <a:t>Ölçüm – analiz altyapısının iyileştirilmesi </a:t>
          </a:r>
        </a:p>
        <a:p>
          <a:pPr lvl="0" algn="l" defTabSz="711200">
            <a:lnSpc>
              <a:spcPct val="90000"/>
            </a:lnSpc>
            <a:spcBef>
              <a:spcPct val="0"/>
            </a:spcBef>
            <a:spcAft>
              <a:spcPct val="35000"/>
            </a:spcAft>
          </a:pPr>
          <a:endParaRPr lang="tr-TR" sz="1100" b="1" kern="1200" dirty="0">
            <a:latin typeface="Calibri" panose="020F0502020204030204" pitchFamily="34" charset="0"/>
          </a:endParaRPr>
        </a:p>
      </dsp:txBody>
      <dsp:txXfrm>
        <a:off x="816425" y="3879614"/>
        <a:ext cx="6115109" cy="6871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F54AA-3BCB-401A-A601-52AB73D9AF59}">
      <dsp:nvSpPr>
        <dsp:cNvPr id="0" name=""/>
        <dsp:cNvSpPr/>
      </dsp:nvSpPr>
      <dsp:spPr>
        <a:xfrm>
          <a:off x="0" y="433978"/>
          <a:ext cx="8708471" cy="340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5874" tIns="416560" rIns="675874" bIns="142240" numCol="1" spcCol="1270" anchor="t" anchorCtr="0">
          <a:noAutofit/>
        </a:bodyPr>
        <a:lstStyle/>
        <a:p>
          <a:pPr marL="0" lvl="1" indent="0" algn="l" defTabSz="889000" rtl="0">
            <a:lnSpc>
              <a:spcPct val="90000"/>
            </a:lnSpc>
            <a:spcBef>
              <a:spcPct val="0"/>
            </a:spcBef>
            <a:spcAft>
              <a:spcPct val="15000"/>
            </a:spcAft>
            <a:buChar char="••"/>
          </a:pPr>
          <a:r>
            <a:rPr lang="tr-TR" sz="2000" b="0" kern="1200" dirty="0" smtClean="0">
              <a:solidFill>
                <a:schemeClr val="accent1">
                  <a:lumMod val="50000"/>
                </a:schemeClr>
              </a:solidFill>
              <a:latin typeface="Calibri" panose="020F0502020204030204" pitchFamily="34" charset="0"/>
              <a:ea typeface="+mn-ea"/>
              <a:cs typeface="+mn-cs"/>
            </a:rPr>
            <a:t>NACE REV 2 sınıflamasına göre; aşağıda belirtilen sektörlerde faaliyet gösteren işletmeler başvurabilecektir:</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26</a:t>
          </a:r>
          <a:r>
            <a:rPr lang="tr-TR" sz="2000" b="0" kern="1200" dirty="0" smtClean="0">
              <a:solidFill>
                <a:schemeClr val="accent1">
                  <a:lumMod val="50000"/>
                </a:schemeClr>
              </a:solidFill>
              <a:latin typeface="Calibri" panose="020F0502020204030204" pitchFamily="34" charset="0"/>
              <a:ea typeface="+mn-ea"/>
              <a:cs typeface="+mn-cs"/>
            </a:rPr>
            <a:t>        Bilgisayarların, elektronik ve optik ürünlerin imalatı</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28</a:t>
          </a:r>
          <a:r>
            <a:rPr lang="tr-TR" sz="2000" b="0" kern="1200" dirty="0" smtClean="0">
              <a:solidFill>
                <a:schemeClr val="accent1">
                  <a:lumMod val="50000"/>
                </a:schemeClr>
              </a:solidFill>
              <a:latin typeface="Calibri" panose="020F0502020204030204" pitchFamily="34" charset="0"/>
              <a:ea typeface="+mn-ea"/>
              <a:cs typeface="+mn-cs"/>
            </a:rPr>
            <a:t>        Başka yerde sınıflandırılmamış makine ve ekipman imalatı </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30.3</a:t>
          </a:r>
          <a:r>
            <a:rPr lang="tr-TR" sz="2000" b="0" kern="1200" dirty="0" smtClean="0">
              <a:solidFill>
                <a:schemeClr val="accent1">
                  <a:lumMod val="50000"/>
                </a:schemeClr>
              </a:solidFill>
              <a:latin typeface="Calibri" panose="020F0502020204030204" pitchFamily="34" charset="0"/>
              <a:ea typeface="+mn-ea"/>
              <a:cs typeface="+mn-cs"/>
            </a:rPr>
            <a:t>     Hava ve uzay araçlarıyla ilgili makine imalatı</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33</a:t>
          </a:r>
          <a:r>
            <a:rPr lang="tr-TR" sz="2000" b="0" kern="1200" dirty="0" smtClean="0">
              <a:solidFill>
                <a:schemeClr val="accent1">
                  <a:lumMod val="50000"/>
                </a:schemeClr>
              </a:solidFill>
              <a:latin typeface="Calibri" panose="020F0502020204030204" pitchFamily="34" charset="0"/>
              <a:ea typeface="+mn-ea"/>
              <a:cs typeface="+mn-cs"/>
            </a:rPr>
            <a:t>        Makine ve ekipmanların kurulumu ve onarımı</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61</a:t>
          </a:r>
          <a:r>
            <a:rPr lang="tr-TR" sz="2000" b="0" kern="1200" dirty="0" smtClean="0">
              <a:solidFill>
                <a:schemeClr val="accent1">
                  <a:lumMod val="50000"/>
                </a:schemeClr>
              </a:solidFill>
              <a:latin typeface="Calibri" panose="020F0502020204030204" pitchFamily="34" charset="0"/>
              <a:ea typeface="+mn-ea"/>
              <a:cs typeface="+mn-cs"/>
            </a:rPr>
            <a:t>        Telekomünikasyon</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62</a:t>
          </a:r>
          <a:r>
            <a:rPr lang="tr-TR" sz="2000" b="0" kern="1200" dirty="0" smtClean="0">
              <a:solidFill>
                <a:schemeClr val="accent1">
                  <a:lumMod val="50000"/>
                </a:schemeClr>
              </a:solidFill>
              <a:latin typeface="Calibri" panose="020F0502020204030204" pitchFamily="34" charset="0"/>
              <a:ea typeface="+mn-ea"/>
              <a:cs typeface="+mn-cs"/>
            </a:rPr>
            <a:t>        Bilgisayar programlama, danışmanlık ve ilgili faaliyetler</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63.1</a:t>
          </a:r>
          <a:r>
            <a:rPr lang="tr-TR" sz="2000" b="0" kern="1200" dirty="0" smtClean="0">
              <a:solidFill>
                <a:schemeClr val="accent1">
                  <a:lumMod val="50000"/>
                </a:schemeClr>
              </a:solidFill>
              <a:latin typeface="Calibri" panose="020F0502020204030204" pitchFamily="34" charset="0"/>
              <a:ea typeface="+mn-ea"/>
              <a:cs typeface="+mn-cs"/>
            </a:rPr>
            <a:t>     Veri işleme, barındırma ve ilgili faaliyetler; web </a:t>
          </a:r>
          <a:r>
            <a:rPr lang="tr-TR" sz="2000" b="0" kern="1200" dirty="0" err="1" smtClean="0">
              <a:solidFill>
                <a:schemeClr val="accent1">
                  <a:lumMod val="50000"/>
                </a:schemeClr>
              </a:solidFill>
              <a:latin typeface="Calibri" panose="020F0502020204030204" pitchFamily="34" charset="0"/>
              <a:ea typeface="+mn-ea"/>
              <a:cs typeface="+mn-cs"/>
            </a:rPr>
            <a:t>portalları</a:t>
          </a:r>
          <a:endParaRPr lang="tr-TR" sz="2000" kern="1200" dirty="0"/>
        </a:p>
      </dsp:txBody>
      <dsp:txXfrm>
        <a:off x="0" y="433978"/>
        <a:ext cx="8708471" cy="3402000"/>
      </dsp:txXfrm>
    </dsp:sp>
    <dsp:sp modelId="{581F76D1-C62D-4B17-B74F-E078CF05A1DA}">
      <dsp:nvSpPr>
        <dsp:cNvPr id="0" name=""/>
        <dsp:cNvSpPr/>
      </dsp:nvSpPr>
      <dsp:spPr>
        <a:xfrm>
          <a:off x="435423" y="138778"/>
          <a:ext cx="6095929"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412" tIns="0" rIns="230412" bIns="0" numCol="1" spcCol="1270" anchor="ctr" anchorCtr="0">
          <a:noAutofit/>
        </a:bodyPr>
        <a:lstStyle/>
        <a:p>
          <a:pPr lvl="0" algn="l" defTabSz="889000" rtl="0">
            <a:lnSpc>
              <a:spcPct val="90000"/>
            </a:lnSpc>
            <a:spcBef>
              <a:spcPct val="0"/>
            </a:spcBef>
            <a:spcAft>
              <a:spcPct val="35000"/>
            </a:spcAft>
          </a:pPr>
          <a:r>
            <a:rPr lang="tr-TR" sz="2000" b="1" kern="1200" dirty="0" smtClean="0">
              <a:latin typeface="Calibri" panose="020F0502020204030204" pitchFamily="34" charset="0"/>
            </a:rPr>
            <a:t>Hedef Sektör</a:t>
          </a:r>
        </a:p>
      </dsp:txBody>
      <dsp:txXfrm>
        <a:off x="464244" y="167599"/>
        <a:ext cx="6038287" cy="532758"/>
      </dsp:txXfrm>
    </dsp:sp>
    <dsp:sp modelId="{D859D08B-A940-4371-8F70-A29CB808EC78}">
      <dsp:nvSpPr>
        <dsp:cNvPr id="0" name=""/>
        <dsp:cNvSpPr/>
      </dsp:nvSpPr>
      <dsp:spPr>
        <a:xfrm>
          <a:off x="0" y="4239178"/>
          <a:ext cx="8708471" cy="113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5874" tIns="416560" rIns="675874" bIns="142240" numCol="1" spcCol="1270" anchor="t" anchorCtr="0">
          <a:noAutofit/>
        </a:bodyPr>
        <a:lstStyle/>
        <a:p>
          <a:pPr marL="228600" lvl="1" indent="-228600" algn="just" defTabSz="889000">
            <a:lnSpc>
              <a:spcPct val="90000"/>
            </a:lnSpc>
            <a:spcBef>
              <a:spcPct val="0"/>
            </a:spcBef>
            <a:spcAft>
              <a:spcPct val="15000"/>
            </a:spcAft>
            <a:buChar char="••"/>
          </a:pPr>
          <a:r>
            <a:rPr lang="tr-TR" sz="2000" kern="1200" dirty="0" smtClean="0">
              <a:solidFill>
                <a:srgbClr val="154E5F"/>
              </a:solidFill>
              <a:latin typeface="Calibri" panose="020F0502020204030204" pitchFamily="34" charset="0"/>
            </a:rPr>
            <a:t>KOSGEB Veri Tabanı’nda kayıtlı, KOBİ Beyannamesi onaylı KOBİ ölçeğindeki işletmeler başvurabilecektir.</a:t>
          </a:r>
          <a:endParaRPr lang="tr-TR" sz="2000" kern="1200" dirty="0">
            <a:solidFill>
              <a:srgbClr val="154E5F"/>
            </a:solidFill>
            <a:latin typeface="Calibri" panose="020F0502020204030204" pitchFamily="34" charset="0"/>
          </a:endParaRPr>
        </a:p>
      </dsp:txBody>
      <dsp:txXfrm>
        <a:off x="0" y="4239178"/>
        <a:ext cx="8708471" cy="1134000"/>
      </dsp:txXfrm>
    </dsp:sp>
    <dsp:sp modelId="{2D7F74C6-9C82-4EC5-A37B-B2F915BF3F9C}">
      <dsp:nvSpPr>
        <dsp:cNvPr id="0" name=""/>
        <dsp:cNvSpPr/>
      </dsp:nvSpPr>
      <dsp:spPr>
        <a:xfrm>
          <a:off x="435423" y="3943978"/>
          <a:ext cx="6095929"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412" tIns="0" rIns="230412"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Ölçek</a:t>
          </a:r>
          <a:endParaRPr lang="tr-TR" sz="2400" kern="1200" dirty="0">
            <a:latin typeface="Calibri" panose="020F0502020204030204" pitchFamily="34" charset="0"/>
          </a:endParaRPr>
        </a:p>
      </dsp:txBody>
      <dsp:txXfrm>
        <a:off x="464244" y="3972799"/>
        <a:ext cx="6038287"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7B0DA-3BFA-40F9-8893-17FEB3E4E1D7}">
      <dsp:nvSpPr>
        <dsp:cNvPr id="0" name=""/>
        <dsp:cNvSpPr/>
      </dsp:nvSpPr>
      <dsp:spPr>
        <a:xfrm rot="5400000">
          <a:off x="4934521" y="-2029036"/>
          <a:ext cx="748208" cy="499635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En az </a:t>
          </a:r>
          <a:r>
            <a:rPr lang="tr-TR" sz="2000" b="1" kern="1200" dirty="0" smtClean="0">
              <a:latin typeface="Calibri" panose="020F0502020204030204" pitchFamily="34" charset="0"/>
            </a:rPr>
            <a:t>8</a:t>
          </a:r>
          <a:r>
            <a:rPr lang="tr-TR" sz="2000" b="0" kern="1200" dirty="0" smtClean="0">
              <a:latin typeface="Calibri" panose="020F0502020204030204" pitchFamily="34" charset="0"/>
            </a:rPr>
            <a:t> ay ve en fazla </a:t>
          </a:r>
          <a:r>
            <a:rPr lang="tr-TR" sz="2000" b="1" kern="1200" dirty="0" smtClean="0">
              <a:latin typeface="Calibri" panose="020F0502020204030204" pitchFamily="34" charset="0"/>
            </a:rPr>
            <a:t>12</a:t>
          </a:r>
          <a:r>
            <a:rPr lang="tr-TR" sz="2000" b="0" kern="1200" dirty="0" smtClean="0">
              <a:latin typeface="Calibri" panose="020F0502020204030204" pitchFamily="34" charset="0"/>
            </a:rPr>
            <a:t> aydır.</a:t>
          </a:r>
          <a:endParaRPr lang="tr-TR" sz="2000" b="0" kern="1200" dirty="0">
            <a:latin typeface="Calibri" panose="020F0502020204030204" pitchFamily="34" charset="0"/>
          </a:endParaRPr>
        </a:p>
      </dsp:txBody>
      <dsp:txXfrm rot="-5400000">
        <a:off x="2810449" y="131561"/>
        <a:ext cx="4959828" cy="675158"/>
      </dsp:txXfrm>
    </dsp:sp>
    <dsp:sp modelId="{40EC3308-C603-4EF4-AA6B-28A8A7FAFB9C}">
      <dsp:nvSpPr>
        <dsp:cNvPr id="0" name=""/>
        <dsp:cNvSpPr/>
      </dsp:nvSpPr>
      <dsp:spPr>
        <a:xfrm>
          <a:off x="0" y="1510"/>
          <a:ext cx="2810448" cy="935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Proje Süresi</a:t>
          </a:r>
          <a:endParaRPr lang="tr-TR" sz="2200" kern="1200" dirty="0">
            <a:latin typeface="Calibri" panose="020F0502020204030204" pitchFamily="34" charset="0"/>
          </a:endParaRPr>
        </a:p>
      </dsp:txBody>
      <dsp:txXfrm>
        <a:off x="45656" y="47166"/>
        <a:ext cx="2719136" cy="843948"/>
      </dsp:txXfrm>
    </dsp:sp>
    <dsp:sp modelId="{B75DB9DE-49BD-47A4-90E2-9E218114F7B1}">
      <dsp:nvSpPr>
        <dsp:cNvPr id="0" name=""/>
        <dsp:cNvSpPr/>
      </dsp:nvSpPr>
      <dsp:spPr>
        <a:xfrm rot="5400000">
          <a:off x="4793858" y="-1002621"/>
          <a:ext cx="1019164" cy="499147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Geri Ödemesiz  :        </a:t>
          </a:r>
          <a:r>
            <a:rPr lang="tr-TR" sz="2000" b="0" strike="noStrike" kern="1200" dirty="0" smtClean="0">
              <a:latin typeface="Calibri" panose="020F0502020204030204" pitchFamily="34" charset="0"/>
            </a:rPr>
            <a:t>900.000 TL</a:t>
          </a:r>
          <a:endParaRPr lang="tr-TR" sz="2000" b="0" strike="noStrike" kern="1200" dirty="0">
            <a:latin typeface="Calibri" panose="020F0502020204030204" pitchFamily="34" charset="0"/>
          </a:endParaRPr>
        </a:p>
        <a:p>
          <a:pPr marL="228600" lvl="1" indent="-228600" algn="l" defTabSz="889000">
            <a:lnSpc>
              <a:spcPct val="90000"/>
            </a:lnSpc>
            <a:spcBef>
              <a:spcPct val="0"/>
            </a:spcBef>
            <a:spcAft>
              <a:spcPct val="15000"/>
            </a:spcAft>
            <a:buChar char="••"/>
          </a:pPr>
          <a:r>
            <a:rPr lang="tr-TR" sz="2000" b="0" strike="noStrike" kern="1200" dirty="0" smtClean="0">
              <a:latin typeface="Calibri" panose="020F0502020204030204" pitchFamily="34" charset="0"/>
            </a:rPr>
            <a:t>Geri Ödemeli </a:t>
          </a:r>
          <a:r>
            <a:rPr lang="tr-TR" sz="2000" b="0" strike="noStrike" kern="1200" baseline="30000" dirty="0" smtClean="0">
              <a:latin typeface="Calibri" panose="020F0502020204030204" pitchFamily="34" charset="0"/>
            </a:rPr>
            <a:t>*</a:t>
          </a:r>
          <a:r>
            <a:rPr lang="tr-TR" sz="2000" b="0" strike="noStrike" kern="1200" dirty="0" smtClean="0">
              <a:latin typeface="Calibri" panose="020F0502020204030204" pitchFamily="34" charset="0"/>
            </a:rPr>
            <a:t>  :    1.100.000 TL</a:t>
          </a:r>
          <a:endParaRPr lang="tr-TR" sz="2000" b="0" strike="noStrike" kern="1200" dirty="0">
            <a:latin typeface="Calibri" panose="020F0502020204030204" pitchFamily="34" charset="0"/>
          </a:endParaRPr>
        </a:p>
        <a:p>
          <a:pPr marL="228600" lvl="1" indent="-228600" algn="l" defTabSz="889000">
            <a:lnSpc>
              <a:spcPct val="90000"/>
            </a:lnSpc>
            <a:spcBef>
              <a:spcPct val="0"/>
            </a:spcBef>
            <a:spcAft>
              <a:spcPct val="15000"/>
            </a:spcAft>
            <a:buChar char="••"/>
          </a:pPr>
          <a:r>
            <a:rPr lang="tr-TR" sz="2000" b="0" strike="noStrike" kern="1200" dirty="0" smtClean="0">
              <a:latin typeface="Calibri" panose="020F0502020204030204" pitchFamily="34" charset="0"/>
            </a:rPr>
            <a:t>Toplam               :    </a:t>
          </a:r>
          <a:r>
            <a:rPr lang="tr-TR" sz="2000" b="1" strike="noStrike" kern="1200" dirty="0" smtClean="0">
              <a:latin typeface="Calibri" panose="020F0502020204030204" pitchFamily="34" charset="0"/>
            </a:rPr>
            <a:t>2.000.000 TL</a:t>
          </a:r>
          <a:endParaRPr lang="tr-TR" sz="2000" b="1" strike="noStrike" kern="1200" dirty="0">
            <a:latin typeface="Calibri" panose="020F0502020204030204" pitchFamily="34" charset="0"/>
          </a:endParaRPr>
        </a:p>
      </dsp:txBody>
      <dsp:txXfrm rot="-5400000">
        <a:off x="2807704" y="1033284"/>
        <a:ext cx="4941723" cy="919662"/>
      </dsp:txXfrm>
    </dsp:sp>
    <dsp:sp modelId="{FB89AF50-1DE1-4183-8C68-8CC1D2D5D164}">
      <dsp:nvSpPr>
        <dsp:cNvPr id="0" name=""/>
        <dsp:cNvSpPr/>
      </dsp:nvSpPr>
      <dsp:spPr>
        <a:xfrm>
          <a:off x="0" y="1025485"/>
          <a:ext cx="2807704" cy="935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Proje Destek Üst Limiti</a:t>
          </a:r>
          <a:endParaRPr lang="tr-TR" sz="2200" kern="1200" dirty="0">
            <a:latin typeface="Calibri" panose="020F0502020204030204" pitchFamily="34" charset="0"/>
          </a:endParaRPr>
        </a:p>
      </dsp:txBody>
      <dsp:txXfrm>
        <a:off x="45656" y="1071141"/>
        <a:ext cx="2716392" cy="843948"/>
      </dsp:txXfrm>
    </dsp:sp>
    <dsp:sp modelId="{D7DBAC85-9DF9-4382-82BE-08F3C2096AE6}">
      <dsp:nvSpPr>
        <dsp:cNvPr id="0" name=""/>
        <dsp:cNvSpPr/>
      </dsp:nvSpPr>
      <dsp:spPr>
        <a:xfrm rot="5400000">
          <a:off x="4701529" y="234435"/>
          <a:ext cx="1219070" cy="499147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tr-TR" sz="2000" b="1" kern="1200" dirty="0" smtClean="0">
              <a:latin typeface="Calibri" panose="020F0502020204030204" pitchFamily="34" charset="0"/>
            </a:rPr>
            <a:t>% 85 </a:t>
          </a:r>
          <a:r>
            <a:rPr lang="tr-TR" sz="2000" b="0" kern="1200" dirty="0" smtClean="0">
              <a:latin typeface="Calibri" panose="020F0502020204030204" pitchFamily="34" charset="0"/>
            </a:rPr>
            <a:t>(Bu oran üzerinden hesaplanacak </a:t>
          </a:r>
          <a:r>
            <a:rPr lang="tr-TR" sz="2000" b="0" kern="1200" smtClean="0">
              <a:latin typeface="Calibri" panose="020F0502020204030204" pitchFamily="34" charset="0"/>
            </a:rPr>
            <a:t>desteğin % 100’ü  </a:t>
          </a:r>
          <a:r>
            <a:rPr lang="tr-TR" sz="2000" b="0" kern="1200" dirty="0" smtClean="0">
              <a:latin typeface="Calibri" panose="020F0502020204030204" pitchFamily="34" charset="0"/>
            </a:rPr>
            <a:t>Teminat karşılığı geri ödemeli destek olarak ödenir.) </a:t>
          </a:r>
          <a:endParaRPr lang="tr-TR" sz="2000" b="0" kern="1200" dirty="0">
            <a:latin typeface="Calibri" panose="020F0502020204030204" pitchFamily="34" charset="0"/>
          </a:endParaRPr>
        </a:p>
      </dsp:txBody>
      <dsp:txXfrm rot="-5400000">
        <a:off x="2815327" y="2180147"/>
        <a:ext cx="4931964" cy="1100050"/>
      </dsp:txXfrm>
    </dsp:sp>
    <dsp:sp modelId="{C02390CC-DD0E-403A-9606-FB371A718FF3}">
      <dsp:nvSpPr>
        <dsp:cNvPr id="0" name=""/>
        <dsp:cNvSpPr/>
      </dsp:nvSpPr>
      <dsp:spPr>
        <a:xfrm>
          <a:off x="0" y="2049460"/>
          <a:ext cx="2807704" cy="12674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Destek Oranı</a:t>
          </a:r>
          <a:r>
            <a:rPr lang="tr-TR" sz="2200" b="1" kern="1200" baseline="30000" dirty="0" smtClean="0">
              <a:latin typeface="Calibri" panose="020F0502020204030204" pitchFamily="34" charset="0"/>
            </a:rPr>
            <a:t>**</a:t>
          </a:r>
          <a:endParaRPr lang="tr-TR" sz="2200" b="1" kern="1200" baseline="30000" dirty="0">
            <a:latin typeface="Calibri" panose="020F0502020204030204" pitchFamily="34" charset="0"/>
          </a:endParaRPr>
        </a:p>
      </dsp:txBody>
      <dsp:txXfrm>
        <a:off x="61870" y="2111330"/>
        <a:ext cx="2683964" cy="1143678"/>
      </dsp:txXfrm>
    </dsp:sp>
    <dsp:sp modelId="{7645A999-5E85-487A-86B9-94CEDC09CCFF}">
      <dsp:nvSpPr>
        <dsp:cNvPr id="0" name=""/>
        <dsp:cNvSpPr/>
      </dsp:nvSpPr>
      <dsp:spPr>
        <a:xfrm rot="5400000">
          <a:off x="4967064" y="1242473"/>
          <a:ext cx="683121" cy="499635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latin typeface="Calibri" panose="020F0502020204030204" pitchFamily="34" charset="0"/>
            </a:rPr>
            <a:t>% 50</a:t>
          </a:r>
          <a:endParaRPr lang="tr-TR" sz="2000" b="1" kern="1200" dirty="0">
            <a:latin typeface="Calibri" panose="020F0502020204030204" pitchFamily="34" charset="0"/>
          </a:endParaRPr>
        </a:p>
      </dsp:txBody>
      <dsp:txXfrm rot="-5400000">
        <a:off x="2810449" y="3432436"/>
        <a:ext cx="4963006" cy="616427"/>
      </dsp:txXfrm>
    </dsp:sp>
    <dsp:sp modelId="{ABFF423B-3A91-45E9-BD8F-50702C10D20C}">
      <dsp:nvSpPr>
        <dsp:cNvPr id="0" name=""/>
        <dsp:cNvSpPr/>
      </dsp:nvSpPr>
      <dsp:spPr>
        <a:xfrm>
          <a:off x="0" y="3363641"/>
          <a:ext cx="2810448" cy="7540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Erken Ödeme</a:t>
          </a:r>
          <a:r>
            <a:rPr lang="tr-TR" sz="2200" b="1" kern="1200" baseline="30000" dirty="0" smtClean="0">
              <a:latin typeface="Calibri" panose="020F0502020204030204" pitchFamily="34" charset="0"/>
            </a:rPr>
            <a:t>***</a:t>
          </a:r>
          <a:endParaRPr lang="tr-TR" sz="2200" b="1" kern="1200" baseline="30000" dirty="0">
            <a:latin typeface="Calibri" panose="020F0502020204030204" pitchFamily="34" charset="0"/>
          </a:endParaRPr>
        </a:p>
      </dsp:txBody>
      <dsp:txXfrm>
        <a:off x="36808" y="3400449"/>
        <a:ext cx="2736832" cy="680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C03EF-6F23-48AB-90EF-BE546CF31B13}">
      <dsp:nvSpPr>
        <dsp:cNvPr id="0" name=""/>
        <dsp:cNvSpPr/>
      </dsp:nvSpPr>
      <dsp:spPr>
        <a:xfrm>
          <a:off x="4161" y="1030"/>
          <a:ext cx="8920669" cy="8350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dirty="0" smtClean="0">
              <a:effectLst>
                <a:outerShdw blurRad="38100" dist="38100" dir="2700000" algn="tl">
                  <a:srgbClr val="000000">
                    <a:alpha val="43137"/>
                  </a:srgbClr>
                </a:outerShdw>
              </a:effectLst>
              <a:latin typeface="Calibri" panose="020F0502020204030204" pitchFamily="34" charset="0"/>
            </a:rPr>
            <a:t>UYGUN PROJE KONULARI </a:t>
          </a:r>
          <a:endParaRPr lang="tr-TR" sz="3600" b="1" kern="1200" dirty="0">
            <a:effectLst>
              <a:outerShdw blurRad="38100" dist="38100" dir="2700000" algn="tl">
                <a:srgbClr val="000000">
                  <a:alpha val="43137"/>
                </a:srgbClr>
              </a:outerShdw>
            </a:effectLst>
            <a:latin typeface="Calibri" panose="020F0502020204030204" pitchFamily="34" charset="0"/>
          </a:endParaRPr>
        </a:p>
      </dsp:txBody>
      <dsp:txXfrm>
        <a:off x="28619" y="25488"/>
        <a:ext cx="8871753" cy="786134"/>
      </dsp:txXfrm>
    </dsp:sp>
    <dsp:sp modelId="{755065E5-78F5-46D0-B8BE-9E7BE510908B}">
      <dsp:nvSpPr>
        <dsp:cNvPr id="0" name=""/>
        <dsp:cNvSpPr/>
      </dsp:nvSpPr>
      <dsp:spPr>
        <a:xfrm>
          <a:off x="24614" y="1201419"/>
          <a:ext cx="1038736" cy="34974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bg1"/>
              </a:solidFill>
              <a:latin typeface="Calibri" panose="020F0502020204030204" pitchFamily="34" charset="0"/>
            </a:rPr>
            <a:t>Büyük Verinin Analitik Yöntemlerle İşlenmesi ve İmalat Sanayinde Kullanımı</a:t>
          </a:r>
          <a:endParaRPr lang="tr-TR" sz="1100" b="1" kern="1200" dirty="0">
            <a:solidFill>
              <a:schemeClr val="bg1"/>
            </a:solidFill>
            <a:latin typeface="Calibri" panose="020F0502020204030204" pitchFamily="34" charset="0"/>
          </a:endParaRPr>
        </a:p>
      </dsp:txBody>
      <dsp:txXfrm>
        <a:off x="55038" y="1231843"/>
        <a:ext cx="977888" cy="3436599"/>
      </dsp:txXfrm>
    </dsp:sp>
    <dsp:sp modelId="{E0812667-098F-4846-820C-A524E67EF145}">
      <dsp:nvSpPr>
        <dsp:cNvPr id="0" name=""/>
        <dsp:cNvSpPr/>
      </dsp:nvSpPr>
      <dsp:spPr>
        <a:xfrm>
          <a:off x="1130151" y="1207680"/>
          <a:ext cx="1038736" cy="34974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Nesnelerin İnterneti</a:t>
          </a:r>
        </a:p>
        <a:p>
          <a:pPr lvl="0" algn="ctr" defTabSz="488950">
            <a:lnSpc>
              <a:spcPct val="90000"/>
            </a:lnSpc>
            <a:spcBef>
              <a:spcPct val="0"/>
            </a:spcBef>
            <a:spcAft>
              <a:spcPct val="35000"/>
            </a:spcAft>
          </a:pPr>
          <a:endParaRPr lang="tr-TR" sz="800" b="1" kern="1200" dirty="0">
            <a:latin typeface="Calibri" panose="020F0502020204030204" pitchFamily="34" charset="0"/>
          </a:endParaRPr>
        </a:p>
      </dsp:txBody>
      <dsp:txXfrm>
        <a:off x="1160575" y="1238104"/>
        <a:ext cx="977888" cy="3436599"/>
      </dsp:txXfrm>
    </dsp:sp>
    <dsp:sp modelId="{7ED31A29-6E5B-48BB-A14D-546152F35868}">
      <dsp:nvSpPr>
        <dsp:cNvPr id="0" name=""/>
        <dsp:cNvSpPr/>
      </dsp:nvSpPr>
      <dsp:spPr>
        <a:xfrm>
          <a:off x="2296029" y="1208659"/>
          <a:ext cx="1038736" cy="34974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Endüstriyel Robot Teknolojileri</a:t>
          </a:r>
        </a:p>
      </dsp:txBody>
      <dsp:txXfrm>
        <a:off x="2326453" y="1239083"/>
        <a:ext cx="977888" cy="3436599"/>
      </dsp:txXfrm>
    </dsp:sp>
    <dsp:sp modelId="{6351941F-D01C-4163-AEF7-DB0B0494B06D}">
      <dsp:nvSpPr>
        <dsp:cNvPr id="0" name=""/>
        <dsp:cNvSpPr/>
      </dsp:nvSpPr>
      <dsp:spPr>
        <a:xfrm>
          <a:off x="3382132" y="1207680"/>
          <a:ext cx="1038736" cy="34974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Akıllı Sensör Teknolojileri</a:t>
          </a:r>
        </a:p>
        <a:p>
          <a:pPr lvl="0" algn="ctr" defTabSz="488950">
            <a:lnSpc>
              <a:spcPct val="90000"/>
            </a:lnSpc>
            <a:spcBef>
              <a:spcPct val="0"/>
            </a:spcBef>
            <a:spcAft>
              <a:spcPct val="35000"/>
            </a:spcAft>
          </a:pPr>
          <a:endParaRPr lang="tr-TR" sz="1100" b="1" kern="1200" dirty="0">
            <a:latin typeface="Calibri" panose="020F0502020204030204" pitchFamily="34" charset="0"/>
          </a:endParaRPr>
        </a:p>
      </dsp:txBody>
      <dsp:txXfrm>
        <a:off x="3412556" y="1238104"/>
        <a:ext cx="977888" cy="3436599"/>
      </dsp:txXfrm>
    </dsp:sp>
    <dsp:sp modelId="{3870ABE4-E3A0-4A3A-9B03-ED8B91882444}">
      <dsp:nvSpPr>
        <dsp:cNvPr id="0" name=""/>
        <dsp:cNvSpPr/>
      </dsp:nvSpPr>
      <dsp:spPr>
        <a:xfrm>
          <a:off x="4508122" y="1207680"/>
          <a:ext cx="1038736" cy="34974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Yapay Zekaya Dayalı Siber Fiziksel Akıllı Fabrika Sistem ve Bileşenleri</a:t>
          </a:r>
          <a:endParaRPr lang="tr-TR" sz="1100" b="1" kern="1200" dirty="0">
            <a:latin typeface="Calibri" panose="020F0502020204030204" pitchFamily="34" charset="0"/>
          </a:endParaRPr>
        </a:p>
      </dsp:txBody>
      <dsp:txXfrm>
        <a:off x="4538546" y="1238104"/>
        <a:ext cx="977888" cy="3436599"/>
      </dsp:txXfrm>
    </dsp:sp>
    <dsp:sp modelId="{10755D04-F315-4D9A-BF72-CF7FD14BA06E}">
      <dsp:nvSpPr>
        <dsp:cNvPr id="0" name=""/>
        <dsp:cNvSpPr/>
      </dsp:nvSpPr>
      <dsp:spPr>
        <a:xfrm>
          <a:off x="5639161" y="1174699"/>
          <a:ext cx="1038736" cy="34974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Siber Güvenlik</a:t>
          </a:r>
        </a:p>
      </dsp:txBody>
      <dsp:txXfrm>
        <a:off x="5669585" y="1205123"/>
        <a:ext cx="977888" cy="3436599"/>
      </dsp:txXfrm>
    </dsp:sp>
    <dsp:sp modelId="{6BC732CE-8AFA-4200-A520-1E71C0AEEA83}">
      <dsp:nvSpPr>
        <dsp:cNvPr id="0" name=""/>
        <dsp:cNvSpPr/>
      </dsp:nvSpPr>
      <dsp:spPr>
        <a:xfrm>
          <a:off x="6760103" y="1207680"/>
          <a:ext cx="1038736" cy="34974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Akıllı ve Esnek Otomasyon Sistemleri</a:t>
          </a:r>
        </a:p>
      </dsp:txBody>
      <dsp:txXfrm>
        <a:off x="6790527" y="1238104"/>
        <a:ext cx="977888" cy="3436599"/>
      </dsp:txXfrm>
    </dsp:sp>
    <dsp:sp modelId="{D18180DC-CC0A-48AD-AF55-BE041060D749}">
      <dsp:nvSpPr>
        <dsp:cNvPr id="0" name=""/>
        <dsp:cNvSpPr/>
      </dsp:nvSpPr>
      <dsp:spPr>
        <a:xfrm>
          <a:off x="7886094" y="1207680"/>
          <a:ext cx="1038736" cy="34974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Artırılmış Gerçeklik / Sanal Gerçeklik Teknolojileri</a:t>
          </a:r>
        </a:p>
      </dsp:txBody>
      <dsp:txXfrm>
        <a:off x="7916518" y="1238104"/>
        <a:ext cx="977888" cy="34365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BCFF-F8F0-4770-8186-19F169DB4BF8}">
      <dsp:nvSpPr>
        <dsp:cNvPr id="0" name=""/>
        <dsp:cNvSpPr/>
      </dsp:nvSpPr>
      <dsp:spPr>
        <a:xfrm>
          <a:off x="0" y="354625"/>
          <a:ext cx="6864424" cy="16206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756" tIns="437388" rIns="532756" bIns="170688" numCol="1" spcCol="1270" anchor="t" anchorCtr="0">
          <a:noAutofit/>
        </a:bodyPr>
        <a:lstStyle/>
        <a:p>
          <a:pPr marL="228600" lvl="1" indent="-228600" algn="just" defTabSz="1066800">
            <a:lnSpc>
              <a:spcPct val="90000"/>
            </a:lnSpc>
            <a:spcBef>
              <a:spcPct val="0"/>
            </a:spcBef>
            <a:spcAft>
              <a:spcPct val="15000"/>
            </a:spcAft>
            <a:buChar char="••"/>
          </a:pPr>
          <a:r>
            <a:rPr lang="tr-TR" sz="2400" kern="1200" dirty="0" smtClean="0">
              <a:solidFill>
                <a:srgbClr val="006597"/>
              </a:solidFill>
              <a:latin typeface="Calibri" panose="020F0502020204030204" pitchFamily="34" charset="0"/>
            </a:rPr>
            <a:t>NACE REV 2 sınıflamasına göre imalat sanayi sektörlerinde faaliyet gösteren işletmeler başvurabilecektir.</a:t>
          </a:r>
          <a:endParaRPr lang="tr-TR" sz="2400" kern="1200" dirty="0">
            <a:solidFill>
              <a:srgbClr val="006597"/>
            </a:solidFill>
            <a:latin typeface="Calibri" panose="020F0502020204030204" pitchFamily="34" charset="0"/>
          </a:endParaRPr>
        </a:p>
      </dsp:txBody>
      <dsp:txXfrm>
        <a:off x="0" y="354625"/>
        <a:ext cx="6864424" cy="1620675"/>
      </dsp:txXfrm>
    </dsp:sp>
    <dsp:sp modelId="{B6652A64-CCB2-4FB5-B049-8CA236FED3C1}">
      <dsp:nvSpPr>
        <dsp:cNvPr id="0" name=""/>
        <dsp:cNvSpPr/>
      </dsp:nvSpPr>
      <dsp:spPr>
        <a:xfrm>
          <a:off x="343221" y="44664"/>
          <a:ext cx="4805096"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21" tIns="0" rIns="181621"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Hedef Sektör</a:t>
          </a:r>
          <a:endParaRPr lang="tr-TR" sz="2400" b="1" kern="1200" dirty="0">
            <a:latin typeface="Calibri" panose="020F0502020204030204" pitchFamily="34" charset="0"/>
          </a:endParaRPr>
        </a:p>
      </dsp:txBody>
      <dsp:txXfrm>
        <a:off x="373483" y="74926"/>
        <a:ext cx="4744572" cy="559396"/>
      </dsp:txXfrm>
    </dsp:sp>
    <dsp:sp modelId="{D859D08B-A940-4371-8F70-A29CB808EC78}">
      <dsp:nvSpPr>
        <dsp:cNvPr id="0" name=""/>
        <dsp:cNvSpPr/>
      </dsp:nvSpPr>
      <dsp:spPr>
        <a:xfrm>
          <a:off x="0" y="2398660"/>
          <a:ext cx="6864424" cy="16206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756" tIns="437388" rIns="532756" bIns="170688" numCol="1" spcCol="1270" anchor="t" anchorCtr="0">
          <a:noAutofit/>
        </a:bodyPr>
        <a:lstStyle/>
        <a:p>
          <a:pPr marL="228600" lvl="1" indent="-228600" algn="just" defTabSz="1066800">
            <a:lnSpc>
              <a:spcPct val="90000"/>
            </a:lnSpc>
            <a:spcBef>
              <a:spcPct val="0"/>
            </a:spcBef>
            <a:spcAft>
              <a:spcPct val="15000"/>
            </a:spcAft>
            <a:buChar char="••"/>
          </a:pPr>
          <a:r>
            <a:rPr lang="tr-TR" sz="2400" kern="1200" dirty="0" smtClean="0">
              <a:solidFill>
                <a:srgbClr val="006597"/>
              </a:solidFill>
              <a:latin typeface="Calibri" panose="020F0502020204030204" pitchFamily="34" charset="0"/>
            </a:rPr>
            <a:t>KOSGEB Veri Tabanı’nda kayıtlı, KOBİ Beyannamesi onaylı KOBİ ölçeğindeki işletmeler başvurabilecektir.</a:t>
          </a:r>
          <a:endParaRPr lang="tr-TR" sz="2400" kern="1200" dirty="0">
            <a:solidFill>
              <a:srgbClr val="006597"/>
            </a:solidFill>
            <a:latin typeface="Calibri" panose="020F0502020204030204" pitchFamily="34" charset="0"/>
          </a:endParaRPr>
        </a:p>
      </dsp:txBody>
      <dsp:txXfrm>
        <a:off x="0" y="2398660"/>
        <a:ext cx="6864424" cy="1620675"/>
      </dsp:txXfrm>
    </dsp:sp>
    <dsp:sp modelId="{2D7F74C6-9C82-4EC5-A37B-B2F915BF3F9C}">
      <dsp:nvSpPr>
        <dsp:cNvPr id="0" name=""/>
        <dsp:cNvSpPr/>
      </dsp:nvSpPr>
      <dsp:spPr>
        <a:xfrm>
          <a:off x="343221" y="2088700"/>
          <a:ext cx="4805096"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21" tIns="0" rIns="181621"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Ölçek</a:t>
          </a:r>
          <a:endParaRPr lang="tr-TR" sz="2400" kern="1200" dirty="0">
            <a:latin typeface="Calibri" panose="020F0502020204030204" pitchFamily="34" charset="0"/>
          </a:endParaRPr>
        </a:p>
      </dsp:txBody>
      <dsp:txXfrm>
        <a:off x="373483" y="2118962"/>
        <a:ext cx="4744572" cy="55939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3850444" y="9430091"/>
            <a:ext cx="2945659" cy="496412"/>
          </a:xfrm>
          <a:prstGeom prst="rect">
            <a:avLst/>
          </a:prstGeom>
        </p:spPr>
        <p:txBody>
          <a:bodyPr vert="horz" lIns="91266" tIns="45633" rIns="91266" bIns="45633"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45659" cy="496412"/>
          </a:xfrm>
          <a:prstGeom prst="rect">
            <a:avLst/>
          </a:prstGeom>
        </p:spPr>
        <p:txBody>
          <a:bodyPr vert="horz" lIns="91266" tIns="45633" rIns="91266" bIns="45633" rtlCol="0"/>
          <a:lstStyle>
            <a:lvl1pPr algn="l">
              <a:defRPr sz="1200"/>
            </a:lvl1pPr>
          </a:lstStyle>
          <a:p>
            <a:endParaRPr lang="tr-TR"/>
          </a:p>
        </p:txBody>
      </p:sp>
      <p:sp>
        <p:nvSpPr>
          <p:cNvPr id="3" name="2 Veri Yer Tutucusu"/>
          <p:cNvSpPr>
            <a:spLocks noGrp="1"/>
          </p:cNvSpPr>
          <p:nvPr>
            <p:ph type="dt" idx="1"/>
          </p:nvPr>
        </p:nvSpPr>
        <p:spPr>
          <a:xfrm>
            <a:off x="3850444" y="0"/>
            <a:ext cx="2945659" cy="496412"/>
          </a:xfrm>
          <a:prstGeom prst="rect">
            <a:avLst/>
          </a:prstGeom>
        </p:spPr>
        <p:txBody>
          <a:bodyPr vert="horz" lIns="91266" tIns="45633" rIns="91266" bIns="45633"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908050" y="744538"/>
            <a:ext cx="4981575" cy="3722687"/>
          </a:xfrm>
          <a:prstGeom prst="rect">
            <a:avLst/>
          </a:prstGeom>
          <a:noFill/>
          <a:ln w="12700">
            <a:solidFill>
              <a:prstClr val="black"/>
            </a:solidFill>
          </a:ln>
        </p:spPr>
        <p:txBody>
          <a:bodyPr vert="horz" lIns="91266" tIns="45633" rIns="91266" bIns="45633" rtlCol="0" anchor="ctr"/>
          <a:lstStyle/>
          <a:p>
            <a:endParaRPr lang="tr-TR"/>
          </a:p>
        </p:txBody>
      </p:sp>
      <p:sp>
        <p:nvSpPr>
          <p:cNvPr id="5" name="4 Not Yer Tutucusu"/>
          <p:cNvSpPr>
            <a:spLocks noGrp="1"/>
          </p:cNvSpPr>
          <p:nvPr>
            <p:ph type="body" sz="quarter" idx="3"/>
          </p:nvPr>
        </p:nvSpPr>
        <p:spPr>
          <a:xfrm>
            <a:off x="679768" y="4715909"/>
            <a:ext cx="5438140" cy="4467702"/>
          </a:xfrm>
          <a:prstGeom prst="rect">
            <a:avLst/>
          </a:prstGeom>
        </p:spPr>
        <p:txBody>
          <a:bodyPr vert="horz" lIns="91266" tIns="45633" rIns="91266" bIns="45633"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9430091"/>
            <a:ext cx="2945659" cy="496412"/>
          </a:xfrm>
          <a:prstGeom prst="rect">
            <a:avLst/>
          </a:prstGeom>
        </p:spPr>
        <p:txBody>
          <a:bodyPr vert="horz" lIns="91266" tIns="45633" rIns="91266" bIns="45633"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4" y="9430091"/>
            <a:ext cx="2945659" cy="496412"/>
          </a:xfrm>
          <a:prstGeom prst="rect">
            <a:avLst/>
          </a:prstGeom>
        </p:spPr>
        <p:txBody>
          <a:bodyPr vert="horz" lIns="91266" tIns="45633" rIns="91266" bIns="45633"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50641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204445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138233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26</a:t>
            </a:fld>
            <a:endParaRPr lang="tr-TR" sz="1200" b="0">
              <a:solidFill>
                <a:prstClr val="black"/>
              </a:solidFill>
              <a:latin typeface="Arial" charset="0"/>
            </a:endParaRPr>
          </a:p>
        </p:txBody>
      </p:sp>
    </p:spTree>
    <p:extLst>
      <p:ext uri="{BB962C8B-B14F-4D97-AF65-F5344CB8AC3E}">
        <p14:creationId xmlns:p14="http://schemas.microsoft.com/office/powerpoint/2010/main" val="1811269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27</a:t>
            </a:fld>
            <a:endParaRPr lang="tr-TR" sz="1200" b="0">
              <a:solidFill>
                <a:prstClr val="black"/>
              </a:solidFill>
              <a:latin typeface="Arial" charset="0"/>
            </a:endParaRPr>
          </a:p>
        </p:txBody>
      </p:sp>
    </p:spTree>
    <p:extLst>
      <p:ext uri="{BB962C8B-B14F-4D97-AF65-F5344CB8AC3E}">
        <p14:creationId xmlns:p14="http://schemas.microsoft.com/office/powerpoint/2010/main" val="3996715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28</a:t>
            </a:fld>
            <a:endParaRPr lang="tr-TR" sz="1200" b="0">
              <a:solidFill>
                <a:prstClr val="black"/>
              </a:solidFill>
              <a:latin typeface="Arial" charset="0"/>
            </a:endParaRPr>
          </a:p>
        </p:txBody>
      </p:sp>
    </p:spTree>
    <p:extLst>
      <p:ext uri="{BB962C8B-B14F-4D97-AF65-F5344CB8AC3E}">
        <p14:creationId xmlns:p14="http://schemas.microsoft.com/office/powerpoint/2010/main" val="50793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29</a:t>
            </a:fld>
            <a:endParaRPr lang="tr-TR" sz="1200" b="0">
              <a:solidFill>
                <a:prstClr val="black"/>
              </a:solidFill>
              <a:latin typeface="Arial" charset="0"/>
            </a:endParaRPr>
          </a:p>
        </p:txBody>
      </p:sp>
    </p:spTree>
    <p:extLst>
      <p:ext uri="{BB962C8B-B14F-4D97-AF65-F5344CB8AC3E}">
        <p14:creationId xmlns:p14="http://schemas.microsoft.com/office/powerpoint/2010/main" val="4157968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30</a:t>
            </a:fld>
            <a:endParaRPr lang="tr-TR">
              <a:solidFill>
                <a:prstClr val="black"/>
              </a:solidFill>
            </a:endParaRPr>
          </a:p>
        </p:txBody>
      </p:sp>
    </p:spTree>
    <p:extLst>
      <p:ext uri="{BB962C8B-B14F-4D97-AF65-F5344CB8AC3E}">
        <p14:creationId xmlns:p14="http://schemas.microsoft.com/office/powerpoint/2010/main" val="326740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01253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39</a:t>
            </a:fld>
            <a:endParaRPr lang="tr-TR">
              <a:solidFill>
                <a:prstClr val="black"/>
              </a:solidFill>
            </a:endParaRPr>
          </a:p>
        </p:txBody>
      </p:sp>
    </p:spTree>
    <p:extLst>
      <p:ext uri="{BB962C8B-B14F-4D97-AF65-F5344CB8AC3E}">
        <p14:creationId xmlns:p14="http://schemas.microsoft.com/office/powerpoint/2010/main" val="1707288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40</a:t>
            </a:fld>
            <a:endParaRPr lang="tr-TR">
              <a:solidFill>
                <a:prstClr val="black"/>
              </a:solidFill>
            </a:endParaRPr>
          </a:p>
        </p:txBody>
      </p:sp>
    </p:spTree>
    <p:extLst>
      <p:ext uri="{BB962C8B-B14F-4D97-AF65-F5344CB8AC3E}">
        <p14:creationId xmlns:p14="http://schemas.microsoft.com/office/powerpoint/2010/main" val="168908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73736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41</a:t>
            </a:fld>
            <a:endParaRPr lang="tr-TR">
              <a:solidFill>
                <a:prstClr val="black"/>
              </a:solidFill>
            </a:endParaRPr>
          </a:p>
        </p:txBody>
      </p:sp>
    </p:spTree>
    <p:extLst>
      <p:ext uri="{BB962C8B-B14F-4D97-AF65-F5344CB8AC3E}">
        <p14:creationId xmlns:p14="http://schemas.microsoft.com/office/powerpoint/2010/main" val="713645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42</a:t>
            </a:fld>
            <a:endParaRPr lang="tr-TR">
              <a:solidFill>
                <a:prstClr val="black"/>
              </a:solidFill>
            </a:endParaRPr>
          </a:p>
        </p:txBody>
      </p:sp>
    </p:spTree>
    <p:extLst>
      <p:ext uri="{BB962C8B-B14F-4D97-AF65-F5344CB8AC3E}">
        <p14:creationId xmlns:p14="http://schemas.microsoft.com/office/powerpoint/2010/main" val="336930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43</a:t>
            </a:fld>
            <a:endParaRPr lang="tr-TR">
              <a:solidFill>
                <a:prstClr val="black"/>
              </a:solidFill>
            </a:endParaRPr>
          </a:p>
        </p:txBody>
      </p:sp>
    </p:spTree>
    <p:extLst>
      <p:ext uri="{BB962C8B-B14F-4D97-AF65-F5344CB8AC3E}">
        <p14:creationId xmlns:p14="http://schemas.microsoft.com/office/powerpoint/2010/main" val="1178596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44</a:t>
            </a:fld>
            <a:endParaRPr lang="tr-TR">
              <a:solidFill>
                <a:prstClr val="black"/>
              </a:solidFill>
            </a:endParaRPr>
          </a:p>
        </p:txBody>
      </p:sp>
    </p:spTree>
    <p:extLst>
      <p:ext uri="{BB962C8B-B14F-4D97-AF65-F5344CB8AC3E}">
        <p14:creationId xmlns:p14="http://schemas.microsoft.com/office/powerpoint/2010/main" val="3505060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45</a:t>
            </a:fld>
            <a:endParaRPr lang="tr-TR">
              <a:solidFill>
                <a:prstClr val="black"/>
              </a:solidFill>
            </a:endParaRPr>
          </a:p>
        </p:txBody>
      </p:sp>
    </p:spTree>
    <p:extLst>
      <p:ext uri="{BB962C8B-B14F-4D97-AF65-F5344CB8AC3E}">
        <p14:creationId xmlns:p14="http://schemas.microsoft.com/office/powerpoint/2010/main" val="1403823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46</a:t>
            </a:fld>
            <a:endParaRPr lang="tr-TR">
              <a:solidFill>
                <a:prstClr val="black"/>
              </a:solidFill>
            </a:endParaRPr>
          </a:p>
        </p:txBody>
      </p:sp>
    </p:spTree>
    <p:extLst>
      <p:ext uri="{BB962C8B-B14F-4D97-AF65-F5344CB8AC3E}">
        <p14:creationId xmlns:p14="http://schemas.microsoft.com/office/powerpoint/2010/main" val="3894483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47</a:t>
            </a:fld>
            <a:endParaRPr lang="tr-TR">
              <a:solidFill>
                <a:prstClr val="black"/>
              </a:solidFill>
            </a:endParaRPr>
          </a:p>
        </p:txBody>
      </p:sp>
    </p:spTree>
    <p:extLst>
      <p:ext uri="{BB962C8B-B14F-4D97-AF65-F5344CB8AC3E}">
        <p14:creationId xmlns:p14="http://schemas.microsoft.com/office/powerpoint/2010/main" val="2070432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48</a:t>
            </a:fld>
            <a:endParaRPr lang="tr-TR" sz="1200" b="0">
              <a:solidFill>
                <a:prstClr val="black"/>
              </a:solidFill>
              <a:latin typeface="Arial" charset="0"/>
            </a:endParaRPr>
          </a:p>
        </p:txBody>
      </p:sp>
    </p:spTree>
    <p:extLst>
      <p:ext uri="{BB962C8B-B14F-4D97-AF65-F5344CB8AC3E}">
        <p14:creationId xmlns:p14="http://schemas.microsoft.com/office/powerpoint/2010/main" val="853677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49</a:t>
            </a:fld>
            <a:endParaRPr lang="tr-TR" sz="1200" b="0">
              <a:solidFill>
                <a:prstClr val="black"/>
              </a:solidFill>
              <a:latin typeface="Arial" charset="0"/>
            </a:endParaRPr>
          </a:p>
        </p:txBody>
      </p:sp>
    </p:spTree>
    <p:extLst>
      <p:ext uri="{BB962C8B-B14F-4D97-AF65-F5344CB8AC3E}">
        <p14:creationId xmlns:p14="http://schemas.microsoft.com/office/powerpoint/2010/main" val="906158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50</a:t>
            </a:fld>
            <a:endParaRPr lang="tr-TR" sz="1200" b="0">
              <a:solidFill>
                <a:prstClr val="black"/>
              </a:solidFill>
              <a:latin typeface="Arial" charset="0"/>
            </a:endParaRPr>
          </a:p>
        </p:txBody>
      </p:sp>
    </p:spTree>
    <p:extLst>
      <p:ext uri="{BB962C8B-B14F-4D97-AF65-F5344CB8AC3E}">
        <p14:creationId xmlns:p14="http://schemas.microsoft.com/office/powerpoint/2010/main" val="288991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t>4</a:t>
            </a:fld>
            <a:endParaRPr lang="tr-TR"/>
          </a:p>
        </p:txBody>
      </p:sp>
    </p:spTree>
    <p:extLst>
      <p:ext uri="{BB962C8B-B14F-4D97-AF65-F5344CB8AC3E}">
        <p14:creationId xmlns:p14="http://schemas.microsoft.com/office/powerpoint/2010/main" val="3742380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51</a:t>
            </a:fld>
            <a:endParaRPr lang="tr-TR" sz="1200" b="0">
              <a:solidFill>
                <a:prstClr val="black"/>
              </a:solidFill>
              <a:latin typeface="Arial" charset="0"/>
            </a:endParaRPr>
          </a:p>
        </p:txBody>
      </p:sp>
    </p:spTree>
    <p:extLst>
      <p:ext uri="{BB962C8B-B14F-4D97-AF65-F5344CB8AC3E}">
        <p14:creationId xmlns:p14="http://schemas.microsoft.com/office/powerpoint/2010/main" val="1379074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52</a:t>
            </a:fld>
            <a:endParaRPr lang="tr-TR" sz="1200" b="0">
              <a:solidFill>
                <a:prstClr val="black"/>
              </a:solidFill>
              <a:latin typeface="Arial" charset="0"/>
            </a:endParaRPr>
          </a:p>
        </p:txBody>
      </p:sp>
    </p:spTree>
    <p:extLst>
      <p:ext uri="{BB962C8B-B14F-4D97-AF65-F5344CB8AC3E}">
        <p14:creationId xmlns:p14="http://schemas.microsoft.com/office/powerpoint/2010/main" val="408258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53</a:t>
            </a:fld>
            <a:endParaRPr lang="tr-TR" sz="1200" b="0">
              <a:solidFill>
                <a:prstClr val="black"/>
              </a:solidFill>
              <a:latin typeface="Arial" charset="0"/>
            </a:endParaRPr>
          </a:p>
        </p:txBody>
      </p:sp>
    </p:spTree>
    <p:extLst>
      <p:ext uri="{BB962C8B-B14F-4D97-AF65-F5344CB8AC3E}">
        <p14:creationId xmlns:p14="http://schemas.microsoft.com/office/powerpoint/2010/main" val="2178180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54</a:t>
            </a:fld>
            <a:endParaRPr lang="tr-TR" sz="1200" b="0">
              <a:solidFill>
                <a:prstClr val="black"/>
              </a:solidFill>
              <a:latin typeface="Arial" charset="0"/>
            </a:endParaRPr>
          </a:p>
        </p:txBody>
      </p:sp>
    </p:spTree>
    <p:extLst>
      <p:ext uri="{BB962C8B-B14F-4D97-AF65-F5344CB8AC3E}">
        <p14:creationId xmlns:p14="http://schemas.microsoft.com/office/powerpoint/2010/main" val="3820998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55</a:t>
            </a:fld>
            <a:endParaRPr lang="tr-TR" sz="1200" b="0">
              <a:solidFill>
                <a:prstClr val="black"/>
              </a:solidFill>
              <a:latin typeface="Arial" charset="0"/>
            </a:endParaRPr>
          </a:p>
        </p:txBody>
      </p:sp>
    </p:spTree>
    <p:extLst>
      <p:ext uri="{BB962C8B-B14F-4D97-AF65-F5344CB8AC3E}">
        <p14:creationId xmlns:p14="http://schemas.microsoft.com/office/powerpoint/2010/main" val="2473610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56</a:t>
            </a:fld>
            <a:endParaRPr lang="tr-TR" sz="1200" b="0">
              <a:solidFill>
                <a:prstClr val="black"/>
              </a:solidFill>
              <a:latin typeface="Arial" charset="0"/>
            </a:endParaRPr>
          </a:p>
        </p:txBody>
      </p:sp>
    </p:spTree>
    <p:extLst>
      <p:ext uri="{BB962C8B-B14F-4D97-AF65-F5344CB8AC3E}">
        <p14:creationId xmlns:p14="http://schemas.microsoft.com/office/powerpoint/2010/main" val="555260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57</a:t>
            </a:fld>
            <a:endParaRPr lang="tr-TR" sz="1200" b="0">
              <a:solidFill>
                <a:prstClr val="black"/>
              </a:solidFill>
              <a:latin typeface="Arial" charset="0"/>
            </a:endParaRPr>
          </a:p>
        </p:txBody>
      </p:sp>
    </p:spTree>
    <p:extLst>
      <p:ext uri="{BB962C8B-B14F-4D97-AF65-F5344CB8AC3E}">
        <p14:creationId xmlns:p14="http://schemas.microsoft.com/office/powerpoint/2010/main" val="1705343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58</a:t>
            </a:fld>
            <a:endParaRPr lang="tr-TR" sz="1200" b="0">
              <a:solidFill>
                <a:prstClr val="black"/>
              </a:solidFill>
              <a:latin typeface="Arial" charset="0"/>
            </a:endParaRPr>
          </a:p>
        </p:txBody>
      </p:sp>
    </p:spTree>
    <p:extLst>
      <p:ext uri="{BB962C8B-B14F-4D97-AF65-F5344CB8AC3E}">
        <p14:creationId xmlns:p14="http://schemas.microsoft.com/office/powerpoint/2010/main" val="148746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59</a:t>
            </a:fld>
            <a:endParaRPr lang="tr-TR" sz="1200" b="0">
              <a:solidFill>
                <a:prstClr val="black"/>
              </a:solidFill>
              <a:latin typeface="Arial" charset="0"/>
            </a:endParaRPr>
          </a:p>
        </p:txBody>
      </p:sp>
    </p:spTree>
    <p:extLst>
      <p:ext uri="{BB962C8B-B14F-4D97-AF65-F5344CB8AC3E}">
        <p14:creationId xmlns:p14="http://schemas.microsoft.com/office/powerpoint/2010/main" val="2042238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60</a:t>
            </a:fld>
            <a:endParaRPr lang="tr-TR" sz="1200" b="0">
              <a:solidFill>
                <a:prstClr val="black"/>
              </a:solidFill>
              <a:latin typeface="Arial" charset="0"/>
            </a:endParaRPr>
          </a:p>
        </p:txBody>
      </p:sp>
    </p:spTree>
    <p:extLst>
      <p:ext uri="{BB962C8B-B14F-4D97-AF65-F5344CB8AC3E}">
        <p14:creationId xmlns:p14="http://schemas.microsoft.com/office/powerpoint/2010/main" val="327219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t>5</a:t>
            </a:fld>
            <a:endParaRPr lang="tr-TR"/>
          </a:p>
        </p:txBody>
      </p:sp>
    </p:spTree>
    <p:extLst>
      <p:ext uri="{BB962C8B-B14F-4D97-AF65-F5344CB8AC3E}">
        <p14:creationId xmlns:p14="http://schemas.microsoft.com/office/powerpoint/2010/main" val="2769522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61</a:t>
            </a:fld>
            <a:endParaRPr lang="tr-TR" sz="1200" b="0">
              <a:solidFill>
                <a:prstClr val="black"/>
              </a:solidFill>
              <a:latin typeface="Arial" charset="0"/>
            </a:endParaRPr>
          </a:p>
        </p:txBody>
      </p:sp>
    </p:spTree>
    <p:extLst>
      <p:ext uri="{BB962C8B-B14F-4D97-AF65-F5344CB8AC3E}">
        <p14:creationId xmlns:p14="http://schemas.microsoft.com/office/powerpoint/2010/main" val="3112631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62</a:t>
            </a:fld>
            <a:endParaRPr lang="tr-TR" sz="1200" b="0">
              <a:solidFill>
                <a:prstClr val="black"/>
              </a:solidFill>
              <a:latin typeface="Arial" charset="0"/>
            </a:endParaRPr>
          </a:p>
        </p:txBody>
      </p:sp>
    </p:spTree>
    <p:extLst>
      <p:ext uri="{BB962C8B-B14F-4D97-AF65-F5344CB8AC3E}">
        <p14:creationId xmlns:p14="http://schemas.microsoft.com/office/powerpoint/2010/main" val="1309600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63</a:t>
            </a:fld>
            <a:endParaRPr lang="tr-TR" sz="1200" b="0">
              <a:solidFill>
                <a:prstClr val="black"/>
              </a:solidFill>
              <a:latin typeface="Arial" charset="0"/>
            </a:endParaRPr>
          </a:p>
        </p:txBody>
      </p:sp>
    </p:spTree>
    <p:extLst>
      <p:ext uri="{BB962C8B-B14F-4D97-AF65-F5344CB8AC3E}">
        <p14:creationId xmlns:p14="http://schemas.microsoft.com/office/powerpoint/2010/main" val="3089806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64</a:t>
            </a:fld>
            <a:endParaRPr lang="tr-TR">
              <a:solidFill>
                <a:prstClr val="black"/>
              </a:solidFill>
            </a:endParaRPr>
          </a:p>
        </p:txBody>
      </p:sp>
    </p:spTree>
    <p:extLst>
      <p:ext uri="{BB962C8B-B14F-4D97-AF65-F5344CB8AC3E}">
        <p14:creationId xmlns:p14="http://schemas.microsoft.com/office/powerpoint/2010/main" val="2193861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08050" y="744538"/>
            <a:ext cx="4981575" cy="3722687"/>
          </a:xfrm>
        </p:spPr>
      </p:sp>
      <p:sp>
        <p:nvSpPr>
          <p:cNvPr id="3" name="2 Not Yer Tutucusu"/>
          <p:cNvSpPr>
            <a:spLocks noGrp="1"/>
          </p:cNvSpPr>
          <p:nvPr>
            <p:ph type="body" idx="1"/>
          </p:nvPr>
        </p:nvSpPr>
        <p:spPr/>
        <p:txBody>
          <a:bodyPr>
            <a:normAutofit/>
          </a:bodyPr>
          <a:lstStyle/>
          <a:p>
            <a:endParaRPr lang="tr-TR" dirty="0"/>
          </a:p>
        </p:txBody>
      </p:sp>
    </p:spTree>
    <p:extLst>
      <p:ext uri="{BB962C8B-B14F-4D97-AF65-F5344CB8AC3E}">
        <p14:creationId xmlns:p14="http://schemas.microsoft.com/office/powerpoint/2010/main" val="3575193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82719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6864275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75</a:t>
            </a:fld>
            <a:endParaRPr lang="tr-TR">
              <a:solidFill>
                <a:prstClr val="black"/>
              </a:solidFill>
            </a:endParaRPr>
          </a:p>
        </p:txBody>
      </p:sp>
    </p:spTree>
    <p:extLst>
      <p:ext uri="{BB962C8B-B14F-4D97-AF65-F5344CB8AC3E}">
        <p14:creationId xmlns:p14="http://schemas.microsoft.com/office/powerpoint/2010/main" val="2533146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76</a:t>
            </a:fld>
            <a:endParaRPr lang="tr-TR">
              <a:solidFill>
                <a:prstClr val="black"/>
              </a:solidFill>
            </a:endParaRPr>
          </a:p>
        </p:txBody>
      </p:sp>
    </p:spTree>
    <p:extLst>
      <p:ext uri="{BB962C8B-B14F-4D97-AF65-F5344CB8AC3E}">
        <p14:creationId xmlns:p14="http://schemas.microsoft.com/office/powerpoint/2010/main" val="25594268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77</a:t>
            </a:fld>
            <a:endParaRPr lang="tr-TR">
              <a:solidFill>
                <a:prstClr val="black"/>
              </a:solidFill>
            </a:endParaRPr>
          </a:p>
        </p:txBody>
      </p:sp>
    </p:spTree>
    <p:extLst>
      <p:ext uri="{BB962C8B-B14F-4D97-AF65-F5344CB8AC3E}">
        <p14:creationId xmlns:p14="http://schemas.microsoft.com/office/powerpoint/2010/main" val="30232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08050" y="744538"/>
            <a:ext cx="4981575" cy="3722687"/>
          </a:xfrm>
        </p:spPr>
      </p:sp>
      <p:sp>
        <p:nvSpPr>
          <p:cNvPr id="3" name="2 Not Yer Tutucusu"/>
          <p:cNvSpPr>
            <a:spLocks noGrp="1"/>
          </p:cNvSpPr>
          <p:nvPr>
            <p:ph type="body" idx="1"/>
          </p:nvPr>
        </p:nvSpPr>
        <p:spPr/>
        <p:txBody>
          <a:bodyPr>
            <a:normAutofit/>
          </a:bodyPr>
          <a:lstStyle/>
          <a:p>
            <a:endParaRPr lang="tr-TR" dirty="0"/>
          </a:p>
        </p:txBody>
      </p:sp>
    </p:spTree>
    <p:extLst>
      <p:ext uri="{BB962C8B-B14F-4D97-AF65-F5344CB8AC3E}">
        <p14:creationId xmlns:p14="http://schemas.microsoft.com/office/powerpoint/2010/main" val="3163121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78</a:t>
            </a:fld>
            <a:endParaRPr lang="tr-TR">
              <a:solidFill>
                <a:prstClr val="black"/>
              </a:solidFill>
            </a:endParaRPr>
          </a:p>
        </p:txBody>
      </p:sp>
    </p:spTree>
    <p:extLst>
      <p:ext uri="{BB962C8B-B14F-4D97-AF65-F5344CB8AC3E}">
        <p14:creationId xmlns:p14="http://schemas.microsoft.com/office/powerpoint/2010/main" val="3060978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79</a:t>
            </a:fld>
            <a:endParaRPr lang="tr-TR">
              <a:solidFill>
                <a:prstClr val="black"/>
              </a:solidFill>
            </a:endParaRPr>
          </a:p>
        </p:txBody>
      </p:sp>
    </p:spTree>
    <p:extLst>
      <p:ext uri="{BB962C8B-B14F-4D97-AF65-F5344CB8AC3E}">
        <p14:creationId xmlns:p14="http://schemas.microsoft.com/office/powerpoint/2010/main" val="4184738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80</a:t>
            </a:fld>
            <a:endParaRPr lang="tr-TR">
              <a:solidFill>
                <a:prstClr val="black"/>
              </a:solidFill>
            </a:endParaRPr>
          </a:p>
        </p:txBody>
      </p:sp>
    </p:spTree>
    <p:extLst>
      <p:ext uri="{BB962C8B-B14F-4D97-AF65-F5344CB8AC3E}">
        <p14:creationId xmlns:p14="http://schemas.microsoft.com/office/powerpoint/2010/main" val="85803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665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23326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25977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2225823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826"/>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4C111F54-FEB1-4EB4-A577-F702F12D4186}" type="datetime1">
              <a:rPr lang="en-US" smtClean="0"/>
              <a:t>12/20/2022</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9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9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7A4D89B2-797C-4080-871A-74FFA5787B00}"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372B60E1-9F72-4798-B7F8-DF4F4F68326B}"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6E6508A7-1BFF-4D28-872B-AD2AE41353A8}"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BAC9778-03E7-4415-BA2E-ED6E8BC00B1F}"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C8046F7-B715-4ECE-AE8F-D78F8BB3DC5D}"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5803DAD-6A5F-4D53-8950-E724ACA9D37E}"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9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9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C5CE392-EC95-4239-A07E-C9614278BF10}"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2FDB1129-9A46-4DF2-A07F-DE11C837D2FC}"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29804D5-7C84-4B69-8079-DA2FAD14270D}"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5AA99E4-4DAA-4E71-9E8F-AF6945E7BA3E}"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CF20BD83-E80D-4899-94D1-64393759E960}"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7FC90BF1-C042-4F2B-9AE8-3DB7D2C1E9BB}"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4"/>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4"/>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36C30995-1C84-4332-888D-FF918DD74DFD}"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CBBC3A4-4BAD-43FD-A53B-9D3D9AA8796C}"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E77F417F-9826-46DF-9B13-101CBCCBB8EB}"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9273040-F77B-48DC-9E7A-1ECC2B3AA1DE}"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E4FE8EA-0392-476E-BFD7-2238D86A2EA8}"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6022EBD-0230-4EB6-91FB-5C44027B7307}"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D31F05A-25A4-481A-ABF9-669F12F5E128}"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ACBA81D-3D99-4590-AB6B-4531C0F9495F}"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0C831A6-ECCC-4A4F-889C-FC83C9B0955A}"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4FC5840-19FF-4A2F-A02C-5B97D5A60A60}"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D37F4243-6748-4F42-A703-9E819AC017BD}"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FFBC285-5E67-4592-A3A7-F9B80C0C80EE}"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1"/>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1"/>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6B835CC-A8B5-452C-9DD6-810506F73BF6}"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31CC361-4BA4-4A0A-9205-831ECC28422A}"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5098E3FF-691F-406F-8EF3-47228E3227D1}"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88289DD-5E1E-4118-A1EC-03B36848C6EF}"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984EFB5-C6DC-4A53-9CB6-1B57D8014E9E}"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269FF9E-741A-45D9-A078-A3316A1754DA}"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7A567A5-F063-43E2-AFD0-F6127B782C47}"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AE74F308-7121-45A1-9153-11FCAFA352EE}" type="datetime1">
              <a:rPr lang="en-US" smtClean="0">
                <a:solidFill>
                  <a:prstClr val="black">
                    <a:tint val="75000"/>
                  </a:prstClr>
                </a:solidFill>
              </a:rPr>
              <a:t>12/20/2022</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78671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2AE311A3-BFF4-420B-96EF-45341203DD62}"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A89BA8F2-220D-4001-8226-F1B197E0EB13}" type="datetime1">
              <a:rPr lang="en-US" smtClean="0">
                <a:solidFill>
                  <a:prstClr val="black">
                    <a:tint val="75000"/>
                  </a:prstClr>
                </a:solidFill>
              </a:rPr>
              <a:t>12/20/2022</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28509161"/>
      </p:ext>
    </p:extLst>
  </p:cSld>
  <p:clrMapOvr>
    <a:masterClrMapping/>
  </p:clrMapOvr>
  <p:transition spd="slow">
    <p:push dir="u"/>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390633"/>
            <a:ext cx="7772400" cy="135703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896003"/>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BAACA1DB-F13B-4141-901B-A72572DA1714}" type="datetime1">
              <a:rPr lang="en-US" smtClean="0">
                <a:solidFill>
                  <a:prstClr val="black">
                    <a:tint val="75000"/>
                  </a:prstClr>
                </a:solidFill>
              </a:rPr>
              <a:t>12/20/2022</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855171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587947"/>
            <a:ext cx="4038600" cy="4493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587947"/>
            <a:ext cx="4038600" cy="4493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7626865F-2683-48F6-9474-DBD2D90E43F5}" type="datetime1">
              <a:rPr lang="en-US" smtClean="0">
                <a:solidFill>
                  <a:prstClr val="black">
                    <a:tint val="75000"/>
                  </a:prstClr>
                </a:solidFill>
              </a:rPr>
              <a:t>12/20/2022</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37907089"/>
      </p:ext>
    </p:extLst>
  </p:cSld>
  <p:clrMapOvr>
    <a:masterClrMapping/>
  </p:clrMapOvr>
  <p:transition spd="slow">
    <p:push dir="u"/>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29435"/>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33" y="1529435"/>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57744167-8E73-429D-97B9-5921DE1282E5}" type="datetime1">
              <a:rPr lang="en-US" smtClean="0">
                <a:solidFill>
                  <a:prstClr val="black">
                    <a:tint val="75000"/>
                  </a:prstClr>
                </a:solidFill>
              </a:rPr>
              <a:t>12/20/2022</a:t>
            </a:fld>
            <a:endParaRPr lang="en-CA">
              <a:solidFill>
                <a:prstClr val="black">
                  <a:tint val="75000"/>
                </a:prstClr>
              </a:solidFill>
            </a:endParaRPr>
          </a:p>
        </p:txBody>
      </p:sp>
      <p:sp>
        <p:nvSpPr>
          <p:cNvPr id="8" name="Altbilgi Yer Tutucusu 7"/>
          <p:cNvSpPr>
            <a:spLocks noGrp="1"/>
          </p:cNvSpPr>
          <p:nvPr>
            <p:ph type="ftr" sz="quarter" idx="11"/>
          </p:nvPr>
        </p:nvSpPr>
        <p:spPr/>
        <p:txBody>
          <a:bodyPr/>
          <a:lstStyle/>
          <a:p>
            <a:pPr>
              <a:defRPr/>
            </a:pPr>
            <a:endParaRPr lang="en-CA">
              <a:solidFill>
                <a:prstClr val="black">
                  <a:tint val="75000"/>
                </a:prstClr>
              </a:solidFill>
            </a:endParaRPr>
          </a:p>
        </p:txBody>
      </p:sp>
      <p:sp>
        <p:nvSpPr>
          <p:cNvPr id="9" name="Slayt Numarası Yer Tutucusu 8"/>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507313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5B70E770-EE36-4290-B513-6854BC09343A}" type="datetime1">
              <a:rPr lang="en-US" smtClean="0">
                <a:solidFill>
                  <a:prstClr val="black">
                    <a:tint val="75000"/>
                  </a:prstClr>
                </a:solidFill>
              </a:rPr>
              <a:t>12/20/2022</a:t>
            </a:fld>
            <a:endParaRPr lang="en-CA">
              <a:solidFill>
                <a:prstClr val="black">
                  <a:tint val="75000"/>
                </a:prstClr>
              </a:solidFill>
            </a:endParaRPr>
          </a:p>
        </p:txBody>
      </p:sp>
      <p:sp>
        <p:nvSpPr>
          <p:cNvPr id="4" name="Altbilgi Yer Tutucusu 3"/>
          <p:cNvSpPr>
            <a:spLocks noGrp="1"/>
          </p:cNvSpPr>
          <p:nvPr>
            <p:ph type="ftr" sz="quarter" idx="11"/>
          </p:nvPr>
        </p:nvSpPr>
        <p:spPr/>
        <p:txBody>
          <a:bodyPr/>
          <a:lstStyle/>
          <a:p>
            <a:pPr>
              <a:defRPr/>
            </a:pPr>
            <a:endParaRPr lang="en-CA">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91195201"/>
      </p:ext>
    </p:extLst>
  </p:cSld>
  <p:clrMapOvr>
    <a:masterClrMapping/>
  </p:clrMapOvr>
  <p:transition spd="slow">
    <p:push dir="u"/>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75E450C8-8A89-4A74-B139-3821A78ACE8E}" type="datetime1">
              <a:rPr lang="en-US" smtClean="0">
                <a:solidFill>
                  <a:prstClr val="black">
                    <a:tint val="75000"/>
                  </a:prstClr>
                </a:solidFill>
              </a:rPr>
              <a:t>12/20/2022</a:t>
            </a:fld>
            <a:endParaRPr lang="en-CA">
              <a:solidFill>
                <a:prstClr val="black">
                  <a:tint val="75000"/>
                </a:prstClr>
              </a:solidFill>
            </a:endParaRPr>
          </a:p>
        </p:txBody>
      </p:sp>
      <p:sp>
        <p:nvSpPr>
          <p:cNvPr id="3" name="Altbilgi Yer Tutucusu 2"/>
          <p:cNvSpPr>
            <a:spLocks noGrp="1"/>
          </p:cNvSpPr>
          <p:nvPr>
            <p:ph type="ftr" sz="quarter" idx="11"/>
          </p:nvPr>
        </p:nvSpPr>
        <p:spPr/>
        <p:txBody>
          <a:bodyPr/>
          <a:lstStyle/>
          <a:p>
            <a:pPr>
              <a:defRPr/>
            </a:pPr>
            <a:endParaRPr lang="en-CA">
              <a:solidFill>
                <a:prstClr val="black">
                  <a:tint val="75000"/>
                </a:prstClr>
              </a:solidFill>
            </a:endParaRPr>
          </a:p>
        </p:txBody>
      </p:sp>
      <p:sp>
        <p:nvSpPr>
          <p:cNvPr id="4" name="Slayt Numarası Yer Tutucusu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14820251"/>
      </p:ext>
    </p:extLst>
  </p:cSld>
  <p:clrMapOvr>
    <a:masterClrMapping/>
  </p:clrMapOvr>
  <p:transition spd="slow">
    <p:push dir="u"/>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209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19" y="1429787"/>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3956ECFC-52C4-4C1C-899F-A89608E00B89}" type="datetime1">
              <a:rPr lang="en-US" smtClean="0">
                <a:solidFill>
                  <a:prstClr val="black">
                    <a:tint val="75000"/>
                  </a:prstClr>
                </a:solidFill>
              </a:rPr>
              <a:t>12/20/2022</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403299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782874"/>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4751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A4540A14-2C4C-4A4F-807F-99D5148DDBCA}" type="datetime1">
              <a:rPr lang="en-US" smtClean="0">
                <a:solidFill>
                  <a:prstClr val="black">
                    <a:tint val="75000"/>
                  </a:prstClr>
                </a:solidFill>
              </a:rPr>
              <a:t>12/20/2022</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646935"/>
      </p:ext>
    </p:extLst>
  </p:cSld>
  <p:clrMapOvr>
    <a:masterClrMapping/>
  </p:clrMapOvr>
  <p:transition spd="slow">
    <p:push dir="u"/>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8CAB4788-6462-4E67-85F5-060CC380C9BE}" type="datetime1">
              <a:rPr lang="en-US" smtClean="0">
                <a:solidFill>
                  <a:prstClr val="black">
                    <a:tint val="75000"/>
                  </a:prstClr>
                </a:solidFill>
              </a:rPr>
              <a:t>12/20/2022</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611956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2043"/>
            <a:ext cx="2057400" cy="580929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2043"/>
            <a:ext cx="6019800" cy="580929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53445ED6-D9EC-455C-BF0B-5C5DAF200792}" type="datetime1">
              <a:rPr lang="en-US" smtClean="0">
                <a:solidFill>
                  <a:prstClr val="black">
                    <a:tint val="75000"/>
                  </a:prstClr>
                </a:solidFill>
              </a:rPr>
              <a:t>12/20/2022</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536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B4464606-43A0-442D-B11C-42AEA9186A02}"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66"/>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00"/>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8C2C23D2-0F53-4555-8CD9-ED8E71CEA951}" type="datetime1">
              <a:rPr lang="en-US" smtClean="0"/>
              <a:t>12/20/2022</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19"/>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83D0DC3D-8AB3-44A0-B24F-109B9CB083EB}" type="datetime1">
              <a:rPr lang="en-US" smtClean="0"/>
              <a:t>12/20/2022</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6B370FF5-F169-4A5D-8444-78FA81E0D637}" type="datetime1">
              <a:rPr lang="en-US" smtClean="0"/>
              <a:t>12/20/2022</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5323AFA5-8255-45DD-889A-2DF1BCD6259C}" type="datetime1">
              <a:rPr lang="en-US" smtClean="0"/>
              <a:t>12/20/2022</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9D798F09-829D-406C-93FD-51F85DE091E9}" type="datetime1">
              <a:rPr lang="en-US" smtClean="0"/>
              <a:t>12/20/2022</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73"/>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37"/>
            <a:ext cx="2133600" cy="364405"/>
          </a:xfrm>
        </p:spPr>
        <p:txBody>
          <a:bodyPr/>
          <a:lstStyle>
            <a:lvl1pPr>
              <a:defRPr/>
            </a:lvl1pPr>
          </a:lstStyle>
          <a:p>
            <a:pPr>
              <a:defRPr/>
            </a:pPr>
            <a:fld id="{00C5CD64-6E44-4BAE-A567-E16C2093B565}" type="datetime1">
              <a:rPr lang="en-US" smtClean="0"/>
              <a:t>12/20/2022</a:t>
            </a:fld>
            <a:endParaRPr lang="en-CA"/>
          </a:p>
        </p:txBody>
      </p:sp>
      <p:sp>
        <p:nvSpPr>
          <p:cNvPr id="8" name="Altbilgi Yer Tutucusu 4"/>
          <p:cNvSpPr>
            <a:spLocks noGrp="1"/>
          </p:cNvSpPr>
          <p:nvPr>
            <p:ph type="ftr" sz="quarter" idx="11"/>
          </p:nvPr>
        </p:nvSpPr>
        <p:spPr>
          <a:xfrm>
            <a:off x="3124200" y="6443537"/>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37"/>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0"/>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t>12/20/2022</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27"/>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68"/>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t>12/20/2022</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798"/>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t>12/20/2022</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60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60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098E0633-6EE1-42B8-B737-9B93D0DBD80A}"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2F9BDEE0-E164-4B9A-8225-630954335CBB}"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4C2CCDA-3C20-449C-8A71-99A8E4781FBE}"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5041DC2E-41BE-4FF2-A8E2-3FBD57E59307}"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1808CAA6-2096-43ED-8235-B9940E71455F}"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C97631F-96A1-48E9-A50D-FCAE86AC73E1}"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9423A92-2B8E-43D8-9201-DB7C105FEC60}"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E1A7DADE-8C3B-486E-918A-4C259D178417}"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B9DB6EF-202A-4303-B7B2-C8EBC12F6435}"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8AC5324-7000-472C-80B4-7304FDA75D6E}"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AA33F6B6-E958-465A-87A8-391DA58EDC26}"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BDCDE32C-C6EF-4DA8-9DEA-31BBD8BA870C}"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D25B45C-3260-4F23-B0A9-4E4703D14271}"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D899D684-9C83-4357-94D5-82DFBBD9C89D}"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E15931-2A8E-4623-A65C-0D883A86E3D0}"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9EE6264-E6CF-470E-A3E3-E7F5FA72822A}"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3431DE5-3890-451D-892E-496469116413}"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5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5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69DE5DF6-41B3-4081-B680-73424DDE2560}"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FD996FA-B699-41EB-A2DA-73220DB8FADD}"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6551DA9-231E-4DA9-B93C-429A97A42298}"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BB73175-3CEB-49B7-AF74-13B5FBE3A160}"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AFA4DF9-4F80-4FFD-A82D-747FCCB309B2}"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79175A94-80A4-4D80-9094-61D317DFD890}"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EDF6001-CEBB-4A30-A674-18C7680C2C19}"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5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5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F47794D-DC86-438B-9300-93724981A5B1}"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C4320016-F54C-4738-9495-D5136C2CAF8A}"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D38732-183D-4CEA-92AA-53376430BDA4}"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A9591909-5DEC-4211-838C-1B4363954A18}"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CA2ACA3F-2F9F-43F8-937B-704D60FFA85A}"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44"/>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44"/>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CFF3A07-08D7-4745-91CC-AFCFAC7AD10F}"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8ED60B04-3F54-40B4-BCE1-28909B68901E}"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94D9F45-B267-4C7C-B849-C8DFC13DEAC0}"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96E7B6E-6194-4704-9535-AAF3AC885B0D}"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33110F79-836C-48C8-B30F-4E372B418780}"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BCEEFA-0352-4677-B3E7-F126B784DD0A}"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FB86901-B036-43F3-9AC8-57EE8A14BFB6}"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46"/>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46"/>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08DA41D-3028-439D-A5BB-42AB6E7AE017}"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66"/>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00"/>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33C7F8E1-A45F-49CB-A6C3-1661EDF21148}" type="datetime1">
              <a:rPr lang="en-US" smtClean="0"/>
              <a:t>12/20/2022</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19"/>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28FD1F8-FE42-46CB-8629-DB088AC39D80}" type="datetime1">
              <a:rPr lang="en-US" smtClean="0"/>
              <a:t>12/20/2022</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8177893F-052A-4075-9CB9-51116CE92CC3}" type="datetime1">
              <a:rPr lang="en-US" smtClean="0"/>
              <a:t>12/20/2022</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781DD2B6-9470-4290-8906-6B470239C0C4}" type="datetime1">
              <a:rPr lang="en-US" smtClean="0"/>
              <a:t>12/20/2022</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DFFA1F0B-FDC9-4E0E-9CB5-A528FBB43912}" type="datetime1">
              <a:rPr lang="en-US" smtClean="0"/>
              <a:t>12/20/2022</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73"/>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37"/>
            <a:ext cx="2133600" cy="364405"/>
          </a:xfrm>
        </p:spPr>
        <p:txBody>
          <a:bodyPr/>
          <a:lstStyle>
            <a:lvl1pPr>
              <a:defRPr/>
            </a:lvl1pPr>
          </a:lstStyle>
          <a:p>
            <a:pPr>
              <a:defRPr/>
            </a:pPr>
            <a:fld id="{7B421841-48C2-4AE9-AFF1-D910EC6045F4}" type="datetime1">
              <a:rPr lang="en-US" smtClean="0"/>
              <a:t>12/20/2022</a:t>
            </a:fld>
            <a:endParaRPr lang="en-CA"/>
          </a:p>
        </p:txBody>
      </p:sp>
      <p:sp>
        <p:nvSpPr>
          <p:cNvPr id="8" name="Altbilgi Yer Tutucusu 4"/>
          <p:cNvSpPr>
            <a:spLocks noGrp="1"/>
          </p:cNvSpPr>
          <p:nvPr>
            <p:ph type="ftr" sz="quarter" idx="11"/>
          </p:nvPr>
        </p:nvSpPr>
        <p:spPr>
          <a:xfrm>
            <a:off x="3124200" y="6443537"/>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37"/>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4E91A7E-1366-44F9-9912-ED6677FC262F}"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45"/>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t>12/20/2022</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27"/>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63"/>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t>12/20/2022</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793"/>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t>12/20/2022</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AD184E10-EA91-40EF-BF07-8B55540D915F}"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FFEED6F-F454-476B-8972-692CD8827C43}"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60F93A39-B255-45DF-B909-0917741AB2D2}"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DAE111FF-F825-42A6-BB49-3282580D2684}"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6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6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AA550E7-01C4-4526-899A-0B0779EC385E}"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1F287C5F-F46A-4B74-AEFF-FEED0C79A243}"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65C6FCB9-AE91-4B81-B7D4-2FA44D8AA367}"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D1B68FC9-E8F3-43F4-BE8F-F243FDE34D0F}" type="datetime1">
              <a:rPr lang="en-US" smtClean="0"/>
              <a:t>12/20/2022</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A7787F1-626E-4E4E-9035-824297AB0E8B}"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93E1291-DFB4-42E6-8E14-83DBF19E2045}"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BD726631-708F-468A-B6EE-F031EEF1D5ED}"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7EE6317-04CA-4E11-B510-0D4AED3B8134}"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6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6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AD7988E-2505-467C-803A-E6CF1F5B60D1}"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C94FB4A-C00F-4048-B89C-BF7DBD23028F}"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BA37C0-D479-4386-90BE-A5955D856BC6}"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ECE03872-808D-4F72-AFA6-DAA41E7CA7BF}"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592E74CD-78B4-4A5D-A4E8-C178E465FB2B}"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53"/>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53"/>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25F77EE-E4F9-449C-BF4C-D0E7F76CAF1C}"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AFBA0EA-A210-4EDE-8C2E-F583EAEC2B61}"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802"/>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802"/>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1C6531F-FDE7-46E8-94CC-FEF30BC51A91}"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184433B4-9659-4FA3-95E3-909DCBB09476}"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0F67F888-6850-4622-A2D1-BC10A1A759CC}"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041FB9F7-B5D3-4F6E-AE30-ECDE7FBA31F7}"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BC88475-DD37-4787-A26F-2CDA4936CC01}"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5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5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7693785-1B84-4144-AF40-6FB15888713E}"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BC919C3D-258E-4AE9-8EE7-7274CCC8068D}"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7F942EB-C2F9-4A0C-991B-91FD7B197337}"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BA39F186-4470-4994-82CF-E4BB1703D272}"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F0B5F6EE-0AFE-45B0-A31C-FBF2194A5643}"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40"/>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40"/>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706B97C0-2008-4187-B406-A6BA22179CF5}"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2D25A54-A637-43A6-995C-A622323FB721}"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AB28BFE4-E254-48B8-955B-906ADF075E49}"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75381BC-A7A6-425E-88B4-11D6ACEBF93A}"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F77F5F4-7CB0-4D56-8280-EF9BA3110D03}"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E284925-7CFD-419E-890B-A11C2343F926}"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E6D14B5-3E43-407D-A476-56F506D0E574}"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4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4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918B537-3143-4459-AA03-17269DBCCC2B}"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28C5A11-7B7F-4677-912C-6A40238F5594}"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BE28F7E6-93F4-429E-9AEC-D3EAD38578FC}"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7D2252D-6564-422B-BD66-592C9C4D8CDC}"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6"/>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6"/>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F57A72E-FE71-4BA3-8AB8-43529A424FC2}"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C46D84F7-4621-4E41-A669-2F0B1A15457B}"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E258D5C-2546-42F6-A9D7-3BD7AB0225DE}"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300F672-2509-446A-A6A1-EA5A84B465AC}"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DDB3A588-427A-49A8-AD96-B5BAE7EAD6D5}" type="datetime1">
              <a:rPr lang="en-US" smtClean="0"/>
              <a:t>12/20/2022</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9A3EEDB-C94B-484B-B736-717344BE6505}"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EAB329F-09DD-4C34-BA54-69ED9E0F7F90}"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8"/>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8"/>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C9E966D-1505-4EF4-AB42-893E4493E597}"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64F9D6CB-70F3-4C1C-966C-5F1DD98BCB44}"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44EB13C-1196-4C9E-953D-AFC59DF09E20}"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1D0C4F5-BBDE-4417-A0B7-F0FF36A05A8A}"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709FEB8E-04C7-4BC4-922F-894B4E9C0CC2}"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3"/>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3"/>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1738444A-241E-4D77-A3A4-4F0E91EA662A}"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8225A4A6-135C-4478-980C-8EFF1EC54F13}"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3402790-10D6-48AB-A205-1ACCE5396D0E}"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E5D16777-3D59-48BA-AF22-621E5490CC06}" type="datetime1">
              <a:rPr lang="en-US" smtClean="0"/>
              <a:t>12/20/2022</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60DEBE7-8858-436A-8C67-2DA49A3891BB}"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31A92715-31D8-428C-8B4C-1F6B59D33DCF}"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5E481AC-8CB3-46BB-A4B5-6CEB788AF254}"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5"/>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5"/>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59A7FE1-5DE3-4F13-AAD4-17A7CE5C8BC3}"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0AE07F56-B415-474D-9340-7B285EB8BAE6}" type="datetime1">
              <a:rPr lang="en-US" smtClean="0"/>
              <a:t>12/20/2022</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E3BAB83-4A94-416E-8615-13787E191031}" type="datetime1">
              <a:rPr lang="en-US" smtClean="0"/>
              <a:t>12/20/2022</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2E560E02-80FF-4263-AC7A-D5FB697B8A60}" type="datetime1">
              <a:rPr lang="en-US" smtClean="0"/>
              <a:t>12/20/2022</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CC5074FD-E598-4187-8F5E-51108642E801}" type="datetime1">
              <a:rPr lang="en-US" smtClean="0"/>
              <a:t>12/20/2022</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8A3ABFF2-88F2-41CE-9C2F-3501CF66A4C3}" type="datetime1">
              <a:rPr lang="en-US" smtClean="0"/>
              <a:t>12/20/2022</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F3671693-BA1C-4E32-B737-4E8451284E58}" type="datetime1">
              <a:rPr lang="en-US" smtClean="0"/>
              <a:t>12/20/2022</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1D8EA46B-FDE4-4FA5-B558-66540CD33253}" type="datetime1">
              <a:rPr lang="en-US" smtClean="0"/>
              <a:t>12/20/2022</a:t>
            </a:fld>
            <a:endParaRPr lang="en-CA"/>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6"/>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5192B7D7-57FF-4A01-8D10-FC816A7525C2}" type="datetime1">
              <a:rPr lang="en-US" smtClean="0"/>
              <a:t>12/20/2022</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7"/>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75299F34-2FB5-4001-888E-B1C61BEAADC4}" type="datetime1">
              <a:rPr lang="en-US" smtClean="0"/>
              <a:t>12/20/2022</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9FD5C35D-54A9-4159-8BBF-6AB8625E4594}"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8954A2E-FCAC-4889-9E53-B5ABE1F335B1}"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5FAD0BC-690E-4F50-8C30-3C18E2F21553}"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017476BF-B76D-4E5E-84AD-8C4CCEC6C4C5}"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99"/>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99"/>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12093B6-5E75-466D-A634-003CE370CA11}"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3E4A0642-FF65-40C2-95BD-9C4C84149C93}"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C8B715A-55DE-4378-9BA2-3705A938D6ED}"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5C823DD8-4DD0-4647-9511-AF6A76DF4882}" type="datetime1">
              <a:rPr lang="en-US" smtClean="0"/>
              <a:t>12/20/2022</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4F9070A-5004-4D85-A5BC-16B0DDD0E9A0}"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043AAEB-E2E5-4C16-9BF9-B894039718ED}"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AB15CF4-6A2B-4793-B172-444E8DB0B953}"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80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80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84D177C-2201-43D6-BEC8-9BCD5A41D24D}"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B9CCCE9B-19C7-4580-B31D-C4538D47A3F2}"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DA45A65-698B-4CCC-B20A-0DF8FB3FAE26}"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EBB7685-53D7-4A18-97AA-EB05FA3E4555}"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35214896-9F56-4914-B8B1-42943B03FC1B}"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5"/>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5"/>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8CB9BD3-4786-409E-A70A-FE8E3E82F146}"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D5712AB-EF29-4C1C-99A9-C63019B1093A}"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E759B37B-F614-4D7B-ADDE-5686AEF6EBD5}" type="datetime1">
              <a:rPr lang="en-US" smtClean="0"/>
              <a:t>12/20/2022</a:t>
            </a:fld>
            <a:endParaRPr lang="en-CA"/>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CA375157-25C3-43FA-92FB-185D1FB0D7BB}"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B3FBEED-E21E-4A24-ADDC-88BC06C8DEC1}"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B8039B25-0AED-4815-AD85-5B1BDE5A00A4}"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81F6FDE6-CE97-45F6-A3FC-727E6460B159}"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7"/>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7"/>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84359A-73DE-48AA-AB72-2881B31F3DFB}"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64D490A-BAE2-4EE3-BB85-42AE9D408DBB}"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F91E9D2-299C-4D5A-9F01-2C2470DFCF9A}"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5BFD4B26-B795-4F0A-B28B-58F7E5EBD316}"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969982D1-C1D2-4596-AC3D-AFC0B5810219}"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E19F6C0-9C6F-4049-BBBF-FDD0F9815807}" type="datetime1">
              <a:rPr lang="en-US" smtClean="0">
                <a:solidFill>
                  <a:prstClr val="black">
                    <a:tint val="75000"/>
                  </a:prstClr>
                </a:solidFill>
              </a:rPr>
              <a:t>12/20/2022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7"/>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20DB1B50-0733-4120-8082-7D72C461DE45}" type="datetime1">
              <a:rPr lang="en-US" smtClean="0"/>
              <a:t>12/20/2022</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08CB9B7-89E1-4C3A-8502-ABAA7E155B01}" type="datetime1">
              <a:rPr lang="en-US" smtClean="0">
                <a:solidFill>
                  <a:prstClr val="black">
                    <a:tint val="75000"/>
                  </a:prstClr>
                </a:solidFill>
              </a:rPr>
              <a:t>12/20/2022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4AA67ED-FFE5-476B-9C58-38568F226574}" type="datetime1">
              <a:rPr lang="en-US" smtClean="0">
                <a:solidFill>
                  <a:prstClr val="black">
                    <a:tint val="75000"/>
                  </a:prstClr>
                </a:solidFill>
              </a:rPr>
              <a:t>12/20/2022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93DAC1E-134E-440E-BEC7-A9D7DAA72777}"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645DC86D-0C0E-40B5-B195-B4D01A15CE15}"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EE82FF1-D8CF-4169-8833-719F73560593}"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5"/>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5"/>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B7DDBEB-0AE0-4490-B95D-989AA9EC4F6F}"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C2B9D087-024A-469B-BEDA-F49C538114DB}" type="datetime1">
              <a:rPr lang="en-US" smtClean="0">
                <a:solidFill>
                  <a:prstClr val="black">
                    <a:tint val="75000"/>
                  </a:prstClr>
                </a:solidFill>
              </a:rPr>
              <a:t>12/20/2022</a:t>
            </a:fld>
            <a:endParaRPr lang="en-CA">
              <a:solidFill>
                <a:prstClr val="black">
                  <a:tint val="75000"/>
                </a:prstClr>
              </a:solidFill>
            </a:endParaRPr>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674C4F9E-28E9-4592-A5EC-32AD1D16149D}" type="datetime1">
              <a:rPr lang="en-US" smtClean="0">
                <a:solidFill>
                  <a:prstClr val="black">
                    <a:tint val="75000"/>
                  </a:prstClr>
                </a:solidFill>
              </a:rPr>
              <a:t>12/20/2022</a:t>
            </a:fld>
            <a:endParaRPr lang="en-CA">
              <a:solidFill>
                <a:prstClr val="black">
                  <a:tint val="75000"/>
                </a:prstClr>
              </a:solidFill>
            </a:endParaRPr>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C21CD353-F181-4D98-8BF5-A24A3209C8D6}" type="datetime1">
              <a:rPr lang="en-US" smtClean="0">
                <a:solidFill>
                  <a:prstClr val="black">
                    <a:tint val="75000"/>
                  </a:prstClr>
                </a:solidFill>
              </a:rPr>
              <a:t>12/20/2022</a:t>
            </a:fld>
            <a:endParaRPr lang="en-CA">
              <a:solidFill>
                <a:prstClr val="black">
                  <a:tint val="75000"/>
                </a:prstClr>
              </a:solidFill>
            </a:endParaRPr>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7"/>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96EC22BC-6355-49C4-A47F-41B5FDA89C2C}" type="datetime1">
              <a:rPr lang="en-US" smtClean="0"/>
              <a:t>12/20/2022</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E2F42E42-ACCB-4292-A860-130F5436E38B}" type="datetime1">
              <a:rPr lang="en-US" smtClean="0">
                <a:solidFill>
                  <a:prstClr val="black">
                    <a:tint val="75000"/>
                  </a:prstClr>
                </a:solidFill>
              </a:rPr>
              <a:t>12/20/2022</a:t>
            </a:fld>
            <a:endParaRPr lang="en-CA">
              <a:solidFill>
                <a:prstClr val="black">
                  <a:tint val="75000"/>
                </a:prstClr>
              </a:solidFill>
            </a:endParaRPr>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BCEC9C8F-0470-4C97-930E-91BD0A71F6E8}" type="datetime1">
              <a:rPr lang="en-US" smtClean="0">
                <a:solidFill>
                  <a:prstClr val="black">
                    <a:tint val="75000"/>
                  </a:prstClr>
                </a:solidFill>
              </a:rPr>
              <a:t>12/20/2022</a:t>
            </a:fld>
            <a:endParaRPr lang="en-CA">
              <a:solidFill>
                <a:prstClr val="black">
                  <a:tint val="75000"/>
                </a:prstClr>
              </a:solidFill>
            </a:endParaRPr>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305A4C78-8A77-4A73-8F90-E0A91179B9CB}" type="datetime1">
              <a:rPr lang="en-US" smtClean="0">
                <a:solidFill>
                  <a:prstClr val="black">
                    <a:tint val="75000"/>
                  </a:prstClr>
                </a:solidFill>
              </a:rPr>
              <a:t>12/20/2022</a:t>
            </a:fld>
            <a:endParaRPr lang="en-CA">
              <a:solidFill>
                <a:prstClr val="black">
                  <a:tint val="75000"/>
                </a:prstClr>
              </a:solidFill>
            </a:endParaRPr>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solidFill>
                <a:prstClr val="black">
                  <a:tint val="75000"/>
                </a:prstClr>
              </a:solidFill>
            </a:endParaRPr>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3"/>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D360E8E-E6F8-40AC-9848-DD7EB6263E09}" type="datetime1">
              <a:rPr lang="en-US" smtClean="0">
                <a:solidFill>
                  <a:prstClr val="black">
                    <a:tint val="75000"/>
                  </a:prstClr>
                </a:solidFill>
              </a:rPr>
              <a:t>12/20/2022</a:t>
            </a:fld>
            <a:endParaRPr lang="en-CA">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3"/>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35293503-D355-499B-894F-803455EF77D6}" type="datetime1">
              <a:rPr lang="en-US" smtClean="0">
                <a:solidFill>
                  <a:prstClr val="black">
                    <a:tint val="75000"/>
                  </a:prstClr>
                </a:solidFill>
              </a:rPr>
              <a:t>12/20/2022</a:t>
            </a:fld>
            <a:endParaRPr lang="en-CA">
              <a:solidFill>
                <a:prstClr val="black">
                  <a:tint val="75000"/>
                </a:prstClr>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824"/>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9CBB91FF-BEA9-4724-87EA-DA5999DB4BF0}" type="datetime1">
              <a:rPr lang="en-US" smtClean="0">
                <a:solidFill>
                  <a:prstClr val="black">
                    <a:tint val="75000"/>
                  </a:prstClr>
                </a:solidFill>
              </a:rPr>
              <a:t>12/20/2022</a:t>
            </a:fld>
            <a:endParaRPr lang="en-CA">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F2CA6A73-3668-4F4C-BDCE-9DEFC5715722}"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9DA95A2-E621-415A-AE13-D269C53AA1AD}"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907C9269-E6EF-452F-A69A-32094893ECE6}" type="datetime1">
              <a:rPr lang="en-US" smtClean="0">
                <a:solidFill>
                  <a:prstClr val="black">
                    <a:tint val="75000"/>
                  </a:prstClr>
                </a:solidFill>
              </a:rPr>
              <a:t>12/20/2022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FDE61F5-7CDB-4E1C-8020-74F6AEC2817A}" type="datetime1">
              <a:rPr lang="en-US" smtClean="0">
                <a:solidFill>
                  <a:prstClr val="black">
                    <a:tint val="75000"/>
                  </a:prstClr>
                </a:solidFill>
              </a:rPr>
              <a:t>12/20/2022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theme" Target="../theme/theme14.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7.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theme" Target="../theme/theme18.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9.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2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5.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9.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1F42100B-0F7F-44D8-BAFA-0DF45CC7FE0F}" type="datetime1">
              <a:rPr lang="en-US" smtClean="0"/>
              <a:t>12/20/2022</a:t>
            </a:fld>
            <a:endParaRPr lang="en-CA"/>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7"/>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063E20-CFCD-40D2-891F-30F817379537}"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7"/>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7"/>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3633B7E-328B-4C9D-A825-7E103CE4F319}"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5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875A8AA-8422-4A68-8538-ADDFCF9A0B1C}"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5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5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594328"/>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3287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FA477F8-6FD8-410E-98AC-3BAA4B3EEC39}" type="datetime1">
              <a:rPr lang="en-US" smtClean="0">
                <a:solidFill>
                  <a:prstClr val="black">
                    <a:tint val="75000"/>
                  </a:prstClr>
                </a:solidFill>
              </a:rPr>
              <a:t>12/20/2022</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287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287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03297542"/>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ransition spd="slow">
    <p:push dir="u"/>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58"/>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494"/>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t>12/20/2022</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494"/>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494"/>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0"/>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EA6694-E084-4DE2-B1DF-6CB357C39777}"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0"/>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0"/>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46"/>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DE14AAE-7F81-4F9A-8FF8-5E7182B291AD}"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46"/>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46"/>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33"/>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D33F96-4E90-4CBC-9A43-807616C82631}"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33"/>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33"/>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58"/>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494"/>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t>12/20/2022</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494"/>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494"/>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56"/>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124B7DA-BEDE-4213-97ED-72A1AE6B2193}"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56"/>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56"/>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9"/>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FCA74E-2EE6-49EC-B1ED-5A553A07ED10}"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9"/>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9"/>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4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33677BA-1EC0-498C-A5BE-EDF27DBE6C8C}"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4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4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2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089F8B5-937E-457F-AF89-4AE56EC27ABB}"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2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2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5"/>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D40ABA7-E83F-4D26-A68B-98C9EA54F333}"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5"/>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5"/>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3"/>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CAB41C1-3BF0-49E6-A3B1-E7B3860083F1}"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3"/>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3"/>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BDCCFB31-D1FD-4789-8C97-AB2B23C59464}" type="datetime1">
              <a:rPr lang="en-US" smtClean="0">
                <a:solidFill>
                  <a:prstClr val="black">
                    <a:tint val="75000"/>
                  </a:prstClr>
                </a:solidFill>
              </a:rPr>
              <a:t>12/20/2022</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E5266A4-B7D6-4581-BDEA-969326FE7C39}"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5"/>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C59609-4A01-4105-BD62-19B7C3DD1BEC}"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5"/>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5"/>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0"/>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2CDB0F7-7A9A-4502-958E-C9FAFE79CEC4}" type="datetime1">
              <a:rPr lang="en-US" smtClean="0">
                <a:solidFill>
                  <a:prstClr val="black">
                    <a:tint val="75000"/>
                  </a:prstClr>
                </a:solidFill>
                <a:latin typeface="Calibri" pitchFamily="34" charset="0"/>
                <a:ea typeface="ヒラギノ角ゴ Pro W3" pitchFamily="1" charset="-128"/>
                <a:cs typeface="+mn-cs"/>
              </a:rPr>
              <a:t>12/20/2022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0"/>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0"/>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0FA360CE-4B50-43E2-B8B1-3951C73963E0}" type="datetime1">
              <a:rPr lang="en-US" smtClean="0">
                <a:solidFill>
                  <a:prstClr val="black">
                    <a:tint val="75000"/>
                  </a:prstClr>
                </a:solidFill>
              </a:rPr>
              <a:t>12/20/2022</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8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18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0.png"/><Relationship Id="rId1" Type="http://schemas.openxmlformats.org/officeDocument/2006/relationships/slideLayout" Target="../slideLayouts/slideLayout18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18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188.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18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88.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18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8.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png"/><Relationship Id="rId1" Type="http://schemas.openxmlformats.org/officeDocument/2006/relationships/slideLayout" Target="../slideLayouts/slideLayout49.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4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notesSlide" Target="../notesSlides/notesSlide24.xml"/><Relationship Id="rId1" Type="http://schemas.openxmlformats.org/officeDocument/2006/relationships/slideLayout" Target="../slideLayouts/slideLayout4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png"/><Relationship Id="rId7" Type="http://schemas.openxmlformats.org/officeDocument/2006/relationships/diagramColors" Target="../diagrams/colors8.xml"/><Relationship Id="rId2" Type="http://schemas.openxmlformats.org/officeDocument/2006/relationships/notesSlide" Target="../notesSlides/notesSlide25.xml"/><Relationship Id="rId1" Type="http://schemas.openxmlformats.org/officeDocument/2006/relationships/slideLayout" Target="../slideLayouts/slideLayout4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88.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8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png"/><Relationship Id="rId1" Type="http://schemas.openxmlformats.org/officeDocument/2006/relationships/slideLayout" Target="../slideLayouts/slideLayout49.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png"/></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49.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0.png"/><Relationship Id="rId7" Type="http://schemas.openxmlformats.org/officeDocument/2006/relationships/diagramColors" Target="../diagrams/colors9.xml"/><Relationship Id="rId2" Type="http://schemas.openxmlformats.org/officeDocument/2006/relationships/notesSlide" Target="../notesSlides/notesSlide47.xml"/><Relationship Id="rId1" Type="http://schemas.openxmlformats.org/officeDocument/2006/relationships/slideLayout" Target="../slideLayouts/slideLayout4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7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0.png"/><Relationship Id="rId7" Type="http://schemas.openxmlformats.org/officeDocument/2006/relationships/diagramColors" Target="../diagrams/colors10.xml"/><Relationship Id="rId2" Type="http://schemas.openxmlformats.org/officeDocument/2006/relationships/notesSlide" Target="../notesSlides/notesSlide48.xml"/><Relationship Id="rId1" Type="http://schemas.openxmlformats.org/officeDocument/2006/relationships/slideLayout" Target="../slideLayouts/slideLayout49.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0.png"/><Relationship Id="rId7" Type="http://schemas.openxmlformats.org/officeDocument/2006/relationships/diagramColors" Target="../diagrams/colors11.xml"/><Relationship Id="rId2" Type="http://schemas.openxmlformats.org/officeDocument/2006/relationships/notesSlide" Target="../notesSlides/notesSlide50.xml"/><Relationship Id="rId1" Type="http://schemas.openxmlformats.org/officeDocument/2006/relationships/slideLayout" Target="../slideLayouts/slideLayout49.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7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0.png"/><Relationship Id="rId7" Type="http://schemas.openxmlformats.org/officeDocument/2006/relationships/diagramColors" Target="../diagrams/colors12.xml"/><Relationship Id="rId2" Type="http://schemas.openxmlformats.org/officeDocument/2006/relationships/notesSlide" Target="../notesSlides/notesSlide51.xml"/><Relationship Id="rId1" Type="http://schemas.openxmlformats.org/officeDocument/2006/relationships/slideLayout" Target="../slideLayouts/slideLayout49.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88.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49.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49.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png"/><Relationship Id="rId1" Type="http://schemas.openxmlformats.org/officeDocument/2006/relationships/slideLayout" Target="../slideLayouts/slideLayout49.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png"/></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g"/><Relationship Id="rId1" Type="http://schemas.openxmlformats.org/officeDocument/2006/relationships/slideLayout" Target="../slideLayouts/slideLayout18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028384" y="175948"/>
            <a:ext cx="838200" cy="561974"/>
          </a:xfrm>
          <a:prstGeom prst="rect">
            <a:avLst/>
          </a:prstGeom>
          <a:noFill/>
          <a:ln w="9525">
            <a:noFill/>
            <a:miter lim="800000"/>
            <a:headEnd/>
            <a:tailEnd/>
          </a:ln>
        </p:spPr>
      </p:pic>
      <p:sp>
        <p:nvSpPr>
          <p:cNvPr id="3" name="2 Metin kutusu"/>
          <p:cNvSpPr txBox="1"/>
          <p:nvPr/>
        </p:nvSpPr>
        <p:spPr>
          <a:xfrm>
            <a:off x="-36512" y="941895"/>
            <a:ext cx="9226715" cy="1754326"/>
          </a:xfrm>
          <a:prstGeom prst="rect">
            <a:avLst/>
          </a:prstGeom>
          <a:noFill/>
        </p:spPr>
        <p:txBody>
          <a:bodyPr wrap="square" rtlCol="0">
            <a:spAutoFit/>
          </a:bodyPr>
          <a:lstStyle/>
          <a:p>
            <a:pPr algn="ctr"/>
            <a:r>
              <a:rPr lang="tr-TR" sz="5400" b="1" dirty="0" smtClean="0">
                <a:solidFill>
                  <a:prstClr val="white"/>
                </a:solidFill>
              </a:rPr>
              <a:t>KOBİGEL  - KOBİ GELİŞİM  </a:t>
            </a:r>
            <a:r>
              <a:rPr lang="tr-TR" sz="5400" b="1" dirty="0">
                <a:solidFill>
                  <a:prstClr val="white"/>
                </a:solidFill>
              </a:rPr>
              <a:t>DESTEK </a:t>
            </a:r>
            <a:r>
              <a:rPr lang="tr-TR" sz="5400" b="1" dirty="0" smtClean="0">
                <a:solidFill>
                  <a:prstClr val="white"/>
                </a:solidFill>
              </a:rPr>
              <a:t>PROGRAMI</a:t>
            </a:r>
            <a:endParaRPr lang="tr-TR" sz="5400" b="1" dirty="0">
              <a:solidFill>
                <a:prstClr val="white"/>
              </a:solidFill>
            </a:endParaRPr>
          </a:p>
        </p:txBody>
      </p:sp>
      <p:pic>
        <p:nvPicPr>
          <p:cNvPr id="7" name="Resim 6"/>
          <p:cNvPicPr/>
          <p:nvPr/>
        </p:nvPicPr>
        <p:blipFill rotWithShape="1">
          <a:blip r:embed="rId3"/>
          <a:srcRect l="49484" t="38895" r="8867" b="26283"/>
          <a:stretch/>
        </p:blipFill>
        <p:spPr bwMode="auto">
          <a:xfrm>
            <a:off x="1912159" y="2984252"/>
            <a:ext cx="5180227" cy="2757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67372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80244" y="1688108"/>
            <a:ext cx="4752528"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KOSGEB </a:t>
            </a:r>
            <a:r>
              <a:rPr lang="tr-TR" sz="2000" dirty="0">
                <a:solidFill>
                  <a:schemeClr val="accent1">
                    <a:lumMod val="50000"/>
                  </a:schemeClr>
                </a:solidFill>
                <a:latin typeface="Calibri" panose="020F0502020204030204" pitchFamily="34" charset="0"/>
              </a:rPr>
              <a:t>tarafından ilan edilen Proje Teklif Çağrısı okunmalı, çağrı kapsamında sunulabilecek projeler ile ilgili çerçeve anlaşıldıktan sonra proje hazırlığına başlanmalıdır</a:t>
            </a:r>
            <a:r>
              <a:rPr lang="tr-TR" sz="2000" dirty="0" smtClean="0">
                <a:solidFill>
                  <a:schemeClr val="accent1">
                    <a:lumMod val="50000"/>
                  </a:schemeClr>
                </a:solidFill>
                <a:latin typeface="Calibri" panose="020F0502020204030204" pitchFamily="34" charset="0"/>
              </a:rPr>
              <a:t>. </a:t>
            </a: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temel kurgusu, belirli bir gider ve ihtiyaçtan yola çıkılarak değil, Proje Teklif Çağrısında açıklanan uygun proje konuları ile işletmenin mevcut durum ve hedeflerinin eşleştiğinden emin olunduktan sonra</a:t>
            </a:r>
            <a:r>
              <a:rPr lang="tr-TR" sz="2000" b="1" dirty="0">
                <a:solidFill>
                  <a:schemeClr val="accent1">
                    <a:lumMod val="50000"/>
                  </a:schemeClr>
                </a:solidFill>
                <a:latin typeface="Calibri" panose="020F0502020204030204" pitchFamily="34" charset="0"/>
              </a:rPr>
              <a:t>, amaç &gt; hedef &gt; faaliyet &gt; faaliyet ile ilişkili gider sıralaması ile oluşturulmalı</a:t>
            </a:r>
            <a:r>
              <a:rPr lang="tr-TR" sz="2000" dirty="0">
                <a:solidFill>
                  <a:schemeClr val="accent1">
                    <a:lumMod val="50000"/>
                  </a:schemeClr>
                </a:solidFill>
                <a:latin typeface="Calibri" panose="020F0502020204030204" pitchFamily="34" charset="0"/>
              </a:rPr>
              <a:t> ve sonra </a:t>
            </a:r>
            <a:r>
              <a:rPr lang="tr-TR" sz="2000" dirty="0" smtClean="0">
                <a:solidFill>
                  <a:schemeClr val="accent1">
                    <a:lumMod val="50000"/>
                  </a:schemeClr>
                </a:solidFill>
                <a:latin typeface="Calibri" panose="020F0502020204030204" pitchFamily="34" charset="0"/>
              </a:rPr>
              <a:t>detaylandırılmalıdır.</a:t>
            </a:r>
            <a:endParaRPr lang="tr-TR" sz="2000" dirty="0">
              <a:solidFill>
                <a:schemeClr val="accent1">
                  <a:lumMod val="50000"/>
                </a:schemeClr>
              </a:solidFill>
              <a:latin typeface="Calibri" panose="020F0502020204030204" pitchFamily="34" charset="0"/>
            </a:endParaRPr>
          </a:p>
          <a:p>
            <a:pPr lvl="0" algn="just">
              <a:buFont typeface="Arial" charset="0"/>
              <a:buChar char="•"/>
            </a:pPr>
            <a:endParaRPr lang="tr-TR" sz="1800" dirty="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1800" dirty="0">
              <a:solidFill>
                <a:schemeClr val="accent1">
                  <a:lumMod val="50000"/>
                </a:schemeClr>
              </a:solidFill>
              <a:latin typeface="Calibri" panose="020F0502020204030204" pitchFamily="34" charset="0"/>
              <a:cs typeface="Arial" panose="020B0604020202020204" pitchFamily="34" charset="0"/>
            </a:endParaRPr>
          </a:p>
        </p:txBody>
      </p:sp>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1056702"/>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pic>
        <p:nvPicPr>
          <p:cNvPr id="12" name="Resim 11"/>
          <p:cNvPicPr/>
          <p:nvPr/>
        </p:nvPicPr>
        <p:blipFill rotWithShape="1">
          <a:blip r:embed="rId3"/>
          <a:srcRect l="15418" t="32201" r="47456" b="14840"/>
          <a:stretch/>
        </p:blipFill>
        <p:spPr bwMode="auto">
          <a:xfrm>
            <a:off x="5399584" y="2264172"/>
            <a:ext cx="3420888" cy="3090451"/>
          </a:xfrm>
          <a:prstGeom prst="rect">
            <a:avLst/>
          </a:prstGeom>
          <a:ln>
            <a:noFill/>
          </a:ln>
          <a:extLst>
            <a:ext uri="{53640926-AAD7-44D8-BBD7-CCE9431645EC}">
              <a14:shadowObscured xmlns:a14="http://schemas.microsoft.com/office/drawing/2010/main"/>
            </a:ext>
          </a:extLst>
        </p:spPr>
      </p:pic>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10</a:t>
            </a:fld>
            <a:endParaRPr lang="en-CA" dirty="0">
              <a:latin typeface="Calibri" panose="020F0502020204030204" pitchFamily="34" charset="0"/>
            </a:endParaRPr>
          </a:p>
        </p:txBody>
      </p:sp>
    </p:spTree>
    <p:extLst>
      <p:ext uri="{BB962C8B-B14F-4D97-AF65-F5344CB8AC3E}">
        <p14:creationId xmlns:p14="http://schemas.microsoft.com/office/powerpoint/2010/main" val="2532324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80244" y="1746272"/>
            <a:ext cx="4752528"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Projenin</a:t>
            </a:r>
            <a:r>
              <a:rPr lang="tr-TR" sz="2000" dirty="0">
                <a:solidFill>
                  <a:schemeClr val="accent1">
                    <a:lumMod val="50000"/>
                  </a:schemeClr>
                </a:solidFill>
                <a:latin typeface="Calibri" panose="020F0502020204030204" pitchFamily="34" charset="0"/>
              </a:rPr>
              <a:t>, net olarak tanımlanmış, açık olarak ifade edilmiş ve okunduğunda farklı anlamlar çağrıştırmayacak bir amacı olmalıdır. Amacınız soyut ve ulaşılamaz değil; ulaşılabilir, gerçekçi ve somut çıktılar üreten nitelikte olmalıdır</a:t>
            </a:r>
            <a:r>
              <a:rPr lang="tr-TR" sz="2000" dirty="0" smtClean="0">
                <a:solidFill>
                  <a:schemeClr val="accent1">
                    <a:lumMod val="50000"/>
                  </a:schemeClr>
                </a:solidFill>
                <a:latin typeface="Calibri" panose="020F0502020204030204" pitchFamily="34" charset="0"/>
              </a:rPr>
              <a:t>.</a:t>
            </a:r>
          </a:p>
          <a:p>
            <a:pPr lvl="0" algn="just">
              <a:buFont typeface="Arial" charset="0"/>
              <a:buChar char="•"/>
            </a:pPr>
            <a:endParaRPr lang="tr-TR" sz="1800" dirty="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1800" dirty="0">
              <a:solidFill>
                <a:schemeClr val="accent1">
                  <a:lumMod val="50000"/>
                </a:schemeClr>
              </a:solidFill>
              <a:latin typeface="Calibri" panose="020F0502020204030204" pitchFamily="34" charset="0"/>
              <a:cs typeface="Arial" panose="020B0604020202020204" pitchFamily="34" charset="0"/>
            </a:endParaRPr>
          </a:p>
        </p:txBody>
      </p:sp>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1056702"/>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pic>
        <p:nvPicPr>
          <p:cNvPr id="12" name="Resim 11"/>
          <p:cNvPicPr/>
          <p:nvPr/>
        </p:nvPicPr>
        <p:blipFill>
          <a:blip r:embed="rId3" cstate="print">
            <a:extLst>
              <a:ext uri="{28A0092B-C50C-407E-A947-70E740481C1C}">
                <a14:useLocalDpi xmlns:a14="http://schemas.microsoft.com/office/drawing/2010/main" val="0"/>
              </a:ext>
            </a:extLst>
          </a:blip>
          <a:stretch>
            <a:fillRect/>
          </a:stretch>
        </p:blipFill>
        <p:spPr bwMode="auto">
          <a:xfrm>
            <a:off x="5401614" y="1616309"/>
            <a:ext cx="3420888" cy="2139955"/>
          </a:xfrm>
          <a:prstGeom prst="rect">
            <a:avLst/>
          </a:prstGeom>
          <a:ln>
            <a:noFill/>
          </a:ln>
          <a:extLst>
            <a:ext uri="{53640926-AAD7-44D8-BBD7-CCE9431645EC}">
              <a14:shadowObscured xmlns:a14="http://schemas.microsoft.com/office/drawing/2010/main"/>
            </a:ext>
          </a:extLst>
        </p:spPr>
      </p:pic>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11</a:t>
            </a:fld>
            <a:endParaRPr lang="en-CA" dirty="0">
              <a:latin typeface="Calibri" panose="020F0502020204030204" pitchFamily="34" charset="0"/>
            </a:endParaRPr>
          </a:p>
        </p:txBody>
      </p:sp>
      <p:sp>
        <p:nvSpPr>
          <p:cNvPr id="13" name="Rectangle 2"/>
          <p:cNvSpPr txBox="1">
            <a:spLocks noChangeArrowheads="1"/>
          </p:cNvSpPr>
          <p:nvPr/>
        </p:nvSpPr>
        <p:spPr>
          <a:xfrm>
            <a:off x="253629" y="3848348"/>
            <a:ext cx="8252196" cy="21602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amacını gerçekleştirmek için </a:t>
            </a:r>
            <a:r>
              <a:rPr lang="tr-TR" sz="2000" b="1" dirty="0">
                <a:solidFill>
                  <a:schemeClr val="accent1">
                    <a:lumMod val="50000"/>
                  </a:schemeClr>
                </a:solidFill>
                <a:latin typeface="Calibri" panose="020F0502020204030204" pitchFamily="34" charset="0"/>
              </a:rPr>
              <a:t>hedefler</a:t>
            </a:r>
            <a:r>
              <a:rPr lang="tr-TR" sz="2000" dirty="0">
                <a:solidFill>
                  <a:schemeClr val="accent1">
                    <a:lumMod val="50000"/>
                  </a:schemeClr>
                </a:solidFill>
                <a:latin typeface="Calibri" panose="020F0502020204030204" pitchFamily="34" charset="0"/>
              </a:rPr>
              <a:t> ve bu hedeflere ulaşmak için </a:t>
            </a:r>
            <a:r>
              <a:rPr lang="tr-TR" sz="2000" b="1" dirty="0">
                <a:solidFill>
                  <a:schemeClr val="accent1">
                    <a:lumMod val="50000"/>
                  </a:schemeClr>
                </a:solidFill>
                <a:latin typeface="Calibri" panose="020F0502020204030204" pitchFamily="34" charset="0"/>
              </a:rPr>
              <a:t>planlanmış faaliyetler</a:t>
            </a:r>
            <a:r>
              <a:rPr lang="tr-TR" sz="2000" dirty="0">
                <a:solidFill>
                  <a:schemeClr val="accent1">
                    <a:lumMod val="50000"/>
                  </a:schemeClr>
                </a:solidFill>
                <a:latin typeface="Calibri" panose="020F0502020204030204" pitchFamily="34" charset="0"/>
              </a:rPr>
              <a:t> ve bu faaliyetlere ilişkin </a:t>
            </a:r>
            <a:r>
              <a:rPr lang="tr-TR" sz="2000" b="1" dirty="0">
                <a:solidFill>
                  <a:schemeClr val="accent1">
                    <a:lumMod val="50000"/>
                  </a:schemeClr>
                </a:solidFill>
                <a:latin typeface="Calibri" panose="020F0502020204030204" pitchFamily="34" charset="0"/>
              </a:rPr>
              <a:t>beklenen sonuçlar</a:t>
            </a:r>
            <a:r>
              <a:rPr lang="tr-TR" sz="2000" dirty="0">
                <a:solidFill>
                  <a:schemeClr val="accent1">
                    <a:lumMod val="50000"/>
                  </a:schemeClr>
                </a:solidFill>
                <a:latin typeface="Calibri" panose="020F0502020204030204" pitchFamily="34" charset="0"/>
              </a:rPr>
              <a:t> tanımlanmalıdır. Faaliyetler, gerçekleştirilme sırasına göre yazılmalıdır. Faaliyetlerin birbirleri ile ilişkisinin kurulması ve proje önerisinde bunun gösterilmesi önemlidir. Proje kapsamında geliştirilecek olan faaliyetler birbirini izlediği gibi bazı faaliyetlerin eş zamanlı olarak gerçekleştirilmesi de mümkün olabilir.  </a:t>
            </a:r>
          </a:p>
          <a:p>
            <a:pPr lvl="0" algn="just">
              <a:buFont typeface="Arial" charset="0"/>
              <a:buChar char="•"/>
            </a:pPr>
            <a:endParaRPr lang="tr-TR" sz="1800" dirty="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1800" dirty="0">
              <a:solidFill>
                <a:schemeClr val="accent1">
                  <a:lumMod val="50000"/>
                </a:schemeClr>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9351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82168" y="1912184"/>
            <a:ext cx="4939828" cy="28803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Belirlenen </a:t>
            </a:r>
            <a:r>
              <a:rPr lang="tr-TR" sz="2000" dirty="0">
                <a:solidFill>
                  <a:schemeClr val="accent1">
                    <a:lumMod val="50000"/>
                  </a:schemeClr>
                </a:solidFill>
                <a:latin typeface="Calibri" panose="020F0502020204030204" pitchFamily="34" charset="0"/>
              </a:rPr>
              <a:t>proje amacı </a:t>
            </a:r>
            <a:r>
              <a:rPr lang="tr-TR" sz="2000" dirty="0" smtClean="0">
                <a:solidFill>
                  <a:schemeClr val="accent1">
                    <a:lumMod val="50000"/>
                  </a:schemeClr>
                </a:solidFill>
                <a:latin typeface="Calibri" panose="020F0502020204030204" pitchFamily="34" charset="0"/>
              </a:rPr>
              <a:t>için </a:t>
            </a:r>
            <a:r>
              <a:rPr lang="tr-TR" sz="2000" dirty="0">
                <a:solidFill>
                  <a:schemeClr val="accent1">
                    <a:lumMod val="50000"/>
                  </a:schemeClr>
                </a:solidFill>
                <a:latin typeface="Calibri" panose="020F0502020204030204" pitchFamily="34" charset="0"/>
              </a:rPr>
              <a:t>gerçekleştirilecek faaliyetlerin listelenerek önceliklendirilmesi ve bu faaliyetler gerçekleştirilirken kullanılacak yöntemlerin proje amaçlarına ulaşmak için doğru seçilmiş olması gerekmektedir. Belirlenen faaliyetler </a:t>
            </a:r>
            <a:r>
              <a:rPr lang="tr-TR" sz="2000" dirty="0" smtClean="0">
                <a:solidFill>
                  <a:schemeClr val="accent1">
                    <a:lumMod val="50000"/>
                  </a:schemeClr>
                </a:solidFill>
                <a:latin typeface="Calibri" panose="020F0502020204030204" pitchFamily="34" charset="0"/>
              </a:rPr>
              <a:t>faaliyet-zaman </a:t>
            </a:r>
            <a:r>
              <a:rPr lang="tr-TR" sz="2000" dirty="0">
                <a:solidFill>
                  <a:schemeClr val="accent1">
                    <a:lumMod val="50000"/>
                  </a:schemeClr>
                </a:solidFill>
                <a:latin typeface="Calibri" panose="020F0502020204030204" pitchFamily="34" charset="0"/>
              </a:rPr>
              <a:t>planı ve bütçe için temel oluşturacaktır.</a:t>
            </a:r>
          </a:p>
          <a:p>
            <a:pPr lvl="0" algn="just">
              <a:buFont typeface="Arial" charset="0"/>
              <a:buChar char="•"/>
            </a:pPr>
            <a:endParaRPr lang="tr-TR" sz="1800" dirty="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1800" dirty="0">
              <a:solidFill>
                <a:schemeClr val="accent1">
                  <a:lumMod val="50000"/>
                </a:schemeClr>
              </a:solidFill>
              <a:latin typeface="Calibri" panose="020F0502020204030204" pitchFamily="34" charset="0"/>
              <a:cs typeface="Arial" panose="020B0604020202020204" pitchFamily="34" charset="0"/>
            </a:endParaRPr>
          </a:p>
        </p:txBody>
      </p:sp>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1056702"/>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12</a:t>
            </a:fld>
            <a:endParaRPr lang="en-CA" dirty="0">
              <a:latin typeface="Calibri" panose="020F0502020204030204"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2067918"/>
            <a:ext cx="2856482" cy="1944000"/>
          </a:xfrm>
          <a:prstGeom prst="rect">
            <a:avLst/>
          </a:prstGeom>
        </p:spPr>
      </p:pic>
    </p:spTree>
    <p:extLst>
      <p:ext uri="{BB962C8B-B14F-4D97-AF65-F5344CB8AC3E}">
        <p14:creationId xmlns:p14="http://schemas.microsoft.com/office/powerpoint/2010/main" val="2507696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1068566"/>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13</a:t>
            </a:fld>
            <a:endParaRPr lang="en-CA" dirty="0">
              <a:latin typeface="Calibri" panose="020F0502020204030204" pitchFamily="34" charset="0"/>
            </a:endParaRPr>
          </a:p>
        </p:txBody>
      </p:sp>
      <p:sp>
        <p:nvSpPr>
          <p:cNvPr id="13" name="Rectangle 2"/>
          <p:cNvSpPr txBox="1">
            <a:spLocks noChangeArrowheads="1"/>
          </p:cNvSpPr>
          <p:nvPr/>
        </p:nvSpPr>
        <p:spPr>
          <a:xfrm>
            <a:off x="395536" y="1775195"/>
            <a:ext cx="4449083" cy="35833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Projenin </a:t>
            </a:r>
            <a:r>
              <a:rPr lang="tr-TR" sz="2000" dirty="0">
                <a:solidFill>
                  <a:schemeClr val="accent1">
                    <a:lumMod val="50000"/>
                  </a:schemeClr>
                </a:solidFill>
                <a:latin typeface="Calibri" panose="020F0502020204030204" pitchFamily="34" charset="0"/>
              </a:rPr>
              <a:t>başarı ile tamamlanabilmesi için en önemli hususlardan biri proje ekibinin doğru şekilde belirlenmesidir. Proje ekibi belirlenirken, projenin konusuna ve amaçlarına uygun beceri/uzmanlığa sahip olan kişiler seçilmelidir. </a:t>
            </a: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için belirlenen süre, proje kapsamında gerçekleştirilmesi planlanan faaliyetlerin tamamlanma zamanı ile uyumlu olmalıdır. </a:t>
            </a:r>
          </a:p>
          <a:p>
            <a:pPr lvl="0" algn="just">
              <a:buFont typeface="Arial" charset="0"/>
              <a:buChar char="•"/>
            </a:pPr>
            <a:endParaRPr lang="tr-TR" sz="2000" dirty="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pic>
        <p:nvPicPr>
          <p:cNvPr id="1026" name="Picture 2" descr="proje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160" y="1727554"/>
            <a:ext cx="3785142" cy="33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8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179512" y="1688108"/>
            <a:ext cx="6032322"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faaliyetlerinin gerçekleştirilmesine ilişkin sıralama ve sürelerin gösterildiği </a:t>
            </a:r>
            <a:r>
              <a:rPr lang="tr-TR" sz="2000" dirty="0" smtClean="0">
                <a:solidFill>
                  <a:schemeClr val="accent1">
                    <a:lumMod val="50000"/>
                  </a:schemeClr>
                </a:solidFill>
                <a:latin typeface="Calibri" panose="020F0502020204030204" pitchFamily="34" charset="0"/>
              </a:rPr>
              <a:t>faaliyet-zaman </a:t>
            </a:r>
            <a:r>
              <a:rPr lang="tr-TR" sz="2000" dirty="0">
                <a:solidFill>
                  <a:schemeClr val="accent1">
                    <a:lumMod val="50000"/>
                  </a:schemeClr>
                </a:solidFill>
                <a:latin typeface="Calibri" panose="020F0502020204030204" pitchFamily="34" charset="0"/>
              </a:rPr>
              <a:t>planı oluşturulmalıdır. </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başlangıcının, </a:t>
            </a:r>
            <a:r>
              <a:rPr lang="tr-TR" sz="2000" dirty="0" smtClean="0">
                <a:solidFill>
                  <a:schemeClr val="accent1">
                    <a:lumMod val="50000"/>
                  </a:schemeClr>
                </a:solidFill>
                <a:latin typeface="Calibri" panose="020F0502020204030204" pitchFamily="34" charset="0"/>
              </a:rPr>
              <a:t>desteklemeye </a:t>
            </a:r>
            <a:r>
              <a:rPr lang="tr-TR" sz="2000" dirty="0">
                <a:solidFill>
                  <a:schemeClr val="accent1">
                    <a:lumMod val="50000"/>
                  </a:schemeClr>
                </a:solidFill>
                <a:latin typeface="Calibri" panose="020F0502020204030204" pitchFamily="34" charset="0"/>
              </a:rPr>
              <a:t>ilişkin ilk kurul kararının evrak kaydına alındığı tarih </a:t>
            </a:r>
            <a:r>
              <a:rPr lang="tr-TR" sz="2000" dirty="0" smtClean="0">
                <a:solidFill>
                  <a:schemeClr val="accent1">
                    <a:lumMod val="50000"/>
                  </a:schemeClr>
                </a:solidFill>
                <a:latin typeface="Calibri" panose="020F0502020204030204" pitchFamily="34" charset="0"/>
              </a:rPr>
              <a:t>olduğundan faaliyet </a:t>
            </a:r>
            <a:r>
              <a:rPr lang="tr-TR" sz="2000" dirty="0">
                <a:solidFill>
                  <a:schemeClr val="accent1">
                    <a:lumMod val="50000"/>
                  </a:schemeClr>
                </a:solidFill>
                <a:latin typeface="Calibri" panose="020F0502020204030204" pitchFamily="34" charset="0"/>
              </a:rPr>
              <a:t>ve harcama planının buna göre yapılması gerekir. </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Faaliyet-zaman </a:t>
            </a:r>
            <a:r>
              <a:rPr lang="tr-TR" sz="2000" dirty="0">
                <a:solidFill>
                  <a:schemeClr val="accent1">
                    <a:lumMod val="50000"/>
                  </a:schemeClr>
                </a:solidFill>
                <a:latin typeface="Calibri" panose="020F0502020204030204" pitchFamily="34" charset="0"/>
              </a:rPr>
              <a:t>planı oluşturulmasına ilişkin kritik hususlar, kılavuzun “Başvuru Formunun Doldurulmasına İlişkin Hususlar” bölümündeki </a:t>
            </a:r>
            <a:r>
              <a:rPr lang="tr-TR" sz="2000" dirty="0" smtClean="0">
                <a:solidFill>
                  <a:schemeClr val="accent1">
                    <a:lumMod val="50000"/>
                  </a:schemeClr>
                </a:solidFill>
                <a:latin typeface="Calibri" panose="020F0502020204030204" pitchFamily="34" charset="0"/>
              </a:rPr>
              <a:t>3-Projenin </a:t>
            </a:r>
            <a:r>
              <a:rPr lang="tr-TR" sz="2000" dirty="0">
                <a:solidFill>
                  <a:schemeClr val="accent1">
                    <a:lumMod val="50000"/>
                  </a:schemeClr>
                </a:solidFill>
                <a:latin typeface="Calibri" panose="020F0502020204030204" pitchFamily="34" charset="0"/>
              </a:rPr>
              <a:t>Faaliyetleri ve Faaliyet - Zaman Planı </a:t>
            </a:r>
            <a:r>
              <a:rPr lang="tr-TR" sz="2000" dirty="0" smtClean="0">
                <a:solidFill>
                  <a:schemeClr val="accent1">
                    <a:lumMod val="50000"/>
                  </a:schemeClr>
                </a:solidFill>
                <a:latin typeface="Calibri" panose="020F0502020204030204" pitchFamily="34" charset="0"/>
              </a:rPr>
              <a:t>başlığı altında </a:t>
            </a:r>
            <a:r>
              <a:rPr lang="tr-TR" sz="2000" dirty="0">
                <a:solidFill>
                  <a:schemeClr val="accent1">
                    <a:lumMod val="50000"/>
                  </a:schemeClr>
                </a:solidFill>
                <a:latin typeface="Calibri" panose="020F0502020204030204" pitchFamily="34" charset="0"/>
              </a:rPr>
              <a:t>belirtilmiştir. Bu bölüm çok dikkatle okunmalıdır.</a:t>
            </a:r>
          </a:p>
          <a:p>
            <a:pPr marL="0" lvl="0" indent="0" algn="just">
              <a:buNone/>
            </a:pPr>
            <a:endParaRPr lang="tr-TR" sz="18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1800" dirty="0">
              <a:solidFill>
                <a:schemeClr val="accent1">
                  <a:lumMod val="50000"/>
                </a:schemeClr>
              </a:solidFill>
              <a:latin typeface="Calibri" panose="020F0502020204030204" pitchFamily="34" charset="0"/>
              <a:cs typeface="Arial" panose="020B0604020202020204" pitchFamily="34" charset="0"/>
            </a:endParaRPr>
          </a:p>
        </p:txBody>
      </p:sp>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968028"/>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14</a:t>
            </a:fld>
            <a:endParaRPr lang="en-CA" dirty="0">
              <a:latin typeface="Calibri" panose="020F0502020204030204"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112" y="2028532"/>
            <a:ext cx="2325360" cy="1675800"/>
          </a:xfrm>
          <a:prstGeom prst="rect">
            <a:avLst/>
          </a:prstGeom>
        </p:spPr>
      </p:pic>
    </p:spTree>
    <p:extLst>
      <p:ext uri="{BB962C8B-B14F-4D97-AF65-F5344CB8AC3E}">
        <p14:creationId xmlns:p14="http://schemas.microsoft.com/office/powerpoint/2010/main" val="3926876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968028"/>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15</a:t>
            </a:fld>
            <a:endParaRPr lang="en-CA" dirty="0">
              <a:latin typeface="Calibri" panose="020F0502020204030204" pitchFamily="34" charset="0"/>
            </a:endParaRPr>
          </a:p>
        </p:txBody>
      </p:sp>
      <p:sp>
        <p:nvSpPr>
          <p:cNvPr id="12" name="Rectangle 2"/>
          <p:cNvSpPr txBox="1">
            <a:spLocks noChangeArrowheads="1"/>
          </p:cNvSpPr>
          <p:nvPr/>
        </p:nvSpPr>
        <p:spPr>
          <a:xfrm>
            <a:off x="259047" y="1472084"/>
            <a:ext cx="5890294" cy="38641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a:solidFill>
                  <a:schemeClr val="accent1">
                    <a:lumMod val="50000"/>
                  </a:schemeClr>
                </a:solidFill>
                <a:latin typeface="Calibri" panose="020F0502020204030204" pitchFamily="34" charset="0"/>
              </a:rPr>
              <a:t>Proje faaliyetlerinin gerçekleştirilebilmesi için, bir proje bütçesi oluşturulmalıdır. </a:t>
            </a: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bütçesinde yer verilen giderler, proje faaliyetleri ile ilişkilendirilmelidir. </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bütçesi oluşturulurken gerekli piyasa araştırması yapılarak uygun maliyetler tespit edilmelidir. </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bütçesi ve giderleri belirlenirken proje faaliyetleri ile ilişkili olmayan giderlere yer verilmemelidir. </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Ayrıca; KOSGEB </a:t>
            </a:r>
            <a:r>
              <a:rPr lang="tr-TR" sz="2000" dirty="0">
                <a:solidFill>
                  <a:schemeClr val="accent1">
                    <a:lumMod val="50000"/>
                  </a:schemeClr>
                </a:solidFill>
                <a:latin typeface="Calibri" panose="020F0502020204030204" pitchFamily="34" charset="0"/>
              </a:rPr>
              <a:t>tarafından desteklenip desteklenmediğine bakılmaksızın projenin gerçekleşmesi için gerekli olan tüm faaliyet ve bunlara ilişkin giderler dikkate alınmalıdır. </a:t>
            </a:r>
          </a:p>
          <a:p>
            <a:pPr lvl="0" algn="just">
              <a:buFont typeface="Arial" charset="0"/>
              <a:buChar char="•"/>
            </a:pPr>
            <a:endParaRPr lang="tr-TR" sz="18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18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algn="just">
              <a:buFont typeface="Arial" charset="0"/>
              <a:buChar char="•"/>
            </a:pPr>
            <a:endParaRPr lang="tr-TR" sz="18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1800" dirty="0">
              <a:solidFill>
                <a:schemeClr val="accent1">
                  <a:lumMod val="50000"/>
                </a:schemeClr>
              </a:solidFill>
              <a:latin typeface="Calibri" panose="020F0502020204030204" pitchFamily="34" charset="0"/>
              <a:cs typeface="Arial" panose="020B0604020202020204" pitchFamily="34" charset="0"/>
            </a:endParaRPr>
          </a:p>
        </p:txBody>
      </p:sp>
      <p:pic>
        <p:nvPicPr>
          <p:cNvPr id="13" name="Picture 2" descr="proje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341" y="2159848"/>
            <a:ext cx="2947170" cy="196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409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65436" y="1570288"/>
            <a:ext cx="5960314" cy="2592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b="1" dirty="0" smtClean="0">
                <a:solidFill>
                  <a:schemeClr val="accent1">
                    <a:lumMod val="50000"/>
                  </a:schemeClr>
                </a:solidFill>
                <a:latin typeface="Calibri" panose="020F0502020204030204" pitchFamily="34" charset="0"/>
              </a:rPr>
              <a:t>Faaliyetler </a:t>
            </a:r>
            <a:r>
              <a:rPr lang="tr-TR" sz="2000" b="1" dirty="0">
                <a:solidFill>
                  <a:schemeClr val="accent1">
                    <a:lumMod val="50000"/>
                  </a:schemeClr>
                </a:solidFill>
                <a:latin typeface="Calibri" panose="020F0502020204030204" pitchFamily="34" charset="0"/>
              </a:rPr>
              <a:t>satırlarına gider ismi yazılmamalıdır</a:t>
            </a:r>
            <a:r>
              <a:rPr lang="tr-TR" sz="2000" dirty="0">
                <a:solidFill>
                  <a:schemeClr val="accent1">
                    <a:lumMod val="50000"/>
                  </a:schemeClr>
                </a:solidFill>
                <a:latin typeface="Calibri" panose="020F0502020204030204" pitchFamily="34" charset="0"/>
              </a:rPr>
              <a:t>. Gider sadece bir faaliyetin gerçekleştirilmesi için satın alınacak ürün veya hizmetlerin adıdır.</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metninin yazılımına geçilmeden önce proje başvuru formunun tamamı gözden geçirilerek, her bir bölüme bölüm başındaki açıklamalara uygun olarak neler yazılacağı tasarlanmalıdır. Bu şekilde, tekrarlardan kaçınılmış olacak ve her açıklama uygun proje bölüm başlığı altına konumlandırılmış olacaktır.</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1056702"/>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16</a:t>
            </a:fld>
            <a:endParaRPr lang="en-CA" dirty="0">
              <a:latin typeface="Calibri" panose="020F0502020204030204"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562" y="1859202"/>
            <a:ext cx="2014460" cy="2014460"/>
          </a:xfrm>
          <a:prstGeom prst="rect">
            <a:avLst/>
          </a:prstGeom>
        </p:spPr>
      </p:pic>
    </p:spTree>
    <p:extLst>
      <p:ext uri="{BB962C8B-B14F-4D97-AF65-F5344CB8AC3E}">
        <p14:creationId xmlns:p14="http://schemas.microsoft.com/office/powerpoint/2010/main" val="3842477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1110625"/>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17</a:t>
            </a:fld>
            <a:endParaRPr lang="en-CA" dirty="0">
              <a:latin typeface="Calibri" panose="020F0502020204030204" pitchFamily="34" charset="0"/>
            </a:endParaRPr>
          </a:p>
        </p:txBody>
      </p:sp>
      <p:sp>
        <p:nvSpPr>
          <p:cNvPr id="12" name="Rectangle 2"/>
          <p:cNvSpPr txBox="1">
            <a:spLocks noChangeArrowheads="1"/>
          </p:cNvSpPr>
          <p:nvPr/>
        </p:nvSpPr>
        <p:spPr>
          <a:xfrm>
            <a:off x="473781" y="2082487"/>
            <a:ext cx="4284888"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Mevzuat </a:t>
            </a:r>
            <a:r>
              <a:rPr lang="tr-TR" sz="2000" dirty="0">
                <a:solidFill>
                  <a:schemeClr val="accent1">
                    <a:lumMod val="50000"/>
                  </a:schemeClr>
                </a:solidFill>
                <a:latin typeface="Calibri" panose="020F0502020204030204" pitchFamily="34" charset="0"/>
              </a:rPr>
              <a:t>eki olarak ilan edilen Kurul Değerlendirme Kriterlerindeki hususlar dikkate alınmalıdır</a:t>
            </a:r>
            <a:r>
              <a:rPr lang="tr-TR" sz="2000" dirty="0" smtClean="0">
                <a:solidFill>
                  <a:schemeClr val="accent1">
                    <a:lumMod val="50000"/>
                  </a:schemeClr>
                </a:solidFill>
                <a:latin typeface="Calibri" panose="020F0502020204030204" pitchFamily="34" charset="0"/>
              </a:rPr>
              <a:t>.</a:t>
            </a:r>
          </a:p>
          <a:p>
            <a:pPr lvl="0" algn="just">
              <a:buFont typeface="Wingdings 2" panose="05020102010507070707" pitchFamily="18" charset="2"/>
              <a:buChar char=""/>
            </a:pPr>
            <a:r>
              <a:rPr lang="tr-TR" sz="2000" dirty="0">
                <a:solidFill>
                  <a:schemeClr val="accent1">
                    <a:lumMod val="50000"/>
                  </a:schemeClr>
                </a:solidFill>
                <a:latin typeface="Calibri" panose="020F0502020204030204" pitchFamily="34" charset="0"/>
              </a:rPr>
              <a:t>Proje Başvuru Formuna yazılacak her bilgi, değerlendirmeye esas teşkil edecek olup, formun her bir bölümünde yer verilecek bilgilerin, bu husus dikkate alınarak hazırlanması gerekmektedir.</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pic>
        <p:nvPicPr>
          <p:cNvPr id="3076" name="Picture 4" descr="deÄerlendirme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376" y="2376959"/>
            <a:ext cx="2563024" cy="194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427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AD5"/>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3275856" y="244634"/>
            <a:ext cx="2520280" cy="1592011"/>
          </a:xfrm>
          <a:prstGeom prst="rect">
            <a:avLst/>
          </a:prstGeom>
          <a:noFill/>
          <a:ln w="9525">
            <a:noFill/>
            <a:miter lim="800000"/>
            <a:headEnd/>
            <a:tailEnd/>
          </a:ln>
        </p:spPr>
      </p:pic>
      <p:sp>
        <p:nvSpPr>
          <p:cNvPr id="15" name="5 Başlık"/>
          <p:cNvSpPr txBox="1">
            <a:spLocks/>
          </p:cNvSpPr>
          <p:nvPr/>
        </p:nvSpPr>
        <p:spPr>
          <a:xfrm>
            <a:off x="611560" y="1976187"/>
            <a:ext cx="4680520" cy="2301877"/>
          </a:xfrm>
          <a:prstGeom prst="rect">
            <a:avLst/>
          </a:prstGeom>
        </p:spPr>
        <p:txBody>
          <a:bodyPr vert="horz" lIns="91440" tIns="45720" rIns="91440" bIns="45720" rtlCol="0" anchor="b">
            <a:noAutofit/>
          </a:bodyPr>
          <a:lstStyle/>
          <a:p>
            <a:pPr fontAlgn="auto">
              <a:spcAft>
                <a:spcPts val="0"/>
              </a:spcAft>
              <a:defRPr/>
            </a:pPr>
            <a:r>
              <a:rPr kumimoji="0" lang="tr-TR" sz="4000" b="1" i="0" u="none" strike="noStrike" kern="1200" cap="none" spc="0" normalizeH="0" baseline="0" noProof="0" dirty="0" smtClean="0">
                <a:ln>
                  <a:noFill/>
                </a:ln>
                <a:solidFill>
                  <a:schemeClr val="bg1"/>
                </a:solidFill>
                <a:effectLst/>
                <a:uLnTx/>
                <a:uFillTx/>
                <a:latin typeface="+mj-lt"/>
                <a:ea typeface="+mj-ea"/>
                <a:cs typeface="+mj-cs"/>
              </a:rPr>
              <a:t/>
            </a:r>
            <a:br>
              <a:rPr kumimoji="0" lang="tr-TR" sz="4000" b="1" i="0" u="none" strike="noStrike" kern="1200" cap="none" spc="0" normalizeH="0" baseline="0" noProof="0" dirty="0" smtClean="0">
                <a:ln>
                  <a:noFill/>
                </a:ln>
                <a:solidFill>
                  <a:schemeClr val="bg1"/>
                </a:solidFill>
                <a:effectLst/>
                <a:uLnTx/>
                <a:uFillTx/>
                <a:latin typeface="+mj-lt"/>
                <a:ea typeface="+mj-ea"/>
                <a:cs typeface="+mj-cs"/>
              </a:rPr>
            </a:br>
            <a:endParaRPr kumimoji="0" lang="tr-T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Metin kutusu 2"/>
          <p:cNvSpPr txBox="1"/>
          <p:nvPr/>
        </p:nvSpPr>
        <p:spPr>
          <a:xfrm>
            <a:off x="107504" y="2408188"/>
            <a:ext cx="8748466" cy="2554545"/>
          </a:xfrm>
          <a:prstGeom prst="rect">
            <a:avLst/>
          </a:prstGeom>
          <a:noFill/>
        </p:spPr>
        <p:txBody>
          <a:bodyPr wrap="square" rtlCol="0">
            <a:spAutoFit/>
          </a:bodyPr>
          <a:lstStyle/>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KOBİGEL</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 </a:t>
            </a:r>
            <a:r>
              <a:rPr lang="tr-TR" sz="4000" b="1" dirty="0">
                <a:ln cmpd="sng">
                  <a:solidFill>
                    <a:schemeClr val="tx1"/>
                  </a:solidFill>
                </a:ln>
                <a:solidFill>
                  <a:schemeClr val="bg1"/>
                </a:solidFill>
                <a:effectLst>
                  <a:outerShdw blurRad="38100" dist="38100" dir="2700000" algn="tl">
                    <a:srgbClr val="000000">
                      <a:alpha val="43137"/>
                    </a:srgbClr>
                  </a:outerShdw>
                </a:effectLst>
              </a:rPr>
              <a:t>GELİŞİM DESTEK PROGRAMI</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2022.03</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PROJE </a:t>
            </a:r>
            <a:r>
              <a:rPr lang="tr-TR" sz="4000" b="1" dirty="0">
                <a:ln cmpd="sng">
                  <a:solidFill>
                    <a:schemeClr val="tx1"/>
                  </a:solidFill>
                </a:ln>
                <a:solidFill>
                  <a:schemeClr val="bg1"/>
                </a:solidFill>
                <a:effectLst>
                  <a:outerShdw blurRad="38100" dist="38100" dir="2700000" algn="tl">
                    <a:srgbClr val="000000">
                      <a:alpha val="43137"/>
                    </a:srgbClr>
                  </a:outerShdw>
                </a:effectLst>
              </a:rPr>
              <a:t>TEKLİF </a:t>
            </a:r>
            <a:r>
              <a:rPr lang="tr-TR" sz="4000" b="1" dirty="0" smtClean="0">
                <a:ln cmpd="sng">
                  <a:solidFill>
                    <a:schemeClr val="tx1"/>
                  </a:solidFill>
                </a:ln>
                <a:solidFill>
                  <a:schemeClr val="bg1"/>
                </a:solidFill>
                <a:effectLst>
                  <a:outerShdw blurRad="38100" dist="38100" dir="2700000" algn="tl">
                    <a:srgbClr val="000000">
                      <a:alpha val="43137"/>
                    </a:srgbClr>
                  </a:outerShdw>
                </a:effectLst>
              </a:rPr>
              <a:t>ÇAĞRISI</a:t>
            </a:r>
          </a:p>
        </p:txBody>
      </p:sp>
    </p:spTree>
    <p:extLst>
      <p:ext uri="{BB962C8B-B14F-4D97-AF65-F5344CB8AC3E}">
        <p14:creationId xmlns:p14="http://schemas.microsoft.com/office/powerpoint/2010/main" val="3436491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468313" y="999902"/>
            <a:ext cx="8424862" cy="50806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KOBİGEL – KOBİ GELİŞİM DESTEK PROGRAMI </a:t>
            </a:r>
          </a:p>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2022-03 PROJE TEKLİF ÇAĞRISI</a:t>
            </a:r>
          </a:p>
          <a:p>
            <a:pPr marL="0" indent="0" algn="ctr">
              <a:lnSpc>
                <a:spcPct val="90000"/>
              </a:lnSpc>
              <a:buNone/>
              <a:tabLst>
                <a:tab pos="723900" algn="l"/>
              </a:tabLst>
              <a:defRPr/>
            </a:pPr>
            <a:r>
              <a:rPr lang="tr-TR" sz="2800" b="1" dirty="0">
                <a:solidFill>
                  <a:srgbClr val="006597"/>
                </a:solidFill>
                <a:latin typeface="Calibri" panose="020F0502020204030204" pitchFamily="34" charset="0"/>
              </a:rPr>
              <a:t>(</a:t>
            </a:r>
            <a:r>
              <a:rPr lang="fi-FI" sz="2400" b="1" dirty="0" smtClean="0">
                <a:solidFill>
                  <a:srgbClr val="FF0000"/>
                </a:solidFill>
                <a:latin typeface="Calibri" panose="020F0502020204030204" pitchFamily="34" charset="0"/>
              </a:rPr>
              <a:t>1</a:t>
            </a:r>
            <a:r>
              <a:rPr lang="tr-TR" sz="2400" b="1" dirty="0" smtClean="0">
                <a:solidFill>
                  <a:srgbClr val="FF0000"/>
                </a:solidFill>
                <a:latin typeface="Calibri" panose="020F0502020204030204" pitchFamily="34" charset="0"/>
              </a:rPr>
              <a:t>3</a:t>
            </a:r>
            <a:r>
              <a:rPr lang="fi-FI" sz="2400" b="1" dirty="0" smtClean="0">
                <a:solidFill>
                  <a:srgbClr val="FF0000"/>
                </a:solidFill>
                <a:latin typeface="Calibri" panose="020F0502020204030204" pitchFamily="34" charset="0"/>
              </a:rPr>
              <a:t> </a:t>
            </a:r>
            <a:r>
              <a:rPr lang="fi-FI" sz="2400" b="1" dirty="0">
                <a:solidFill>
                  <a:srgbClr val="FF0000"/>
                </a:solidFill>
                <a:latin typeface="Calibri" panose="020F0502020204030204" pitchFamily="34" charset="0"/>
              </a:rPr>
              <a:t>Aralık 2022 – </a:t>
            </a:r>
            <a:r>
              <a:rPr lang="fi-FI" sz="2400" b="1" dirty="0" smtClean="0">
                <a:solidFill>
                  <a:srgbClr val="FF0000"/>
                </a:solidFill>
                <a:latin typeface="Calibri" panose="020F0502020204030204" pitchFamily="34" charset="0"/>
              </a:rPr>
              <a:t>1</a:t>
            </a:r>
            <a:r>
              <a:rPr lang="tr-TR" sz="2400" b="1" dirty="0" smtClean="0">
                <a:solidFill>
                  <a:srgbClr val="FF0000"/>
                </a:solidFill>
                <a:latin typeface="Calibri" panose="020F0502020204030204" pitchFamily="34" charset="0"/>
              </a:rPr>
              <a:t>1</a:t>
            </a:r>
            <a:r>
              <a:rPr lang="fi-FI" sz="2400" b="1" dirty="0" smtClean="0">
                <a:solidFill>
                  <a:srgbClr val="FF0000"/>
                </a:solidFill>
                <a:latin typeface="Calibri" panose="020F0502020204030204" pitchFamily="34" charset="0"/>
              </a:rPr>
              <a:t> </a:t>
            </a:r>
            <a:r>
              <a:rPr lang="fi-FI" sz="2400" b="1" dirty="0">
                <a:solidFill>
                  <a:srgbClr val="FF0000"/>
                </a:solidFill>
                <a:latin typeface="Calibri" panose="020F0502020204030204" pitchFamily="34" charset="0"/>
              </a:rPr>
              <a:t>Ocak 2023</a:t>
            </a:r>
            <a:r>
              <a:rPr lang="tr-TR" sz="2800" b="1" dirty="0">
                <a:solidFill>
                  <a:srgbClr val="006597"/>
                </a:solidFill>
                <a:latin typeface="Calibri" panose="020F0502020204030204" pitchFamily="34" charset="0"/>
              </a:rPr>
              <a:t>)</a:t>
            </a:r>
          </a:p>
          <a:p>
            <a:pPr marL="0" indent="0" algn="just">
              <a:lnSpc>
                <a:spcPct val="90000"/>
              </a:lnSpc>
              <a:buFont typeface="Arial" pitchFamily="34" charset="0"/>
              <a:buNone/>
              <a:tabLst>
                <a:tab pos="723900" algn="l"/>
              </a:tabLst>
              <a:defRPr/>
            </a:pPr>
            <a:endParaRPr lang="tr-TR" sz="2000" b="1" u="sng" dirty="0">
              <a:solidFill>
                <a:srgbClr val="006597"/>
              </a:solidFill>
              <a:latin typeface="Calibri" panose="020F0502020204030204" pitchFamily="34" charset="0"/>
            </a:endParaRPr>
          </a:p>
          <a:p>
            <a:pPr marL="0" indent="0">
              <a:buNone/>
            </a:pPr>
            <a:endParaRPr lang="tr-TR" sz="2000" b="1" dirty="0" smtClean="0">
              <a:solidFill>
                <a:srgbClr val="006597"/>
              </a:solidFill>
              <a:latin typeface="Calibri" panose="020F0502020204030204" pitchFamily="34" charset="0"/>
            </a:endParaRPr>
          </a:p>
          <a:p>
            <a:pPr marL="457200" lvl="1" indent="0" algn="ctr">
              <a:buNone/>
            </a:pPr>
            <a:r>
              <a:rPr lang="tr-TR" sz="2100" b="1" dirty="0" smtClean="0">
                <a:solidFill>
                  <a:srgbClr val="006597"/>
                </a:solidFill>
                <a:latin typeface="Calibri" panose="020F0502020204030204" pitchFamily="34" charset="0"/>
              </a:rPr>
              <a:t>«</a:t>
            </a:r>
            <a:r>
              <a:rPr lang="tr-TR" sz="2100" b="1" dirty="0" smtClean="0">
                <a:solidFill>
                  <a:srgbClr val="FF0000"/>
                </a:solidFill>
                <a:latin typeface="Calibri" panose="020F0502020204030204" pitchFamily="34" charset="0"/>
              </a:rPr>
              <a:t>İMALAT SANAYİ SEKTÖRÜNDE FAALİYET GÖSTEREN KOBİ’LERİN REKABET GÜÇLERİNİN VE VERİMLİLİĞİNİN ARTIRILMASI</a:t>
            </a:r>
            <a:r>
              <a:rPr lang="tr-TR" sz="2100" b="1" dirty="0" smtClean="0">
                <a:solidFill>
                  <a:srgbClr val="006597"/>
                </a:solidFill>
                <a:latin typeface="Calibri" panose="020F0502020204030204" pitchFamily="34" charset="0"/>
              </a:rPr>
              <a:t>»</a:t>
            </a:r>
          </a:p>
          <a:p>
            <a:pPr marL="457200" lvl="1" indent="0">
              <a:buNone/>
            </a:pPr>
            <a:endParaRPr lang="tr-TR" sz="2000" b="1" i="1" dirty="0" smtClean="0">
              <a:solidFill>
                <a:srgbClr val="006597"/>
              </a:solidFill>
              <a:latin typeface="Calibri" panose="020F0502020204030204" pitchFamily="34" charset="0"/>
            </a:endParaRPr>
          </a:p>
          <a:p>
            <a:pPr marL="0" indent="0">
              <a:buNone/>
            </a:pPr>
            <a:endParaRPr lang="tr-TR" sz="2000" b="1" dirty="0" smtClean="0">
              <a:solidFill>
                <a:srgbClr val="006597"/>
              </a:solidFill>
              <a:latin typeface="Calibri" panose="020F0502020204030204" pitchFamily="34" charset="0"/>
            </a:endParaRPr>
          </a:p>
          <a:p>
            <a:pPr marL="0" indent="0" algn="ctr">
              <a:buNone/>
            </a:pPr>
            <a:r>
              <a:rPr lang="tr-TR" sz="2000" b="1" dirty="0">
                <a:solidFill>
                  <a:srgbClr val="006597"/>
                </a:solidFill>
                <a:latin typeface="Calibri" panose="020F0502020204030204" pitchFamily="34" charset="0"/>
              </a:rPr>
              <a:t>Proje Başvuruları, </a:t>
            </a:r>
            <a:r>
              <a:rPr lang="tr-TR" sz="2000" b="1" dirty="0" smtClean="0">
                <a:solidFill>
                  <a:srgbClr val="006597"/>
                </a:solidFill>
                <a:latin typeface="Calibri" panose="020F0502020204030204" pitchFamily="34" charset="0"/>
              </a:rPr>
              <a:t>KOSGEB Başvuru </a:t>
            </a:r>
            <a:r>
              <a:rPr lang="tr-TR" sz="2000" b="1" dirty="0">
                <a:solidFill>
                  <a:srgbClr val="006597"/>
                </a:solidFill>
                <a:latin typeface="Calibri" panose="020F0502020204030204" pitchFamily="34" charset="0"/>
              </a:rPr>
              <a:t>S</a:t>
            </a:r>
            <a:r>
              <a:rPr lang="tr-TR" sz="2000" b="1" dirty="0" smtClean="0">
                <a:solidFill>
                  <a:srgbClr val="006597"/>
                </a:solidFill>
                <a:latin typeface="Calibri" panose="020F0502020204030204" pitchFamily="34" charset="0"/>
              </a:rPr>
              <a:t>istemi </a:t>
            </a:r>
            <a:r>
              <a:rPr lang="tr-TR" sz="2000" b="1" dirty="0">
                <a:solidFill>
                  <a:srgbClr val="006597"/>
                </a:solidFill>
                <a:latin typeface="Calibri" panose="020F0502020204030204" pitchFamily="34" charset="0"/>
              </a:rPr>
              <a:t>üzerinden </a:t>
            </a:r>
            <a:r>
              <a:rPr lang="tr-TR" sz="2000" b="1" dirty="0" smtClean="0">
                <a:solidFill>
                  <a:srgbClr val="006597"/>
                </a:solidFill>
                <a:latin typeface="Calibri" panose="020F0502020204030204" pitchFamily="34" charset="0"/>
              </a:rPr>
              <a:t>online</a:t>
            </a:r>
            <a:endParaRPr lang="tr-TR" sz="2000" b="1" dirty="0">
              <a:solidFill>
                <a:srgbClr val="006597"/>
              </a:solidFill>
              <a:latin typeface="Calibri" panose="020F0502020204030204" pitchFamily="34" charset="0"/>
            </a:endParaRPr>
          </a:p>
          <a:p>
            <a:pPr marL="0" indent="0" algn="ctr">
              <a:buNone/>
            </a:pPr>
            <a:r>
              <a:rPr lang="fi-FI" sz="2000" b="1" u="sng" dirty="0" smtClean="0">
                <a:solidFill>
                  <a:srgbClr val="FF0000"/>
                </a:solidFill>
                <a:latin typeface="Calibri" panose="020F0502020204030204" pitchFamily="34" charset="0"/>
              </a:rPr>
              <a:t>1</a:t>
            </a:r>
            <a:r>
              <a:rPr lang="tr-TR" sz="2000" b="1" u="sng" dirty="0" smtClean="0">
                <a:solidFill>
                  <a:srgbClr val="FF0000"/>
                </a:solidFill>
                <a:latin typeface="Calibri" panose="020F0502020204030204" pitchFamily="34" charset="0"/>
              </a:rPr>
              <a:t>3</a:t>
            </a:r>
            <a:r>
              <a:rPr lang="fi-FI" sz="2000" b="1" u="sng" dirty="0" smtClean="0">
                <a:solidFill>
                  <a:srgbClr val="FF0000"/>
                </a:solidFill>
                <a:latin typeface="Calibri" panose="020F0502020204030204" pitchFamily="34" charset="0"/>
              </a:rPr>
              <a:t> </a:t>
            </a:r>
            <a:r>
              <a:rPr lang="fi-FI" sz="2000" b="1" u="sng" dirty="0">
                <a:solidFill>
                  <a:srgbClr val="FF0000"/>
                </a:solidFill>
                <a:latin typeface="Calibri" panose="020F0502020204030204" pitchFamily="34" charset="0"/>
              </a:rPr>
              <a:t>Aralık 2022 – </a:t>
            </a:r>
            <a:r>
              <a:rPr lang="fi-FI" sz="2000" b="1" u="sng" dirty="0" smtClean="0">
                <a:solidFill>
                  <a:srgbClr val="FF0000"/>
                </a:solidFill>
                <a:latin typeface="Calibri" panose="020F0502020204030204" pitchFamily="34" charset="0"/>
              </a:rPr>
              <a:t>1</a:t>
            </a:r>
            <a:r>
              <a:rPr lang="tr-TR" sz="2000" b="1" u="sng" dirty="0" smtClean="0">
                <a:solidFill>
                  <a:srgbClr val="FF0000"/>
                </a:solidFill>
                <a:latin typeface="Calibri" panose="020F0502020204030204" pitchFamily="34" charset="0"/>
              </a:rPr>
              <a:t>1</a:t>
            </a:r>
            <a:r>
              <a:rPr lang="fi-FI" sz="2000" b="1" u="sng" dirty="0" smtClean="0">
                <a:solidFill>
                  <a:srgbClr val="FF0000"/>
                </a:solidFill>
                <a:latin typeface="Calibri" panose="020F0502020204030204" pitchFamily="34" charset="0"/>
              </a:rPr>
              <a:t> </a:t>
            </a:r>
            <a:r>
              <a:rPr lang="fi-FI" sz="2000" b="1" u="sng" dirty="0">
                <a:solidFill>
                  <a:srgbClr val="FF0000"/>
                </a:solidFill>
                <a:latin typeface="Calibri" panose="020F0502020204030204" pitchFamily="34" charset="0"/>
              </a:rPr>
              <a:t>Ocak 2023</a:t>
            </a:r>
            <a:r>
              <a:rPr lang="tr-TR" sz="2000" b="1" u="sng" dirty="0">
                <a:solidFill>
                  <a:srgbClr val="FF0000"/>
                </a:solidFill>
                <a:latin typeface="Calibri" panose="020F0502020204030204" pitchFamily="34" charset="0"/>
              </a:rPr>
              <a:t> (23:59) </a:t>
            </a:r>
            <a:r>
              <a:rPr lang="tr-TR" sz="2000" b="1" dirty="0" smtClean="0">
                <a:solidFill>
                  <a:srgbClr val="006597"/>
                </a:solidFill>
                <a:latin typeface="Calibri" panose="020F0502020204030204" pitchFamily="34" charset="0"/>
              </a:rPr>
              <a:t>tarihlerinde </a:t>
            </a:r>
            <a:r>
              <a:rPr lang="tr-TR" sz="2000" b="1" dirty="0">
                <a:solidFill>
                  <a:srgbClr val="006597"/>
                </a:solidFill>
                <a:latin typeface="Calibri" panose="020F0502020204030204" pitchFamily="34" charset="0"/>
              </a:rPr>
              <a:t>alınacaktır.</a:t>
            </a:r>
          </a:p>
          <a:p>
            <a:pPr marL="0" indent="0" algn="just">
              <a:lnSpc>
                <a:spcPct val="90000"/>
              </a:lnSpc>
              <a:buClr>
                <a:srgbClr val="52AADF"/>
              </a:buClr>
              <a:buFont typeface="Arial" pitchFamily="34" charset="0"/>
              <a:buNone/>
              <a:tabLst>
                <a:tab pos="723900" algn="l"/>
              </a:tabLst>
              <a:defRPr/>
            </a:pPr>
            <a:endParaRPr lang="tr-TR" altLang="tr-TR" sz="2000" b="1" dirty="0" smtClean="0">
              <a:solidFill>
                <a:srgbClr val="154E5F"/>
              </a:solidFill>
              <a:latin typeface="Calibri" panose="020F0502020204030204" pitchFamily="34" charset="0"/>
              <a:cs typeface="Arial" panose="020B0604020202020204" pitchFamily="34" charset="0"/>
            </a:endParaRPr>
          </a:p>
          <a:p>
            <a:pPr marL="0" indent="0" algn="just">
              <a:lnSpc>
                <a:spcPct val="90000"/>
              </a:lnSpc>
              <a:buClr>
                <a:srgbClr val="52AADF"/>
              </a:buClr>
              <a:buFont typeface="Arial" pitchFamily="34" charset="0"/>
              <a:buNone/>
              <a:tabLst>
                <a:tab pos="723900" algn="l"/>
              </a:tabLst>
              <a:defRPr/>
            </a:pPr>
            <a:endParaRPr lang="tr-TR" altLang="tr-TR" sz="2000" dirty="0">
              <a:latin typeface="Calibri" panose="020F0502020204030204" pitchFamily="34" charset="0"/>
              <a:cs typeface="Arial" panose="020B0604020202020204" pitchFamily="34" charset="0"/>
            </a:endParaRPr>
          </a:p>
        </p:txBody>
      </p:sp>
      <p:grpSp>
        <p:nvGrpSpPr>
          <p:cNvPr id="9" name="Grup 8"/>
          <p:cNvGrpSpPr/>
          <p:nvPr/>
        </p:nvGrpSpPr>
        <p:grpSpPr>
          <a:xfrm>
            <a:off x="271736" y="341442"/>
            <a:ext cx="8332712" cy="338554"/>
            <a:chOff x="271736" y="514606"/>
            <a:chExt cx="8332712" cy="338554"/>
          </a:xfrm>
        </p:grpSpPr>
        <p:sp>
          <p:nvSpPr>
            <p:cNvPr id="1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03 Proje Teklif Çağrısı</a:t>
              </a:r>
              <a:endParaRPr lang="tr-TR" sz="1600" b="1" dirty="0">
                <a:solidFill>
                  <a:srgbClr val="0070C0"/>
                </a:solidFill>
              </a:endParaRPr>
            </a:p>
          </p:txBody>
        </p:sp>
        <p:cxnSp>
          <p:nvCxnSpPr>
            <p:cNvPr id="12" name="Düz Bağlayıcı 11"/>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19</a:t>
            </a:fld>
            <a:endParaRPr lang="en-CA" dirty="0">
              <a:latin typeface="Calibri" panose="020F0502020204030204" pitchFamily="34" charset="0"/>
            </a:endParaRPr>
          </a:p>
        </p:txBody>
      </p:sp>
    </p:spTree>
    <p:extLst>
      <p:ext uri="{BB962C8B-B14F-4D97-AF65-F5344CB8AC3E}">
        <p14:creationId xmlns:p14="http://schemas.microsoft.com/office/powerpoint/2010/main" val="2649124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etin kutusu"/>
          <p:cNvSpPr txBox="1"/>
          <p:nvPr/>
        </p:nvSpPr>
        <p:spPr>
          <a:xfrm>
            <a:off x="611560" y="366641"/>
            <a:ext cx="4320480" cy="584775"/>
          </a:xfrm>
          <a:prstGeom prst="rect">
            <a:avLst/>
          </a:prstGeom>
          <a:noFill/>
        </p:spPr>
        <p:txBody>
          <a:bodyPr wrap="square" rtlCol="0">
            <a:spAutoFit/>
          </a:bodyPr>
          <a:lstStyle/>
          <a:p>
            <a:r>
              <a:rPr lang="tr-TR" sz="3200" b="1" dirty="0" smtClean="0">
                <a:solidFill>
                  <a:srgbClr val="00B3D2"/>
                </a:solidFill>
              </a:rPr>
              <a:t>Türkiye’de KOBİ tanımı</a:t>
            </a:r>
            <a:endParaRPr lang="tr-TR" sz="3200" b="1" dirty="0">
              <a:solidFill>
                <a:srgbClr val="00B3D2"/>
              </a:solidFill>
            </a:endParaRPr>
          </a:p>
        </p:txBody>
      </p:sp>
      <p:pic>
        <p:nvPicPr>
          <p:cNvPr id="3" name="Picture 3"/>
          <p:cNvPicPr>
            <a:picLocks noChangeAspect="1" noChangeArrowheads="1"/>
          </p:cNvPicPr>
          <p:nvPr/>
        </p:nvPicPr>
        <p:blipFill>
          <a:blip r:embed="rId4" cstate="print"/>
          <a:srcRect/>
          <a:stretch>
            <a:fillRect/>
          </a:stretch>
        </p:blipFill>
        <p:spPr bwMode="auto">
          <a:xfrm>
            <a:off x="8172400" y="176023"/>
            <a:ext cx="720080" cy="507913"/>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683568" y="979147"/>
            <a:ext cx="742950" cy="742951"/>
          </a:xfrm>
          <a:prstGeom prst="rect">
            <a:avLst/>
          </a:prstGeom>
          <a:noFill/>
          <a:ln w="9525">
            <a:noFill/>
            <a:miter lim="800000"/>
            <a:headEnd/>
            <a:tailEnd/>
          </a:ln>
        </p:spPr>
      </p:pic>
      <p:sp>
        <p:nvSpPr>
          <p:cNvPr id="5" name="4 Metin kutusu"/>
          <p:cNvSpPr txBox="1"/>
          <p:nvPr/>
        </p:nvSpPr>
        <p:spPr>
          <a:xfrm>
            <a:off x="1475656" y="1051016"/>
            <a:ext cx="2232248" cy="523220"/>
          </a:xfrm>
          <a:prstGeom prst="rect">
            <a:avLst/>
          </a:prstGeom>
          <a:noFill/>
        </p:spPr>
        <p:txBody>
          <a:bodyPr wrap="square" rtlCol="0">
            <a:spAutoFit/>
          </a:bodyPr>
          <a:lstStyle/>
          <a:p>
            <a:r>
              <a:rPr lang="tr-TR" sz="2800" b="1" dirty="0" smtClean="0">
                <a:solidFill>
                  <a:srgbClr val="015C6F"/>
                </a:solidFill>
              </a:rPr>
              <a:t>KOBİ tanımı</a:t>
            </a:r>
            <a:endParaRPr lang="tr-TR" sz="2800" b="1" dirty="0">
              <a:solidFill>
                <a:srgbClr val="015C6F"/>
              </a:solidFill>
            </a:endParaRPr>
          </a:p>
        </p:txBody>
      </p:sp>
      <p:pic>
        <p:nvPicPr>
          <p:cNvPr id="4099" name="Picture 3"/>
          <p:cNvPicPr>
            <a:picLocks noChangeAspect="1" noChangeArrowheads="1"/>
          </p:cNvPicPr>
          <p:nvPr/>
        </p:nvPicPr>
        <p:blipFill>
          <a:blip r:embed="rId6" cstate="print"/>
          <a:srcRect/>
          <a:stretch>
            <a:fillRect/>
          </a:stretch>
        </p:blipFill>
        <p:spPr bwMode="auto">
          <a:xfrm>
            <a:off x="1403648" y="1832124"/>
            <a:ext cx="266700" cy="257175"/>
          </a:xfrm>
          <a:prstGeom prst="rect">
            <a:avLst/>
          </a:prstGeom>
          <a:noFill/>
          <a:ln w="9525">
            <a:noFill/>
            <a:miter lim="800000"/>
            <a:headEnd/>
            <a:tailEnd/>
          </a:ln>
        </p:spPr>
      </p:pic>
      <p:sp>
        <p:nvSpPr>
          <p:cNvPr id="7" name="6 Metin kutusu"/>
          <p:cNvSpPr txBox="1"/>
          <p:nvPr/>
        </p:nvSpPr>
        <p:spPr>
          <a:xfrm>
            <a:off x="1619672" y="1688108"/>
            <a:ext cx="6192688" cy="523220"/>
          </a:xfrm>
          <a:prstGeom prst="rect">
            <a:avLst/>
          </a:prstGeom>
          <a:noFill/>
        </p:spPr>
        <p:txBody>
          <a:bodyPr wrap="square" rtlCol="0">
            <a:spAutoFit/>
          </a:bodyPr>
          <a:lstStyle/>
          <a:p>
            <a:r>
              <a:rPr lang="tr-TR" sz="2800" b="1" dirty="0" smtClean="0">
                <a:solidFill>
                  <a:srgbClr val="FF0000"/>
                </a:solidFill>
              </a:rPr>
              <a:t>250</a:t>
            </a:r>
            <a:r>
              <a:rPr lang="tr-TR" sz="2800" b="1" dirty="0" smtClean="0">
                <a:solidFill>
                  <a:prstClr val="black"/>
                </a:solidFill>
              </a:rPr>
              <a:t>’den az çalışan istihdam eden,</a:t>
            </a:r>
            <a:endParaRPr lang="tr-TR" sz="2800" b="1" dirty="0">
              <a:solidFill>
                <a:prstClr val="black"/>
              </a:solidFill>
            </a:endParaRPr>
          </a:p>
        </p:txBody>
      </p:sp>
      <p:pic>
        <p:nvPicPr>
          <p:cNvPr id="8" name="Picture 3"/>
          <p:cNvPicPr>
            <a:picLocks noChangeAspect="1" noChangeArrowheads="1"/>
          </p:cNvPicPr>
          <p:nvPr/>
        </p:nvPicPr>
        <p:blipFill>
          <a:blip r:embed="rId6" cstate="print"/>
          <a:srcRect/>
          <a:stretch>
            <a:fillRect/>
          </a:stretch>
        </p:blipFill>
        <p:spPr bwMode="auto">
          <a:xfrm>
            <a:off x="1403648" y="2346233"/>
            <a:ext cx="266700" cy="257175"/>
          </a:xfrm>
          <a:prstGeom prst="rect">
            <a:avLst/>
          </a:prstGeom>
          <a:noFill/>
          <a:ln w="9525">
            <a:noFill/>
            <a:miter lim="800000"/>
            <a:headEnd/>
            <a:tailEnd/>
          </a:ln>
        </p:spPr>
      </p:pic>
      <p:sp>
        <p:nvSpPr>
          <p:cNvPr id="9" name="8 Metin kutusu"/>
          <p:cNvSpPr txBox="1"/>
          <p:nvPr/>
        </p:nvSpPr>
        <p:spPr>
          <a:xfrm>
            <a:off x="1670348" y="2236116"/>
            <a:ext cx="6984776" cy="954107"/>
          </a:xfrm>
          <a:prstGeom prst="rect">
            <a:avLst/>
          </a:prstGeom>
          <a:noFill/>
        </p:spPr>
        <p:txBody>
          <a:bodyPr wrap="square" rtlCol="0">
            <a:spAutoFit/>
          </a:bodyPr>
          <a:lstStyle/>
          <a:p>
            <a:r>
              <a:rPr lang="tr-TR" sz="2800" b="1" dirty="0" smtClean="0">
                <a:solidFill>
                  <a:prstClr val="black"/>
                </a:solidFill>
              </a:rPr>
              <a:t>Yıllık bilanço toplamı veya net satış hasılatı</a:t>
            </a:r>
            <a:r>
              <a:rPr lang="tr-TR" sz="2800" b="1" dirty="0" smtClean="0">
                <a:solidFill>
                  <a:srgbClr val="5BCCEA"/>
                </a:solidFill>
              </a:rPr>
              <a:t> </a:t>
            </a:r>
          </a:p>
          <a:p>
            <a:r>
              <a:rPr lang="tr-TR" sz="2800" b="1" dirty="0" smtClean="0">
                <a:solidFill>
                  <a:srgbClr val="FF0000"/>
                </a:solidFill>
              </a:rPr>
              <a:t>250 milyon TL’yi </a:t>
            </a:r>
            <a:r>
              <a:rPr lang="tr-TR" sz="2800" b="1" dirty="0" smtClean="0">
                <a:solidFill>
                  <a:prstClr val="black"/>
                </a:solidFill>
              </a:rPr>
              <a:t>geçmeyen işletmeler</a:t>
            </a:r>
            <a:endParaRPr lang="tr-TR" sz="2800" b="1" dirty="0">
              <a:solidFill>
                <a:prstClr val="black"/>
              </a:solidFill>
            </a:endParaRPr>
          </a:p>
        </p:txBody>
      </p:sp>
      <p:graphicFrame>
        <p:nvGraphicFramePr>
          <p:cNvPr id="17" name="10 Tablo"/>
          <p:cNvGraphicFramePr>
            <a:graphicFrameLocks noGrp="1"/>
          </p:cNvGraphicFramePr>
          <p:nvPr>
            <p:extLst>
              <p:ext uri="{D42A27DB-BD31-4B8C-83A1-F6EECF244321}">
                <p14:modId xmlns:p14="http://schemas.microsoft.com/office/powerpoint/2010/main" val="3985846198"/>
              </p:ext>
            </p:extLst>
          </p:nvPr>
        </p:nvGraphicFramePr>
        <p:xfrm>
          <a:off x="877394" y="3343557"/>
          <a:ext cx="7272338" cy="1957605"/>
        </p:xfrm>
        <a:graphic>
          <a:graphicData uri="http://schemas.openxmlformats.org/drawingml/2006/table">
            <a:tbl>
              <a:tblPr firstRow="1" bandRow="1">
                <a:tableStyleId>{5C22544A-7EE6-4342-B048-85BDC9FD1C3A}</a:tableStyleId>
              </a:tblPr>
              <a:tblGrid>
                <a:gridCol w="1008047">
                  <a:extLst>
                    <a:ext uri="{9D8B030D-6E8A-4147-A177-3AD203B41FA5}">
                      <a16:colId xmlns:a16="http://schemas.microsoft.com/office/drawing/2014/main" val="20000"/>
                    </a:ext>
                  </a:extLst>
                </a:gridCol>
                <a:gridCol w="1799795">
                  <a:extLst>
                    <a:ext uri="{9D8B030D-6E8A-4147-A177-3AD203B41FA5}">
                      <a16:colId xmlns:a16="http://schemas.microsoft.com/office/drawing/2014/main" val="20001"/>
                    </a:ext>
                  </a:extLst>
                </a:gridCol>
                <a:gridCol w="2088386">
                  <a:extLst>
                    <a:ext uri="{9D8B030D-6E8A-4147-A177-3AD203B41FA5}">
                      <a16:colId xmlns:a16="http://schemas.microsoft.com/office/drawing/2014/main" val="20002"/>
                    </a:ext>
                  </a:extLst>
                </a:gridCol>
                <a:gridCol w="2376110">
                  <a:extLst>
                    <a:ext uri="{9D8B030D-6E8A-4147-A177-3AD203B41FA5}">
                      <a16:colId xmlns:a16="http://schemas.microsoft.com/office/drawing/2014/main" val="20003"/>
                    </a:ext>
                  </a:extLst>
                </a:gridCol>
              </a:tblGrid>
              <a:tr h="579239">
                <a:tc>
                  <a:txBody>
                    <a:bodyPr/>
                    <a:lstStyle/>
                    <a:p>
                      <a:pPr algn="ctr"/>
                      <a:r>
                        <a:rPr lang="tr-TR" sz="1400" dirty="0" smtClean="0">
                          <a:solidFill>
                            <a:schemeClr val="tx1"/>
                          </a:solidFill>
                          <a:latin typeface="Arial" pitchFamily="34" charset="0"/>
                          <a:cs typeface="Arial" pitchFamily="34" charset="0"/>
                        </a:rPr>
                        <a:t>Ölçek</a:t>
                      </a:r>
                      <a:endParaRPr lang="tr-TR" sz="14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smtClean="0">
                          <a:solidFill>
                            <a:schemeClr val="tx1"/>
                          </a:solidFill>
                          <a:latin typeface="Arial" pitchFamily="34" charset="0"/>
                          <a:cs typeface="Arial" pitchFamily="34" charset="0"/>
                        </a:rPr>
                        <a:t>Çalışan</a:t>
                      </a:r>
                      <a:r>
                        <a:rPr lang="tr-TR" sz="1400" baseline="0" dirty="0" smtClean="0">
                          <a:solidFill>
                            <a:schemeClr val="tx1"/>
                          </a:solidFill>
                          <a:latin typeface="Arial" pitchFamily="34" charset="0"/>
                          <a:cs typeface="Arial" pitchFamily="34" charset="0"/>
                        </a:rPr>
                        <a:t> Sayısı</a:t>
                      </a:r>
                      <a:endParaRPr lang="tr-TR" sz="14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smtClean="0">
                          <a:solidFill>
                            <a:schemeClr val="tx1"/>
                          </a:solidFill>
                          <a:latin typeface="Arial" pitchFamily="34" charset="0"/>
                          <a:cs typeface="Arial" pitchFamily="34" charset="0"/>
                        </a:rPr>
                        <a:t>Bilanço </a:t>
                      </a:r>
                    </a:p>
                    <a:p>
                      <a:pPr algn="ctr"/>
                      <a:r>
                        <a:rPr lang="tr-TR" sz="1400" dirty="0" smtClean="0">
                          <a:solidFill>
                            <a:schemeClr val="tx1"/>
                          </a:solidFill>
                          <a:latin typeface="Arial" pitchFamily="34" charset="0"/>
                          <a:cs typeface="Arial" pitchFamily="34" charset="0"/>
                        </a:rPr>
                        <a:t>(Milyon TL)</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smtClean="0">
                          <a:solidFill>
                            <a:schemeClr val="tx1"/>
                          </a:solidFill>
                          <a:latin typeface="Arial" pitchFamily="34" charset="0"/>
                          <a:cs typeface="Arial" pitchFamily="34" charset="0"/>
                        </a:rPr>
                        <a:t>Net Satış </a:t>
                      </a:r>
                    </a:p>
                    <a:p>
                      <a:pPr algn="ctr"/>
                      <a:r>
                        <a:rPr lang="tr-TR" sz="1400" dirty="0" smtClean="0">
                          <a:solidFill>
                            <a:schemeClr val="tx1"/>
                          </a:solidFill>
                          <a:latin typeface="Arial" pitchFamily="34" charset="0"/>
                          <a:cs typeface="Arial" pitchFamily="34" charset="0"/>
                        </a:rPr>
                        <a:t>(Milyon TL)</a:t>
                      </a:r>
                      <a:endParaRPr lang="tr-TR" sz="14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01207">
                <a:tc>
                  <a:txBody>
                    <a:bodyPr/>
                    <a:lstStyle/>
                    <a:p>
                      <a:pPr algn="ctr"/>
                      <a:r>
                        <a:rPr lang="tr-TR" sz="1400" dirty="0" smtClean="0">
                          <a:latin typeface="Arial" pitchFamily="34" charset="0"/>
                          <a:cs typeface="Arial" pitchFamily="34" charset="0"/>
                        </a:rPr>
                        <a:t>Mikro</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dirty="0" smtClean="0">
                          <a:latin typeface="Arial" pitchFamily="34" charset="0"/>
                          <a:cs typeface="Arial" pitchFamily="34" charset="0"/>
                        </a:rPr>
                        <a:t>&lt;10</a:t>
                      </a:r>
                      <a:endParaRPr lang="tr-TR" sz="18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5</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5</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extLst>
                  <a:ext uri="{0D108BD9-81ED-4DB2-BD59-A6C34878D82A}">
                    <a16:rowId xmlns:a16="http://schemas.microsoft.com/office/drawing/2014/main" val="10001"/>
                  </a:ext>
                </a:extLst>
              </a:tr>
              <a:tr h="575952">
                <a:tc>
                  <a:txBody>
                    <a:bodyPr/>
                    <a:lstStyle/>
                    <a:p>
                      <a:pPr algn="ctr"/>
                      <a:r>
                        <a:rPr lang="tr-TR" sz="1400" dirty="0" smtClean="0">
                          <a:latin typeface="Arial" pitchFamily="34" charset="0"/>
                          <a:cs typeface="Arial" pitchFamily="34" charset="0"/>
                        </a:rPr>
                        <a:t>Küçük</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b="1" dirty="0" smtClean="0">
                          <a:latin typeface="Arial" pitchFamily="34" charset="0"/>
                          <a:cs typeface="Arial" pitchFamily="34" charset="0"/>
                        </a:rPr>
                        <a:t>&lt;50</a:t>
                      </a:r>
                      <a:endParaRPr lang="tr-TR" sz="18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b="1" kern="1200" dirty="0" smtClean="0">
                          <a:solidFill>
                            <a:schemeClr val="dk1"/>
                          </a:solidFill>
                          <a:latin typeface="Arial" pitchFamily="34" charset="0"/>
                          <a:ea typeface="+mn-ea"/>
                          <a:cs typeface="Arial" pitchFamily="34" charset="0"/>
                        </a:rPr>
                        <a:t>≤ 50</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b="1" kern="1200" dirty="0" smtClean="0">
                          <a:solidFill>
                            <a:schemeClr val="dk1"/>
                          </a:solidFill>
                          <a:latin typeface="Arial" pitchFamily="34" charset="0"/>
                          <a:ea typeface="+mn-ea"/>
                          <a:cs typeface="Arial" pitchFamily="34" charset="0"/>
                        </a:rPr>
                        <a:t>≤ 50</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1207">
                <a:tc>
                  <a:txBody>
                    <a:bodyPr/>
                    <a:lstStyle/>
                    <a:p>
                      <a:pPr algn="ctr"/>
                      <a:r>
                        <a:rPr lang="tr-TR" sz="1400" dirty="0" smtClean="0">
                          <a:latin typeface="Arial" pitchFamily="34" charset="0"/>
                          <a:cs typeface="Arial" pitchFamily="34" charset="0"/>
                        </a:rPr>
                        <a:t>Orta</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dirty="0" smtClean="0">
                          <a:latin typeface="Arial" pitchFamily="34" charset="0"/>
                          <a:cs typeface="Arial" pitchFamily="34" charset="0"/>
                        </a:rPr>
                        <a:t>&lt;250</a:t>
                      </a:r>
                      <a:endParaRPr lang="tr-TR" sz="18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250</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250</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extLst>
                  <a:ext uri="{0D108BD9-81ED-4DB2-BD59-A6C34878D82A}">
                    <a16:rowId xmlns:a16="http://schemas.microsoft.com/office/drawing/2014/main" val="10003"/>
                  </a:ext>
                </a:extLst>
              </a:tr>
            </a:tbl>
          </a:graphicData>
        </a:graphic>
      </p:graphicFrame>
      <p:sp>
        <p:nvSpPr>
          <p:cNvPr id="4" name="Yuvarlatılmış Dikdörtgen 3"/>
          <p:cNvSpPr/>
          <p:nvPr/>
        </p:nvSpPr>
        <p:spPr>
          <a:xfrm>
            <a:off x="683568" y="3294255"/>
            <a:ext cx="7630718" cy="2066262"/>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b="1" smtClean="0">
                <a:solidFill>
                  <a:schemeClr val="tx2">
                    <a:lumMod val="50000"/>
                  </a:schemeClr>
                </a:solidFill>
                <a:latin typeface="Calibri" panose="020F0502020204030204" pitchFamily="34" charset="0"/>
              </a:rPr>
              <a:pPr>
                <a:defRPr/>
              </a:pPr>
              <a:t>2</a:t>
            </a:fld>
            <a:endParaRPr lang="en-CA" b="1" dirty="0">
              <a:solidFill>
                <a:schemeClr val="tx2">
                  <a:lumMod val="50000"/>
                </a:schemeClr>
              </a:solidFill>
              <a:latin typeface="Calibri" panose="020F0502020204030204" pitchFamily="34" charset="0"/>
            </a:endParaRPr>
          </a:p>
        </p:txBody>
      </p:sp>
      <p:sp>
        <p:nvSpPr>
          <p:cNvPr id="6" name="Metin kutusu 5"/>
          <p:cNvSpPr txBox="1"/>
          <p:nvPr/>
        </p:nvSpPr>
        <p:spPr>
          <a:xfrm>
            <a:off x="611560" y="5409819"/>
            <a:ext cx="7884550" cy="830997"/>
          </a:xfrm>
          <a:prstGeom prst="rect">
            <a:avLst/>
          </a:prstGeom>
          <a:noFill/>
        </p:spPr>
        <p:txBody>
          <a:bodyPr wrap="square" rtlCol="0">
            <a:spAutoFit/>
          </a:bodyPr>
          <a:lstStyle/>
          <a:p>
            <a:pPr marL="285750" indent="-285750">
              <a:buFont typeface="Arial" panose="020B0604020202020204" pitchFamily="34" charset="0"/>
              <a:buChar char="•"/>
            </a:pPr>
            <a:r>
              <a:rPr lang="tr-TR" sz="1600" b="1" dirty="0" smtClean="0">
                <a:solidFill>
                  <a:srgbClr val="006597"/>
                </a:solidFill>
              </a:rPr>
              <a:t>KOSGEB desteklerinden yararlanabilecek KOBİ’ler Bakanlar Kurulu tarafından belirlenir.</a:t>
            </a:r>
          </a:p>
          <a:p>
            <a:pPr marL="285750" indent="-285750">
              <a:buFont typeface="Arial" panose="020B0604020202020204" pitchFamily="34" charset="0"/>
              <a:buChar char="•"/>
            </a:pPr>
            <a:r>
              <a:rPr lang="tr-TR" sz="1600" b="1" dirty="0" smtClean="0">
                <a:solidFill>
                  <a:srgbClr val="006597"/>
                </a:solidFill>
              </a:rPr>
              <a:t> </a:t>
            </a:r>
            <a:r>
              <a:rPr lang="tr-TR" sz="1600" b="1" dirty="0">
                <a:solidFill>
                  <a:srgbClr val="006597"/>
                </a:solidFill>
              </a:rPr>
              <a:t>KOBİGEL-KOBİ Gelişim Destek  Programı Proje Teklif Çağrı konularına göre ayrıca sektör, bölge, ölçek ve diğer kısıtlar uygulanabilir.</a:t>
            </a:r>
          </a:p>
        </p:txBody>
      </p:sp>
    </p:spTree>
    <p:extLst>
      <p:ext uri="{BB962C8B-B14F-4D97-AF65-F5344CB8AC3E}">
        <p14:creationId xmlns:p14="http://schemas.microsoft.com/office/powerpoint/2010/main" val="157459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ayt Numarası Yer Tutucusu 2"/>
          <p:cNvSpPr>
            <a:spLocks noGrp="1"/>
          </p:cNvSpPr>
          <p:nvPr>
            <p:ph type="sldNum" sz="quarter" idx="12"/>
          </p:nvPr>
        </p:nvSpPr>
        <p:spPr>
          <a:xfrm>
            <a:off x="6372225" y="6456811"/>
            <a:ext cx="2133600" cy="362508"/>
          </a:xfrm>
        </p:spPr>
        <p:txBody>
          <a:bodyPr/>
          <a:lstStyle/>
          <a:p>
            <a:pPr>
              <a:defRPr/>
            </a:pPr>
            <a:fld id="{A805176F-93CC-4415-BB0C-5FD562410E30}" type="slidenum">
              <a:rPr lang="tr-TR" smtClean="0"/>
              <a:pPr>
                <a:defRPr/>
              </a:pPr>
              <a:t>20</a:t>
            </a:fld>
            <a:endParaRPr lang="tr-TR" dirty="0"/>
          </a:p>
        </p:txBody>
      </p:sp>
      <p:sp>
        <p:nvSpPr>
          <p:cNvPr id="24" name="Metin kutusu 23"/>
          <p:cNvSpPr txBox="1"/>
          <p:nvPr/>
        </p:nvSpPr>
        <p:spPr>
          <a:xfrm>
            <a:off x="3131840" y="774696"/>
            <a:ext cx="6840760" cy="541139"/>
          </a:xfrm>
          <a:prstGeom prst="rect">
            <a:avLst/>
          </a:prstGeom>
          <a:noFill/>
        </p:spPr>
        <p:txBody>
          <a:bodyPr wrap="square" lIns="91430" tIns="45714" rIns="91430" bIns="45714" rtlCol="0">
            <a:spAutoFit/>
          </a:bodyPr>
          <a:lstStyle/>
          <a:p>
            <a:r>
              <a:rPr lang="tr-TR" sz="2800" b="1" dirty="0">
                <a:solidFill>
                  <a:srgbClr val="FF0000"/>
                </a:solidFill>
              </a:rPr>
              <a:t>GENEL AMAÇ</a:t>
            </a:r>
          </a:p>
        </p:txBody>
      </p:sp>
      <p:sp>
        <p:nvSpPr>
          <p:cNvPr id="26" name="Metin kutusu 25"/>
          <p:cNvSpPr txBox="1"/>
          <p:nvPr/>
        </p:nvSpPr>
        <p:spPr>
          <a:xfrm>
            <a:off x="467544" y="1410537"/>
            <a:ext cx="7704856" cy="4795508"/>
          </a:xfrm>
          <a:prstGeom prst="rect">
            <a:avLst/>
          </a:prstGeom>
          <a:noFill/>
        </p:spPr>
        <p:txBody>
          <a:bodyPr wrap="square" lIns="91430" tIns="45714" rIns="91430" bIns="45714" rtlCol="0">
            <a:noAutofit/>
          </a:bodyPr>
          <a:lstStyle/>
          <a:p>
            <a:pPr algn="just">
              <a:lnSpc>
                <a:spcPct val="150000"/>
              </a:lnSpc>
              <a:buClr>
                <a:schemeClr val="accent1"/>
              </a:buClr>
              <a:buSzPct val="125000"/>
            </a:pPr>
            <a:r>
              <a:rPr lang="tr-TR" sz="2400" dirty="0">
                <a:solidFill>
                  <a:schemeClr val="accent1">
                    <a:lumMod val="50000"/>
                  </a:schemeClr>
                </a:solidFill>
                <a:ea typeface="+mn-ea"/>
              </a:rPr>
              <a:t>imalat sanayi sektöründe faaliyet gösteren küçük ve orta ölçekli işletmelerin modern teknolojiler ve iş modelleriyle çalışma kapasitelerinin geliştirilmesi, verimliliklerinin artırılması, ürün ve üretim süreçlerinin kalite standartlarına uygun hale getirilmesi ile imalat sanayi KOBİ’lerinin ulusal ve uluslararası rekabet güçlerinin </a:t>
            </a:r>
            <a:r>
              <a:rPr lang="tr-TR" sz="2400" dirty="0" smtClean="0">
                <a:solidFill>
                  <a:schemeClr val="accent1">
                    <a:lumMod val="50000"/>
                  </a:schemeClr>
                </a:solidFill>
                <a:ea typeface="+mn-ea"/>
              </a:rPr>
              <a:t>arttırılması.</a:t>
            </a:r>
            <a:endParaRPr lang="tr-TR" sz="2400" dirty="0">
              <a:solidFill>
                <a:schemeClr val="accent1">
                  <a:lumMod val="50000"/>
                </a:schemeClr>
              </a:solidFill>
              <a:ea typeface="+mn-ea"/>
            </a:endParaRPr>
          </a:p>
        </p:txBody>
      </p:sp>
      <p:pic>
        <p:nvPicPr>
          <p:cNvPr id="6" name="Picture 3"/>
          <p:cNvPicPr>
            <a:picLocks noChangeAspect="1" noChangeArrowheads="1"/>
          </p:cNvPicPr>
          <p:nvPr/>
        </p:nvPicPr>
        <p:blipFill>
          <a:blip r:embed="rId3" cstate="print"/>
          <a:srcRect/>
          <a:stretch>
            <a:fillRect/>
          </a:stretch>
        </p:blipFill>
        <p:spPr bwMode="auto">
          <a:xfrm>
            <a:off x="8172400" y="176023"/>
            <a:ext cx="720080" cy="507913"/>
          </a:xfrm>
          <a:prstGeom prst="rect">
            <a:avLst/>
          </a:prstGeom>
          <a:noFill/>
          <a:ln w="9525">
            <a:noFill/>
            <a:miter lim="800000"/>
            <a:headEnd/>
            <a:tailEnd/>
          </a:ln>
        </p:spPr>
      </p:pic>
      <p:grpSp>
        <p:nvGrpSpPr>
          <p:cNvPr id="7" name="Grup 6"/>
          <p:cNvGrpSpPr/>
          <p:nvPr/>
        </p:nvGrpSpPr>
        <p:grpSpPr>
          <a:xfrm>
            <a:off x="271736" y="341442"/>
            <a:ext cx="8332712" cy="338554"/>
            <a:chOff x="271736" y="514606"/>
            <a:chExt cx="8332712" cy="338554"/>
          </a:xfrm>
        </p:grpSpPr>
        <p:sp>
          <p:nvSpPr>
            <p:cNvPr id="8"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 03 Proje Teklif Çağrısı</a:t>
              </a:r>
              <a:endParaRPr lang="tr-TR" sz="1600" b="1" dirty="0">
                <a:solidFill>
                  <a:srgbClr val="0070C0"/>
                </a:solidFill>
              </a:endParaRPr>
            </a:p>
          </p:txBody>
        </p:sp>
        <p:cxnSp>
          <p:nvCxnSpPr>
            <p:cNvPr id="9" name="Düz Bağlayıcı 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8570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0" name="Beşgen 19"/>
          <p:cNvSpPr/>
          <p:nvPr/>
        </p:nvSpPr>
        <p:spPr>
          <a:xfrm>
            <a:off x="827585" y="900807"/>
            <a:ext cx="7225817" cy="578478"/>
          </a:xfrm>
          <a:prstGeom prst="homePlate">
            <a:avLst>
              <a:gd name="adj" fmla="val 19379"/>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tr-T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KİMLER BAŞVURABİLİR</a:t>
            </a:r>
            <a:endParaRPr lang="tr-T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5" name="Grup 24"/>
          <p:cNvGrpSpPr/>
          <p:nvPr/>
        </p:nvGrpSpPr>
        <p:grpSpPr>
          <a:xfrm>
            <a:off x="271736" y="341442"/>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21</a:t>
            </a:fld>
            <a:endParaRPr lang="en-CA" dirty="0">
              <a:latin typeface="Calibri" panose="020F0502020204030204" pitchFamily="34" charset="0"/>
            </a:endParaRPr>
          </a:p>
        </p:txBody>
      </p:sp>
      <p:graphicFrame>
        <p:nvGraphicFramePr>
          <p:cNvPr id="4" name="Diyagram 3"/>
          <p:cNvGraphicFramePr/>
          <p:nvPr>
            <p:extLst>
              <p:ext uri="{D42A27DB-BD31-4B8C-83A1-F6EECF244321}">
                <p14:modId xmlns:p14="http://schemas.microsoft.com/office/powerpoint/2010/main" val="2939392530"/>
              </p:ext>
            </p:extLst>
          </p:nvPr>
        </p:nvGraphicFramePr>
        <p:xfrm>
          <a:off x="1403648" y="1597505"/>
          <a:ext cx="686442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210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41442"/>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22</a:t>
            </a:fld>
            <a:endParaRPr lang="en-CA" dirty="0">
              <a:latin typeface="Calibri" panose="020F0502020204030204" pitchFamily="34" charset="0"/>
            </a:endParaRPr>
          </a:p>
        </p:txBody>
      </p:sp>
      <p:sp>
        <p:nvSpPr>
          <p:cNvPr id="9" name="Dikdörtgen 8"/>
          <p:cNvSpPr/>
          <p:nvPr/>
        </p:nvSpPr>
        <p:spPr>
          <a:xfrm>
            <a:off x="513656" y="1539302"/>
            <a:ext cx="7848872" cy="215443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buFont typeface="Arial" panose="020B0604020202020204" pitchFamily="34" charset="0"/>
              <a:buChar char="•"/>
            </a:pPr>
            <a:endParaRPr lang="tr-TR" sz="1600" dirty="0" smtClean="0">
              <a:solidFill>
                <a:srgbClr val="006597"/>
              </a:solidFill>
            </a:endParaRPr>
          </a:p>
          <a:p>
            <a:pPr marL="342900" lvl="0" indent="-342900" algn="just">
              <a:buFont typeface="Arial" panose="020B0604020202020204" pitchFamily="34" charset="0"/>
              <a:buChar char="•"/>
            </a:pPr>
            <a:endParaRPr lang="tr-TR" sz="1600" dirty="0" smtClean="0">
              <a:solidFill>
                <a:srgbClr val="006597"/>
              </a:solidFill>
            </a:endParaRPr>
          </a:p>
          <a:p>
            <a:pPr marL="355600" lvl="1" indent="-355600" algn="just">
              <a:buFont typeface="Arial" panose="020B0604020202020204" pitchFamily="34" charset="0"/>
              <a:buChar char="•"/>
            </a:pPr>
            <a:r>
              <a:rPr lang="tr-TR" sz="1700" dirty="0" smtClean="0">
                <a:solidFill>
                  <a:srgbClr val="006597"/>
                </a:solidFill>
              </a:rPr>
              <a:t>Başvuracak </a:t>
            </a:r>
            <a:r>
              <a:rPr lang="tr-TR" sz="1700" dirty="0">
                <a:solidFill>
                  <a:srgbClr val="006597"/>
                </a:solidFill>
              </a:rPr>
              <a:t>tüm işletmelerin 2021 yılında bilanço esasına göre defter tutması esastır</a:t>
            </a:r>
            <a:r>
              <a:rPr lang="tr-TR" sz="1700" dirty="0" smtClean="0">
                <a:solidFill>
                  <a:srgbClr val="006597"/>
                </a:solidFill>
              </a:rPr>
              <a:t>.</a:t>
            </a:r>
          </a:p>
          <a:p>
            <a:pPr marL="355600" lvl="1" indent="-355600" algn="just">
              <a:buFont typeface="Arial" panose="020B0604020202020204" pitchFamily="34" charset="0"/>
              <a:buChar char="•"/>
            </a:pPr>
            <a:r>
              <a:rPr lang="tr-TR" sz="1700" dirty="0">
                <a:solidFill>
                  <a:srgbClr val="006597"/>
                </a:solidFill>
              </a:rPr>
              <a:t>Başvuracak tüm işletmelerin 2020 ve 2021 yılı KOBİ Beyannameleri onaylı </a:t>
            </a:r>
            <a:r>
              <a:rPr lang="tr-TR" sz="1700" dirty="0" smtClean="0">
                <a:solidFill>
                  <a:srgbClr val="006597"/>
                </a:solidFill>
              </a:rPr>
              <a:t>olmalıdır (2021 yılında kurulan işletmeler için 2020 yılı KOBİ Beyannamesinin onaylı olması koşulu aranmaz.).</a:t>
            </a:r>
            <a:endParaRPr lang="tr-TR" sz="1700" dirty="0">
              <a:solidFill>
                <a:srgbClr val="006597"/>
              </a:solidFill>
            </a:endParaRPr>
          </a:p>
          <a:p>
            <a:pPr marL="355600" lvl="1" indent="-355600" algn="just">
              <a:buFont typeface="Arial" panose="020B0604020202020204" pitchFamily="34" charset="0"/>
              <a:buChar char="•"/>
            </a:pPr>
            <a:endParaRPr lang="tr-TR" sz="1700" dirty="0">
              <a:solidFill>
                <a:srgbClr val="006597"/>
              </a:solidFill>
            </a:endParaRPr>
          </a:p>
        </p:txBody>
      </p:sp>
      <p:sp>
        <p:nvSpPr>
          <p:cNvPr id="13" name="Dikdörtgen 12"/>
          <p:cNvSpPr/>
          <p:nvPr/>
        </p:nvSpPr>
        <p:spPr>
          <a:xfrm>
            <a:off x="486360" y="4514130"/>
            <a:ext cx="7848872" cy="846386"/>
          </a:xfrm>
          <a:prstGeom prst="rect">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lvl="0" indent="-285750" algn="just">
              <a:buFont typeface="Arial" panose="020B0604020202020204" pitchFamily="34" charset="0"/>
              <a:buChar char="•"/>
            </a:pPr>
            <a:endParaRPr lang="tr-TR" sz="1600" dirty="0" smtClean="0">
              <a:solidFill>
                <a:srgbClr val="006597"/>
              </a:solidFill>
              <a:latin typeface="Calibri" panose="020F0502020204030204" pitchFamily="34" charset="0"/>
            </a:endParaRPr>
          </a:p>
          <a:p>
            <a:pPr marL="285750" lvl="0" indent="-285750" algn="just">
              <a:buFont typeface="Arial" panose="020B0604020202020204" pitchFamily="34" charset="0"/>
              <a:buChar char="•"/>
            </a:pPr>
            <a:r>
              <a:rPr lang="tr-TR" sz="1700" dirty="0">
                <a:solidFill>
                  <a:srgbClr val="006597"/>
                </a:solidFill>
              </a:rPr>
              <a:t>Teklif edilen projenin toplam bütçesi, 2021 yılı net satış hasılatını geçemez.</a:t>
            </a:r>
          </a:p>
          <a:p>
            <a:pPr marL="285750" lvl="0" indent="-285750" algn="just">
              <a:buFont typeface="Arial" panose="020B0604020202020204" pitchFamily="34" charset="0"/>
              <a:buChar char="•"/>
            </a:pPr>
            <a:endParaRPr lang="tr-TR" sz="1600" dirty="0">
              <a:solidFill>
                <a:srgbClr val="006597"/>
              </a:solidFill>
              <a:latin typeface="Calibri" panose="020F0502020204030204" pitchFamily="34" charset="0"/>
            </a:endParaRPr>
          </a:p>
        </p:txBody>
      </p:sp>
      <p:grpSp>
        <p:nvGrpSpPr>
          <p:cNvPr id="14" name="Grup 13"/>
          <p:cNvGrpSpPr/>
          <p:nvPr/>
        </p:nvGrpSpPr>
        <p:grpSpPr>
          <a:xfrm>
            <a:off x="891342" y="1255375"/>
            <a:ext cx="4971523" cy="619920"/>
            <a:chOff x="0" y="432051"/>
            <a:chExt cx="4971523" cy="619920"/>
          </a:xfrm>
        </p:grpSpPr>
        <p:sp>
          <p:nvSpPr>
            <p:cNvPr id="15" name="Yuvarlatılmış Dikdörtgen 14"/>
            <p:cNvSpPr/>
            <p:nvPr/>
          </p:nvSpPr>
          <p:spPr>
            <a:xfrm>
              <a:off x="0" y="432051"/>
              <a:ext cx="4971523" cy="61992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Yuvarlatılmış Dikdörtgen 4"/>
            <p:cNvSpPr/>
            <p:nvPr/>
          </p:nvSpPr>
          <p:spPr>
            <a:xfrm>
              <a:off x="30262" y="462313"/>
              <a:ext cx="4910999"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7912" tIns="0" rIns="187912"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Diğer Başvuru Koşulları</a:t>
              </a:r>
              <a:endParaRPr lang="tr-TR" sz="2400" kern="1200" dirty="0">
                <a:latin typeface="Calibri" panose="020F0502020204030204" pitchFamily="34" charset="0"/>
              </a:endParaRPr>
            </a:p>
          </p:txBody>
        </p:sp>
      </p:grpSp>
      <p:grpSp>
        <p:nvGrpSpPr>
          <p:cNvPr id="10" name="Grup 9"/>
          <p:cNvGrpSpPr/>
          <p:nvPr/>
        </p:nvGrpSpPr>
        <p:grpSpPr>
          <a:xfrm>
            <a:off x="835344" y="3944878"/>
            <a:ext cx="4581220" cy="710151"/>
            <a:chOff x="181488" y="2899854"/>
            <a:chExt cx="4971523" cy="863122"/>
          </a:xfrm>
        </p:grpSpPr>
        <p:sp>
          <p:nvSpPr>
            <p:cNvPr id="11" name="Yuvarlatılmış Dikdörtgen 10"/>
            <p:cNvSpPr/>
            <p:nvPr/>
          </p:nvSpPr>
          <p:spPr>
            <a:xfrm>
              <a:off x="181488" y="2965936"/>
              <a:ext cx="4971523" cy="79704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Yuvarlatılmış Dikdörtgen 4"/>
            <p:cNvSpPr/>
            <p:nvPr/>
          </p:nvSpPr>
          <p:spPr>
            <a:xfrm>
              <a:off x="259304" y="2899854"/>
              <a:ext cx="4893707"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7912" tIns="0" rIns="187912"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Proje Bütçesi Özel Sınırı</a:t>
              </a:r>
              <a:endParaRPr lang="tr-TR" sz="2400" kern="1200" dirty="0">
                <a:latin typeface="Calibri" panose="020F0502020204030204" pitchFamily="34" charset="0"/>
              </a:endParaRPr>
            </a:p>
          </p:txBody>
        </p:sp>
      </p:grpSp>
    </p:spTree>
    <p:extLst>
      <p:ext uri="{BB962C8B-B14F-4D97-AF65-F5344CB8AC3E}">
        <p14:creationId xmlns:p14="http://schemas.microsoft.com/office/powerpoint/2010/main" val="1530221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2" name="Köşeli Çift Ayraç 21"/>
          <p:cNvSpPr/>
          <p:nvPr/>
        </p:nvSpPr>
        <p:spPr>
          <a:xfrm>
            <a:off x="357613" y="77989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4" name="Tablo 23"/>
          <p:cNvGraphicFramePr>
            <a:graphicFrameLocks noGrp="1"/>
          </p:cNvGraphicFramePr>
          <p:nvPr>
            <p:extLst>
              <p:ext uri="{D42A27DB-BD31-4B8C-83A1-F6EECF244321}">
                <p14:modId xmlns:p14="http://schemas.microsoft.com/office/powerpoint/2010/main" val="538239329"/>
              </p:ext>
            </p:extLst>
          </p:nvPr>
        </p:nvGraphicFramePr>
        <p:xfrm>
          <a:off x="971600" y="812934"/>
          <a:ext cx="8009238" cy="608253"/>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608253">
                <a:tc>
                  <a:txBody>
                    <a:bodyPr/>
                    <a:lstStyle/>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r>
                        <a:rPr lang="tr-TR" sz="2000" b="1"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mn-ea"/>
                          <a:cs typeface="+mn-cs"/>
                        </a:rPr>
                        <a:t>Diğer koşullar</a:t>
                      </a:r>
                      <a:endParaRPr lang="tr-TR" sz="2000" b="1" kern="1200" baseline="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6" name="Grup 15"/>
          <p:cNvGrpSpPr/>
          <p:nvPr/>
        </p:nvGrpSpPr>
        <p:grpSpPr>
          <a:xfrm>
            <a:off x="271736" y="341442"/>
            <a:ext cx="8332712" cy="338554"/>
            <a:chOff x="271736" y="514606"/>
            <a:chExt cx="8332712" cy="338554"/>
          </a:xfrm>
        </p:grpSpPr>
        <p:sp>
          <p:nvSpPr>
            <p:cNvPr id="17"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endParaRPr lang="tr-TR" sz="1600" b="1" dirty="0">
                <a:solidFill>
                  <a:srgbClr val="00BAD9"/>
                </a:solidFill>
              </a:endParaRPr>
            </a:p>
          </p:txBody>
        </p:sp>
        <p:cxnSp>
          <p:nvCxnSpPr>
            <p:cNvPr id="18" name="Düz Bağlayıcı 17"/>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0" name="Tablo 19"/>
          <p:cNvGraphicFramePr>
            <a:graphicFrameLocks noGrp="1"/>
          </p:cNvGraphicFramePr>
          <p:nvPr>
            <p:extLst>
              <p:ext uri="{D42A27DB-BD31-4B8C-83A1-F6EECF244321}">
                <p14:modId xmlns:p14="http://schemas.microsoft.com/office/powerpoint/2010/main" val="1290203776"/>
              </p:ext>
            </p:extLst>
          </p:nvPr>
        </p:nvGraphicFramePr>
        <p:xfrm>
          <a:off x="879974" y="1647410"/>
          <a:ext cx="8009238" cy="3748702"/>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2736304">
                <a:tc>
                  <a:txBody>
                    <a:bodyPr/>
                    <a:lstStyle/>
                    <a:p>
                      <a:pPr marL="117475" indent="-117475" algn="just">
                        <a:lnSpc>
                          <a:spcPct val="100000"/>
                        </a:lnSpc>
                        <a:spcBef>
                          <a:spcPts val="0"/>
                        </a:spcBef>
                        <a:spcAft>
                          <a:spcPts val="0"/>
                        </a:spcAft>
                        <a:buClr>
                          <a:srgbClr val="154E5F"/>
                        </a:buClr>
                        <a:buSzPct val="125000"/>
                        <a:buFont typeface="Arial" panose="020B0604020202020204" pitchFamily="34" charset="0"/>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KOBİGEL Programı kapsamındaki bir projesi başarısız tamamlanan ya da sonlandırılan işletmeler, başarısız tamamlama ya da sonlandırmaya ilişkin Kurul Kararı tarihinden itibaren 2 yıl süreyle bu program kapsamında tekrar proje başvurusu yapamaz.</a:t>
                      </a:r>
                    </a:p>
                    <a:p>
                      <a:pPr marL="117475" indent="-117475" algn="just">
                        <a:lnSpc>
                          <a:spcPct val="100000"/>
                        </a:lnSpc>
                        <a:spcBef>
                          <a:spcPts val="0"/>
                        </a:spcBef>
                        <a:spcAft>
                          <a:spcPts val="0"/>
                        </a:spcAft>
                        <a:buClr>
                          <a:srgbClr val="154E5F"/>
                        </a:buClr>
                        <a:buSzPct val="125000"/>
                        <a:buFont typeface="Arial" panose="020B0604020202020204" pitchFamily="34" charset="0"/>
                        <a:buChar char="•"/>
                      </a:pPr>
                      <a:endParaRPr lang="tr-TR" sz="2000" b="0" strike="noStrike" kern="1200" baseline="0" dirty="0" smtClean="0">
                        <a:solidFill>
                          <a:schemeClr val="accent1">
                            <a:lumMod val="50000"/>
                          </a:schemeClr>
                        </a:solidFill>
                        <a:latin typeface="Calibri" panose="020F0502020204030204" pitchFamily="34" charset="0"/>
                        <a:ea typeface="+mn-ea"/>
                        <a:cs typeface="+mn-cs"/>
                      </a:endParaRPr>
                    </a:p>
                    <a:p>
                      <a:pPr marL="117475" indent="-117475" algn="just">
                        <a:lnSpc>
                          <a:spcPct val="100000"/>
                        </a:lnSpc>
                        <a:spcBef>
                          <a:spcPts val="0"/>
                        </a:spcBef>
                        <a:spcAft>
                          <a:spcPts val="0"/>
                        </a:spcAft>
                        <a:buClr>
                          <a:srgbClr val="154E5F"/>
                        </a:buClr>
                        <a:buSzPct val="125000"/>
                        <a:buFont typeface="Arial" panose="020B0604020202020204" pitchFamily="34" charset="0"/>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Başarılı tamamlanan bir projeden sonra yeni bir proje başvurusu, proje süresinin bitiş tarihinden itibaren en az 1 yıl sonra yapılabilir.</a:t>
                      </a:r>
                    </a:p>
                    <a:p>
                      <a:pPr marL="117475" indent="-117475" algn="just">
                        <a:lnSpc>
                          <a:spcPct val="100000"/>
                        </a:lnSpc>
                        <a:spcBef>
                          <a:spcPts val="0"/>
                        </a:spcBef>
                        <a:spcAft>
                          <a:spcPts val="0"/>
                        </a:spcAft>
                        <a:buClr>
                          <a:srgbClr val="52AADF"/>
                        </a:buClr>
                        <a:buSzPct val="125000"/>
                        <a:buFont typeface="Arial" panose="020B0604020202020204" pitchFamily="34" charset="0"/>
                        <a:buChar char="•"/>
                      </a:pPr>
                      <a:endParaRPr lang="tr-TR" sz="2000" b="0" strike="noStrike" kern="1200" baseline="0" dirty="0" smtClean="0">
                        <a:solidFill>
                          <a:schemeClr val="accent1">
                            <a:lumMod val="50000"/>
                          </a:schemeClr>
                        </a:solidFill>
                        <a:latin typeface="Calibri" panose="020F0502020204030204" pitchFamily="34" charset="0"/>
                        <a:ea typeface="+mn-ea"/>
                        <a:cs typeface="+mn-cs"/>
                      </a:endParaRPr>
                    </a:p>
                    <a:p>
                      <a:pPr marL="117475" indent="-117475" algn="just">
                        <a:lnSpc>
                          <a:spcPct val="100000"/>
                        </a:lnSpc>
                        <a:spcBef>
                          <a:spcPts val="0"/>
                        </a:spcBef>
                        <a:spcAft>
                          <a:spcPts val="0"/>
                        </a:spcAft>
                        <a:buClr>
                          <a:srgbClr val="154E5F"/>
                        </a:buClr>
                        <a:buSzPct val="125000"/>
                        <a:buFont typeface="Arial" panose="020B0604020202020204" pitchFamily="34" charset="0"/>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Henüz süreci sonuçlanmamış KOBİGEL projesi olanlar bu çağrı kapsamında başvuru yapamaz.</a:t>
                      </a:r>
                    </a:p>
                    <a:p>
                      <a:pPr marL="0" indent="0" algn="just">
                        <a:lnSpc>
                          <a:spcPct val="100000"/>
                        </a:lnSpc>
                        <a:spcBef>
                          <a:spcPts val="0"/>
                        </a:spcBef>
                        <a:spcAft>
                          <a:spcPts val="0"/>
                        </a:spcAft>
                        <a:buClr>
                          <a:srgbClr val="52AADF"/>
                        </a:buClr>
                        <a:buSzPct val="125000"/>
                        <a:buFont typeface="Arial" panose="020B0604020202020204" pitchFamily="34" charset="0"/>
                        <a:buNone/>
                      </a:pPr>
                      <a:endParaRPr lang="tr-TR" sz="2000" b="0" strike="noStrike" kern="1200" baseline="0" dirty="0" smtClean="0">
                        <a:solidFill>
                          <a:schemeClr val="accent1">
                            <a:lumMod val="50000"/>
                          </a:schemeClr>
                        </a:solidFill>
                        <a:latin typeface="Calibri" panose="020F0502020204030204" pitchFamily="34" charset="0"/>
                        <a:ea typeface="+mn-ea"/>
                        <a:cs typeface="+mn-cs"/>
                      </a:endParaRPr>
                    </a:p>
                    <a:p>
                      <a:pPr marL="0" indent="0" algn="just">
                        <a:lnSpc>
                          <a:spcPct val="100000"/>
                        </a:lnSpc>
                        <a:spcBef>
                          <a:spcPts val="0"/>
                        </a:spcBef>
                        <a:spcAft>
                          <a:spcPts val="0"/>
                        </a:spcAft>
                        <a:buClr>
                          <a:srgbClr val="52AADF"/>
                        </a:buClr>
                        <a:buSzPct val="125000"/>
                        <a:buFont typeface="Arial" panose="020B0604020202020204" pitchFamily="34" charset="0"/>
                        <a:buNone/>
                      </a:pPr>
                      <a:endParaRPr lang="tr-TR" sz="2000" b="0" strike="noStrike" kern="1200" baseline="0" dirty="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23</a:t>
            </a:fld>
            <a:endParaRPr lang="en-CA" dirty="0">
              <a:latin typeface="Calibri" panose="020F0502020204030204" pitchFamily="34" charset="0"/>
            </a:endParaRPr>
          </a:p>
        </p:txBody>
      </p:sp>
    </p:spTree>
    <p:extLst>
      <p:ext uri="{BB962C8B-B14F-4D97-AF65-F5344CB8AC3E}">
        <p14:creationId xmlns:p14="http://schemas.microsoft.com/office/powerpoint/2010/main" val="1332326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413450"/>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Dikdörtgen 1"/>
          <p:cNvSpPr/>
          <p:nvPr/>
        </p:nvSpPr>
        <p:spPr>
          <a:xfrm>
            <a:off x="0" y="5144492"/>
            <a:ext cx="8994426" cy="1754326"/>
          </a:xfrm>
          <a:prstGeom prst="rect">
            <a:avLst/>
          </a:prstGeom>
        </p:spPr>
        <p:txBody>
          <a:bodyPr wrap="square">
            <a:spAutoFit/>
          </a:bodyPr>
          <a:lstStyle/>
          <a:p>
            <a:pPr algn="just">
              <a:spcBef>
                <a:spcPts val="600"/>
              </a:spcBef>
            </a:pPr>
            <a:r>
              <a:rPr lang="tr-TR" sz="1400" dirty="0" smtClean="0">
                <a:solidFill>
                  <a:srgbClr val="FF0000"/>
                </a:solidFill>
              </a:rPr>
              <a:t>*</a:t>
            </a:r>
            <a:r>
              <a:rPr lang="tr-TR" sz="1400" dirty="0">
                <a:solidFill>
                  <a:schemeClr val="accent1">
                    <a:lumMod val="50000"/>
                  </a:schemeClr>
                </a:solidFill>
              </a:rPr>
              <a:t>Geri Ödemeli </a:t>
            </a:r>
            <a:r>
              <a:rPr lang="tr-TR" sz="1400" dirty="0">
                <a:solidFill>
                  <a:schemeClr val="accent1">
                    <a:lumMod val="50000"/>
                  </a:schemeClr>
                </a:solidFill>
                <a:ea typeface="+mn-ea"/>
              </a:rPr>
              <a:t>Destekler</a:t>
            </a:r>
            <a:r>
              <a:rPr lang="tr-TR" sz="1400" dirty="0">
                <a:solidFill>
                  <a:schemeClr val="accent1">
                    <a:lumMod val="50000"/>
                  </a:schemeClr>
                </a:solidFill>
              </a:rPr>
              <a:t> için, destek ödeme aşamasında destek tutarı kadar teminat mektubu veya KGF kefalet mektubu ibraz edilmek zorundadır. Geri ödemeler, proje bitişinden 12 ay sonra başlamak üzere dörder aylık dönemde altı eşit taksitte yapılır, faiz veya komisyon alınmaz. </a:t>
            </a:r>
          </a:p>
          <a:p>
            <a:pPr algn="just">
              <a:spcBef>
                <a:spcPts val="600"/>
              </a:spcBef>
            </a:pPr>
            <a:r>
              <a:rPr lang="tr-TR" sz="1400" dirty="0" smtClean="0">
                <a:solidFill>
                  <a:srgbClr val="FF0000"/>
                </a:solidFill>
              </a:rPr>
              <a:t>**</a:t>
            </a:r>
            <a:r>
              <a:rPr lang="tr-TR" sz="1400" dirty="0" smtClean="0">
                <a:solidFill>
                  <a:schemeClr val="accent1">
                    <a:lumMod val="50000"/>
                  </a:schemeClr>
                </a:solidFill>
              </a:rPr>
              <a:t>Personel </a:t>
            </a:r>
            <a:r>
              <a:rPr lang="tr-TR" sz="1400" dirty="0">
                <a:solidFill>
                  <a:schemeClr val="accent1">
                    <a:lumMod val="50000"/>
                  </a:schemeClr>
                </a:solidFill>
              </a:rPr>
              <a:t>giderleri için, öğrenim durumu katsayısına göre belirlenen tutarda (oran uygulanmadan) geri ödemesiz destek verilir</a:t>
            </a:r>
            <a:r>
              <a:rPr lang="tr-TR" sz="1400" dirty="0" smtClean="0">
                <a:solidFill>
                  <a:schemeClr val="accent1">
                    <a:lumMod val="50000"/>
                  </a:schemeClr>
                </a:solidFill>
              </a:rPr>
              <a:t>.</a:t>
            </a:r>
          </a:p>
          <a:p>
            <a:pPr algn="just">
              <a:spcBef>
                <a:spcPts val="600"/>
              </a:spcBef>
            </a:pPr>
            <a:r>
              <a:rPr lang="tr-TR" sz="1400" dirty="0" smtClean="0">
                <a:solidFill>
                  <a:srgbClr val="FF0000"/>
                </a:solidFill>
              </a:rPr>
              <a:t>***</a:t>
            </a:r>
            <a:r>
              <a:rPr lang="tr-TR" sz="1400" dirty="0" smtClean="0">
                <a:solidFill>
                  <a:schemeClr val="accent1">
                    <a:lumMod val="50000"/>
                  </a:schemeClr>
                </a:solidFill>
              </a:rPr>
              <a:t> </a:t>
            </a:r>
            <a:r>
              <a:rPr lang="tr-TR" sz="1400" dirty="0">
                <a:solidFill>
                  <a:schemeClr val="accent1">
                    <a:lumMod val="50000"/>
                  </a:schemeClr>
                </a:solidFill>
                <a:ea typeface="+mn-ea"/>
              </a:rPr>
              <a:t>Desteğin başlangıç tarihinden itibaren 4 (dört) ay içerisinde talep edilmesi halinde teminat karşılığında erken ödeme yapılabilir. </a:t>
            </a:r>
          </a:p>
        </p:txBody>
      </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24</a:t>
            </a:fld>
            <a:endParaRPr lang="en-CA" dirty="0">
              <a:latin typeface="Calibri" panose="020F0502020204030204" pitchFamily="34" charset="0"/>
            </a:endParaRPr>
          </a:p>
        </p:txBody>
      </p:sp>
      <p:graphicFrame>
        <p:nvGraphicFramePr>
          <p:cNvPr id="9" name="Diyagram 8"/>
          <p:cNvGraphicFramePr/>
          <p:nvPr>
            <p:extLst>
              <p:ext uri="{D42A27DB-BD31-4B8C-83A1-F6EECF244321}">
                <p14:modId xmlns:p14="http://schemas.microsoft.com/office/powerpoint/2010/main" val="169532359"/>
              </p:ext>
            </p:extLst>
          </p:nvPr>
        </p:nvGraphicFramePr>
        <p:xfrm>
          <a:off x="1187624" y="881308"/>
          <a:ext cx="7806802" cy="4119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7036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41442"/>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25</a:t>
            </a:fld>
            <a:endParaRPr lang="en-CA" dirty="0">
              <a:latin typeface="Calibri" panose="020F0502020204030204" pitchFamily="34" charset="0"/>
            </a:endParaRPr>
          </a:p>
        </p:txBody>
      </p:sp>
      <p:graphicFrame>
        <p:nvGraphicFramePr>
          <p:cNvPr id="7" name="Diyagram 6"/>
          <p:cNvGraphicFramePr/>
          <p:nvPr>
            <p:extLst>
              <p:ext uri="{D42A27DB-BD31-4B8C-83A1-F6EECF244321}">
                <p14:modId xmlns:p14="http://schemas.microsoft.com/office/powerpoint/2010/main" val="1818384908"/>
              </p:ext>
            </p:extLst>
          </p:nvPr>
        </p:nvGraphicFramePr>
        <p:xfrm>
          <a:off x="611560" y="926217"/>
          <a:ext cx="7704856" cy="5010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1676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982548095"/>
              </p:ext>
            </p:extLst>
          </p:nvPr>
        </p:nvGraphicFramePr>
        <p:xfrm>
          <a:off x="233990" y="2328226"/>
          <a:ext cx="8640960" cy="3573318"/>
        </p:xfrm>
        <a:graphic>
          <a:graphicData uri="http://schemas.openxmlformats.org/drawingml/2006/table">
            <a:tbl>
              <a:tblPr firstRow="1" bandRow="1">
                <a:tableStyleId>{5A111915-BE36-4E01-A7E5-04B1672EAD32}</a:tableStyleId>
              </a:tblPr>
              <a:tblGrid>
                <a:gridCol w="8640960">
                  <a:extLst>
                    <a:ext uri="{9D8B030D-6E8A-4147-A177-3AD203B41FA5}">
                      <a16:colId xmlns:a16="http://schemas.microsoft.com/office/drawing/2014/main" val="20000"/>
                    </a:ext>
                  </a:extLst>
                </a:gridCol>
              </a:tblGrid>
              <a:tr h="3573318">
                <a:tc>
                  <a:txBody>
                    <a:bodyPr/>
                    <a:lstStyle/>
                    <a:p>
                      <a:pPr marL="285750" indent="-285750">
                        <a:buFont typeface="Arial" panose="020B0604020202020204" pitchFamily="34" charset="0"/>
                        <a:buChar char="•"/>
                      </a:pPr>
                      <a:endParaRPr lang="tr-TR" sz="18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tr-TR" sz="18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Projesinde</a:t>
                      </a:r>
                      <a:r>
                        <a:rPr lang="tr-TR" sz="1800" b="1" kern="1200" dirty="0" smtClean="0">
                          <a:solidFill>
                            <a:schemeClr val="bg1"/>
                          </a:solidFill>
                          <a:effectLst/>
                          <a:latin typeface="Calibri" panose="020F0502020204030204" pitchFamily="34" charset="0"/>
                          <a:ea typeface="+mn-ea"/>
                          <a:cs typeface="Calibri" panose="020F0502020204030204" pitchFamily="34" charset="0"/>
                        </a:rPr>
                        <a:t> üretim verimliliğini arttırmaya yönelik faaliyetleri </a:t>
                      </a:r>
                      <a:r>
                        <a:rPr lang="tr-TR" sz="1800" b="1" u="sng" kern="1200" dirty="0" smtClean="0">
                          <a:solidFill>
                            <a:schemeClr val="bg1"/>
                          </a:solidFill>
                          <a:effectLst/>
                          <a:latin typeface="Calibri" panose="020F0502020204030204" pitchFamily="34" charset="0"/>
                          <a:ea typeface="+mn-ea"/>
                          <a:cs typeface="Calibri" panose="020F0502020204030204" pitchFamily="34" charset="0"/>
                        </a:rPr>
                        <a:t>olan işletmeler</a:t>
                      </a:r>
                      <a:r>
                        <a:rPr lang="tr-TR" sz="1800" b="1" kern="1200" dirty="0" smtClean="0">
                          <a:solidFill>
                            <a:schemeClr val="bg1"/>
                          </a:solidFill>
                          <a:effectLst/>
                          <a:latin typeface="Calibri" panose="020F0502020204030204" pitchFamily="34" charset="0"/>
                          <a:ea typeface="+mn-ea"/>
                          <a:cs typeface="Calibri" panose="020F0502020204030204" pitchFamily="34" charset="0"/>
                        </a:rPr>
                        <a:t>; proje öncesindeki verimlilik ile proje sonrasında ulaşılması istenen verimlilik düzeyini sayısal olarak karşılaştırarak, üretim verimliliğini artırma tekniklerini ve bu tekniklerin proje giderleri ile ilişkisini </a:t>
                      </a:r>
                      <a:r>
                        <a:rPr lang="tr-TR" sz="18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açıklayacaktır</a:t>
                      </a:r>
                      <a:r>
                        <a:rPr lang="tr-TR" sz="1800" b="1" kern="1200" dirty="0" smtClean="0">
                          <a:solidFill>
                            <a:schemeClr val="bg1"/>
                          </a:solidFill>
                          <a:effectLst/>
                          <a:latin typeface="Calibri" panose="020F0502020204030204" pitchFamily="34" charset="0"/>
                          <a:ea typeface="+mn-ea"/>
                          <a:cs typeface="Calibri" panose="020F0502020204030204" pitchFamily="34" charset="0"/>
                        </a:rPr>
                        <a:t>.</a:t>
                      </a:r>
                    </a:p>
                    <a:p>
                      <a:pPr algn="just"/>
                      <a:r>
                        <a:rPr lang="tr-TR" sz="1800" b="1" kern="1200" dirty="0" smtClean="0">
                          <a:solidFill>
                            <a:schemeClr val="bg1"/>
                          </a:solidFill>
                          <a:effectLst/>
                          <a:latin typeface="+mn-lt"/>
                          <a:ea typeface="+mn-ea"/>
                          <a:cs typeface="+mn-cs"/>
                        </a:rPr>
                        <a:t> </a:t>
                      </a:r>
                    </a:p>
                    <a:p>
                      <a:pPr marL="285750" indent="-285750" algn="just">
                        <a:buFont typeface="Arial" panose="020B0604020202020204" pitchFamily="34" charset="0"/>
                        <a:buChar char="•"/>
                      </a:pPr>
                      <a:r>
                        <a:rPr lang="tr-TR" sz="1800" b="1" kern="1200" dirty="0" smtClean="0">
                          <a:solidFill>
                            <a:schemeClr val="bg1"/>
                          </a:solidFill>
                          <a:effectLst/>
                          <a:latin typeface="Calibri" panose="020F0502020204030204" pitchFamily="34" charset="0"/>
                          <a:ea typeface="+mn-ea"/>
                          <a:cs typeface="Calibri" panose="020F0502020204030204" pitchFamily="34" charset="0"/>
                        </a:rPr>
                        <a:t>Projesinde üretim maliyetlerini azaltmaya yönelik faaliyetleri </a:t>
                      </a:r>
                      <a:r>
                        <a:rPr lang="tr-TR" sz="1800" b="1" u="sng" kern="1200" dirty="0" smtClean="0">
                          <a:solidFill>
                            <a:schemeClr val="bg1"/>
                          </a:solidFill>
                          <a:effectLst/>
                          <a:latin typeface="Calibri" panose="020F0502020204030204" pitchFamily="34" charset="0"/>
                          <a:ea typeface="+mn-ea"/>
                          <a:cs typeface="Calibri" panose="020F0502020204030204" pitchFamily="34" charset="0"/>
                        </a:rPr>
                        <a:t>olan işletmeler</a:t>
                      </a:r>
                      <a:r>
                        <a:rPr lang="tr-TR" sz="1800" b="1" kern="1200" dirty="0" smtClean="0">
                          <a:solidFill>
                            <a:schemeClr val="bg1"/>
                          </a:solidFill>
                          <a:effectLst/>
                          <a:latin typeface="Calibri" panose="020F0502020204030204" pitchFamily="34" charset="0"/>
                          <a:ea typeface="+mn-ea"/>
                          <a:cs typeface="Calibri" panose="020F0502020204030204" pitchFamily="34" charset="0"/>
                        </a:rPr>
                        <a:t>; proje </a:t>
                      </a:r>
                      <a:r>
                        <a:rPr lang="tr-TR" sz="18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kapsamında</a:t>
                      </a:r>
                      <a:r>
                        <a:rPr lang="tr-TR" sz="1800" b="1" kern="1200" dirty="0" smtClean="0">
                          <a:solidFill>
                            <a:schemeClr val="bg1"/>
                          </a:solidFill>
                          <a:effectLst/>
                          <a:latin typeface="Calibri" panose="020F0502020204030204" pitchFamily="34" charset="0"/>
                          <a:ea typeface="+mn-ea"/>
                          <a:cs typeface="Calibri" panose="020F0502020204030204" pitchFamily="34" charset="0"/>
                        </a:rPr>
                        <a:t>; proje öncesindeki maliyetler ile proje sonrasında ulaşılması istenen maliyet düzeyini sayısal olarak karşılaştırarak, üretim maliyetlerini azaltma tekniklerini ve bu tekniklerin proje giderleri ile ilişkisini açıklayacaktır.  </a:t>
                      </a:r>
                    </a:p>
                    <a:p>
                      <a:pPr marL="0" lvl="0" indent="0" algn="just">
                        <a:spcAft>
                          <a:spcPts val="0"/>
                        </a:spcAft>
                        <a:buClr>
                          <a:srgbClr val="FFFF00"/>
                        </a:buClr>
                        <a:buFont typeface="Wingdings" panose="05000000000000000000" pitchFamily="2" charset="2"/>
                        <a:buNone/>
                        <a:tabLst>
                          <a:tab pos="66675" algn="l"/>
                        </a:tabLst>
                      </a:pPr>
                      <a:endParaRPr lang="tr-TR" sz="1400" b="1" kern="1200" dirty="0" smtClean="0">
                        <a:solidFill>
                          <a:schemeClr val="bg1"/>
                        </a:solidFill>
                        <a:effectLst/>
                        <a:latin typeface="Calibri" panose="020F0502020204030204" pitchFamily="34" charset="0"/>
                        <a:ea typeface="Times New Roman" panose="02020603050405020304" pitchFamily="18" charset="0"/>
                        <a:cs typeface="+mn-cs"/>
                      </a:endParaRP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447377" y="1976139"/>
            <a:ext cx="7411246" cy="26235"/>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07504" y="751962"/>
            <a:ext cx="8751119" cy="924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marL="171450" lvl="0" indent="-171450">
              <a:buFontTx/>
              <a:buChar char="-"/>
            </a:pPr>
            <a:r>
              <a:rPr lang="tr-TR" sz="1200" b="1" dirty="0" smtClean="0">
                <a:solidFill>
                  <a:srgbClr val="006597"/>
                </a:solidFill>
                <a:latin typeface="Calibri" panose="020F0502020204030204" pitchFamily="34" charset="0"/>
              </a:rPr>
              <a:t>100 </a:t>
            </a:r>
            <a:r>
              <a:rPr lang="tr-TR" sz="1200" b="1" dirty="0">
                <a:solidFill>
                  <a:srgbClr val="006597"/>
                </a:solidFill>
                <a:latin typeface="Calibri" panose="020F0502020204030204" pitchFamily="34" charset="0"/>
              </a:rPr>
              <a:t>puan üzerinden 30 puanlık teknik değerlendirmede esas alınacaktır </a:t>
            </a:r>
            <a:r>
              <a:rPr lang="tr-TR" sz="1200" b="1" dirty="0" smtClean="0">
                <a:solidFill>
                  <a:srgbClr val="006597"/>
                </a:solidFill>
                <a:latin typeface="Calibri" panose="020F0502020204030204" pitchFamily="34" charset="0"/>
              </a:rPr>
              <a:t>– </a:t>
            </a:r>
          </a:p>
          <a:p>
            <a:pPr marL="171450" lvl="0" indent="-171450">
              <a:buFontTx/>
              <a:buChar char="-"/>
            </a:pPr>
            <a:endParaRPr lang="tr-TR" sz="12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26</a:t>
            </a:fld>
            <a:endParaRPr lang="en-CA" dirty="0">
              <a:latin typeface="Calibri" panose="020F0502020204030204" pitchFamily="34" charset="0"/>
            </a:endParaRPr>
          </a:p>
        </p:txBody>
      </p:sp>
      <p:sp>
        <p:nvSpPr>
          <p:cNvPr id="17" name="Dikdörtgen 16"/>
          <p:cNvSpPr/>
          <p:nvPr/>
        </p:nvSpPr>
        <p:spPr>
          <a:xfrm>
            <a:off x="233990" y="1584285"/>
            <a:ext cx="8624633" cy="73055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lvl="0" algn="ctr"/>
            <a:r>
              <a:rPr lang="tr-TR" sz="2000" b="1" dirty="0" smtClean="0">
                <a:solidFill>
                  <a:srgbClr val="006597"/>
                </a:solidFill>
                <a:latin typeface="Calibri" panose="020F0502020204030204" pitchFamily="34" charset="0"/>
                <a:cs typeface="Calibri" panose="020F0502020204030204" pitchFamily="34" charset="0"/>
              </a:rPr>
              <a:t>Üretimde </a:t>
            </a:r>
            <a:r>
              <a:rPr lang="tr-TR" sz="2000" b="1" dirty="0">
                <a:solidFill>
                  <a:srgbClr val="006597"/>
                </a:solidFill>
                <a:latin typeface="Calibri" panose="020F0502020204030204" pitchFamily="34" charset="0"/>
                <a:cs typeface="Calibri" panose="020F0502020204030204" pitchFamily="34" charset="0"/>
              </a:rPr>
              <a:t>verimlilik arttırma ve/veya üretim maliyetlerini düşürme amacıyla mevcut imalat süreçlerinin geliştirilmesi </a:t>
            </a:r>
          </a:p>
        </p:txBody>
      </p:sp>
    </p:spTree>
    <p:extLst>
      <p:ext uri="{BB962C8B-B14F-4D97-AF65-F5344CB8AC3E}">
        <p14:creationId xmlns:p14="http://schemas.microsoft.com/office/powerpoint/2010/main" val="343053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695026774"/>
              </p:ext>
            </p:extLst>
          </p:nvPr>
        </p:nvGraphicFramePr>
        <p:xfrm>
          <a:off x="233990" y="2328226"/>
          <a:ext cx="8640960" cy="3962062"/>
        </p:xfrm>
        <a:graphic>
          <a:graphicData uri="http://schemas.openxmlformats.org/drawingml/2006/table">
            <a:tbl>
              <a:tblPr firstRow="1" bandRow="1">
                <a:tableStyleId>{5A111915-BE36-4E01-A7E5-04B1672EAD32}</a:tableStyleId>
              </a:tblPr>
              <a:tblGrid>
                <a:gridCol w="8640960">
                  <a:extLst>
                    <a:ext uri="{9D8B030D-6E8A-4147-A177-3AD203B41FA5}">
                      <a16:colId xmlns:a16="http://schemas.microsoft.com/office/drawing/2014/main" val="20000"/>
                    </a:ext>
                  </a:extLst>
                </a:gridCol>
              </a:tblGrid>
              <a:tr h="3896386">
                <a:tc>
                  <a:txBody>
                    <a:bodyPr/>
                    <a:lstStyle/>
                    <a:p>
                      <a:pPr marL="285750" indent="-285750" algn="just">
                        <a:buFont typeface="Arial" panose="020B0604020202020204" pitchFamily="34" charset="0"/>
                        <a:buChar char="•"/>
                      </a:pPr>
                      <a:r>
                        <a:rPr lang="tr-TR" sz="1600" b="1" kern="1200" dirty="0" smtClean="0">
                          <a:solidFill>
                            <a:schemeClr val="bg1"/>
                          </a:solidFill>
                          <a:effectLst/>
                          <a:latin typeface="Calibri" panose="020F0502020204030204" pitchFamily="34" charset="0"/>
                          <a:ea typeface="+mn-ea"/>
                          <a:cs typeface="Calibri" panose="020F0502020204030204" pitchFamily="34" charset="0"/>
                        </a:rPr>
                        <a:t>Projesinde ürün kalitesini artırmaya yönelik faaliyetleri </a:t>
                      </a:r>
                      <a:r>
                        <a:rPr lang="tr-TR" sz="1600" b="1" u="sng" kern="1200" dirty="0" smtClean="0">
                          <a:solidFill>
                            <a:schemeClr val="bg1"/>
                          </a:solidFill>
                          <a:effectLst/>
                          <a:latin typeface="Calibri" panose="020F0502020204030204" pitchFamily="34" charset="0"/>
                          <a:ea typeface="+mn-ea"/>
                          <a:cs typeface="Calibri" panose="020F0502020204030204" pitchFamily="34" charset="0"/>
                        </a:rPr>
                        <a:t>olan işletmeler</a:t>
                      </a:r>
                      <a:r>
                        <a:rPr lang="tr-TR" sz="1600" b="1" kern="1200" dirty="0" smtClean="0">
                          <a:solidFill>
                            <a:schemeClr val="bg1"/>
                          </a:solidFill>
                          <a:effectLst/>
                          <a:latin typeface="Calibri" panose="020F0502020204030204" pitchFamily="34" charset="0"/>
                          <a:ea typeface="+mn-ea"/>
                          <a:cs typeface="Calibri" panose="020F0502020204030204" pitchFamily="34" charset="0"/>
                        </a:rPr>
                        <a:t>; “Ürün Performansı”, “Ürünün Uygunluğu (ürünün müşteri beklenti ve gereksinimlerini karşılama düzeyi)”, “Ürünün Dayanıklılığı” ve “Çevre Dostu Olma (doğaya zarar vermemesi veya asgari düzeyde zarar verme niteliği)” </a:t>
                      </a:r>
                      <a:r>
                        <a:rPr lang="tr-TR" sz="1600" b="1" kern="1200" dirty="0" err="1" smtClean="0">
                          <a:solidFill>
                            <a:schemeClr val="bg1"/>
                          </a:solidFill>
                          <a:effectLst/>
                          <a:latin typeface="Calibri" panose="020F0502020204030204" pitchFamily="34" charset="0"/>
                          <a:ea typeface="+mn-ea"/>
                          <a:cs typeface="Calibri" panose="020F0502020204030204" pitchFamily="34" charset="0"/>
                        </a:rPr>
                        <a:t>v.b</a:t>
                      </a:r>
                      <a:r>
                        <a:rPr lang="tr-TR" sz="1600" b="1" kern="1200" dirty="0" smtClean="0">
                          <a:solidFill>
                            <a:schemeClr val="bg1"/>
                          </a:solidFill>
                          <a:effectLst/>
                          <a:latin typeface="Calibri" panose="020F0502020204030204" pitchFamily="34" charset="0"/>
                          <a:ea typeface="+mn-ea"/>
                          <a:cs typeface="Calibri" panose="020F0502020204030204" pitchFamily="34" charset="0"/>
                        </a:rPr>
                        <a:t>. kriterleri çerçevesinde kalite düzeylerini nasıl geliştireceklerini belirterek; proje öncesindeki kalite düzeyi ile proje sonrasında ulaşılmak istenen kalite düzeyini açıklayacaktır. Ayrıca müşteri beklentilerini karşılayacak ürün kalite ve </a:t>
                      </a:r>
                      <a:r>
                        <a:rPr lang="tr-TR" sz="1600" b="1" kern="1200" dirty="0" err="1" smtClean="0">
                          <a:solidFill>
                            <a:schemeClr val="bg1"/>
                          </a:solidFill>
                          <a:effectLst/>
                          <a:latin typeface="Calibri" panose="020F0502020204030204" pitchFamily="34" charset="0"/>
                          <a:ea typeface="+mn-ea"/>
                          <a:cs typeface="Calibri" panose="020F0502020204030204" pitchFamily="34" charset="0"/>
                        </a:rPr>
                        <a:t>spesifikasyonlarına</a:t>
                      </a:r>
                      <a:r>
                        <a:rPr lang="tr-TR" sz="1600" b="1" kern="1200" dirty="0" smtClean="0">
                          <a:solidFill>
                            <a:schemeClr val="bg1"/>
                          </a:solidFill>
                          <a:effectLst/>
                          <a:latin typeface="Calibri" panose="020F0502020204030204" pitchFamily="34" charset="0"/>
                          <a:ea typeface="+mn-ea"/>
                          <a:cs typeface="Calibri" panose="020F0502020204030204" pitchFamily="34" charset="0"/>
                        </a:rPr>
                        <a:t> erişilmesi için kullanılacak teknikler (varsa buna yönelik ihtiyaç duyulan test  / standart / belge türlerini, makine – teçhizat ve yazılım vb.), bu tekniklerin proje giderleri ile ilişkisini ve mevcut durumda ihtiyacın nasıl karşılandığını açıklayacaktır.</a:t>
                      </a:r>
                    </a:p>
                    <a:p>
                      <a:pPr algn="just"/>
                      <a:r>
                        <a:rPr lang="tr-TR" sz="1400" b="1" kern="1200" dirty="0" smtClean="0">
                          <a:solidFill>
                            <a:schemeClr val="bg1"/>
                          </a:solidFill>
                          <a:effectLst/>
                          <a:latin typeface="+mn-lt"/>
                          <a:ea typeface="+mn-ea"/>
                          <a:cs typeface="+mn-cs"/>
                        </a:rPr>
                        <a:t> </a:t>
                      </a:r>
                    </a:p>
                    <a:p>
                      <a:pPr marL="285750" indent="-285750" algn="just">
                        <a:buFont typeface="Arial" panose="020B0604020202020204" pitchFamily="34" charset="0"/>
                        <a:buChar char="•"/>
                      </a:pPr>
                      <a:r>
                        <a:rPr lang="tr-TR" sz="1600" b="1" kern="1200" dirty="0" smtClean="0">
                          <a:solidFill>
                            <a:schemeClr val="bg1"/>
                          </a:solidFill>
                          <a:effectLst/>
                          <a:latin typeface="Calibri" panose="020F0502020204030204" pitchFamily="34" charset="0"/>
                          <a:ea typeface="+mn-ea"/>
                          <a:cs typeface="Calibri" panose="020F0502020204030204" pitchFamily="34" charset="0"/>
                        </a:rPr>
                        <a:t>Projesinde ürün kalitesinde sürekliliği (ürün özelliklerinin üründen ürüne farklılık göstermemesi) sağlamaya yönelik faaliyetleri </a:t>
                      </a:r>
                      <a:r>
                        <a:rPr lang="tr-TR" sz="1600" b="1" u="sng" kern="1200" dirty="0" smtClean="0">
                          <a:solidFill>
                            <a:schemeClr val="bg1"/>
                          </a:solidFill>
                          <a:effectLst/>
                          <a:latin typeface="Calibri" panose="020F0502020204030204" pitchFamily="34" charset="0"/>
                          <a:ea typeface="+mn-ea"/>
                          <a:cs typeface="Calibri" panose="020F0502020204030204" pitchFamily="34" charset="0"/>
                        </a:rPr>
                        <a:t>olan işletmeler; </a:t>
                      </a:r>
                      <a:r>
                        <a:rPr lang="tr-TR" sz="1600" b="1" kern="1200" dirty="0" smtClean="0">
                          <a:solidFill>
                            <a:schemeClr val="bg1"/>
                          </a:solidFill>
                          <a:effectLst/>
                          <a:latin typeface="Calibri" panose="020F0502020204030204" pitchFamily="34" charset="0"/>
                          <a:ea typeface="+mn-ea"/>
                          <a:cs typeface="Calibri" panose="020F0502020204030204" pitchFamily="34" charset="0"/>
                        </a:rPr>
                        <a:t>proje öncesindeki durumu (ürünlerinde görülen hata yüzdesi ve nedenleri vb.) ve proje sonrasında sağlayacakları iyileşme düzeyini belirterek; kalite sürekliliğinin sağlanmasında kullanılacak teknikler (varsa buna yönelik ihtiyaç duyulan test  / standart / belge türlerini, makine – teçhizat ve yazılım vb.) ve bu tekniklerin proje giderleri ile ilişkisini açıklayacaktır. </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447377" y="1976139"/>
            <a:ext cx="7411246" cy="26235"/>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07504" y="751962"/>
            <a:ext cx="8751119" cy="924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marL="171450" lvl="0" indent="-171450">
              <a:buFontTx/>
              <a:buChar char="-"/>
            </a:pPr>
            <a:r>
              <a:rPr lang="tr-TR" sz="1200" b="1" dirty="0" smtClean="0">
                <a:solidFill>
                  <a:srgbClr val="006597"/>
                </a:solidFill>
                <a:latin typeface="Calibri" panose="020F0502020204030204" pitchFamily="34" charset="0"/>
              </a:rPr>
              <a:t>100 </a:t>
            </a:r>
            <a:r>
              <a:rPr lang="tr-TR" sz="1200" b="1" dirty="0">
                <a:solidFill>
                  <a:srgbClr val="006597"/>
                </a:solidFill>
                <a:latin typeface="Calibri" panose="020F0502020204030204" pitchFamily="34" charset="0"/>
              </a:rPr>
              <a:t>puan üzerinden 30 puanlık teknik değerlendirmede esas alınacaktır </a:t>
            </a:r>
            <a:r>
              <a:rPr lang="tr-TR" sz="1200" b="1" dirty="0" smtClean="0">
                <a:solidFill>
                  <a:srgbClr val="006597"/>
                </a:solidFill>
                <a:latin typeface="Calibri" panose="020F0502020204030204" pitchFamily="34" charset="0"/>
              </a:rPr>
              <a:t>– </a:t>
            </a:r>
          </a:p>
          <a:p>
            <a:pPr marL="171450" lvl="0" indent="-171450">
              <a:buFontTx/>
              <a:buChar char="-"/>
            </a:pPr>
            <a:endParaRPr lang="tr-TR" sz="12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27</a:t>
            </a:fld>
            <a:endParaRPr lang="en-CA" dirty="0">
              <a:latin typeface="Calibri" panose="020F0502020204030204" pitchFamily="34" charset="0"/>
            </a:endParaRPr>
          </a:p>
        </p:txBody>
      </p:sp>
      <p:sp>
        <p:nvSpPr>
          <p:cNvPr id="17" name="Dikdörtgen 16"/>
          <p:cNvSpPr/>
          <p:nvPr/>
        </p:nvSpPr>
        <p:spPr>
          <a:xfrm>
            <a:off x="233990" y="1584285"/>
            <a:ext cx="8624633" cy="73055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lvl="0" algn="ctr"/>
            <a:r>
              <a:rPr lang="tr-TR" sz="2000" b="1" dirty="0" smtClean="0">
                <a:solidFill>
                  <a:srgbClr val="006597"/>
                </a:solidFill>
                <a:latin typeface="Calibri" panose="020F0502020204030204" pitchFamily="34" charset="0"/>
                <a:cs typeface="Calibri" panose="020F0502020204030204" pitchFamily="34" charset="0"/>
              </a:rPr>
              <a:t>Ürün </a:t>
            </a:r>
            <a:r>
              <a:rPr lang="tr-TR" sz="2000" b="1" dirty="0">
                <a:solidFill>
                  <a:srgbClr val="006597"/>
                </a:solidFill>
                <a:latin typeface="Calibri" panose="020F0502020204030204" pitchFamily="34" charset="0"/>
                <a:cs typeface="Calibri" panose="020F0502020204030204" pitchFamily="34" charset="0"/>
              </a:rPr>
              <a:t>kalitesinin artırılması ve/veya ürün kalitesinde sürekliliğinin sağlanması </a:t>
            </a:r>
          </a:p>
        </p:txBody>
      </p:sp>
    </p:spTree>
    <p:extLst>
      <p:ext uri="{BB962C8B-B14F-4D97-AF65-F5344CB8AC3E}">
        <p14:creationId xmlns:p14="http://schemas.microsoft.com/office/powerpoint/2010/main" val="4029228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005659286"/>
              </p:ext>
            </p:extLst>
          </p:nvPr>
        </p:nvGraphicFramePr>
        <p:xfrm>
          <a:off x="233990" y="2328226"/>
          <a:ext cx="8640960" cy="3824378"/>
        </p:xfrm>
        <a:graphic>
          <a:graphicData uri="http://schemas.openxmlformats.org/drawingml/2006/table">
            <a:tbl>
              <a:tblPr firstRow="1" bandRow="1">
                <a:tableStyleId>{5A111915-BE36-4E01-A7E5-04B1672EAD32}</a:tableStyleId>
              </a:tblPr>
              <a:tblGrid>
                <a:gridCol w="8640960">
                  <a:extLst>
                    <a:ext uri="{9D8B030D-6E8A-4147-A177-3AD203B41FA5}">
                      <a16:colId xmlns:a16="http://schemas.microsoft.com/office/drawing/2014/main" val="20000"/>
                    </a:ext>
                  </a:extLst>
                </a:gridCol>
              </a:tblGrid>
              <a:tr h="3824378">
                <a:tc>
                  <a:txBody>
                    <a:bodyPr/>
                    <a:lstStyle/>
                    <a:p>
                      <a:pPr marL="285750" indent="-285750" algn="just">
                        <a:buFont typeface="Arial" panose="020B0604020202020204" pitchFamily="34" charset="0"/>
                        <a:buChar char="•"/>
                      </a:pPr>
                      <a:r>
                        <a:rPr lang="tr-TR" sz="1800" b="1" kern="1200" dirty="0" smtClean="0">
                          <a:solidFill>
                            <a:schemeClr val="bg1"/>
                          </a:solidFill>
                          <a:effectLst/>
                          <a:latin typeface="Calibri" panose="020F0502020204030204" pitchFamily="34" charset="0"/>
                          <a:ea typeface="+mn-ea"/>
                          <a:cs typeface="Calibri" panose="020F0502020204030204" pitchFamily="34" charset="0"/>
                        </a:rPr>
                        <a:t>Projesinde ürün katma değerini arttırmaya yönelik faaliyetleri </a:t>
                      </a:r>
                      <a:r>
                        <a:rPr lang="tr-TR" sz="1800" b="1" u="sng" kern="1200" dirty="0" smtClean="0">
                          <a:solidFill>
                            <a:schemeClr val="bg1"/>
                          </a:solidFill>
                          <a:effectLst/>
                          <a:latin typeface="Calibri" panose="020F0502020204030204" pitchFamily="34" charset="0"/>
                          <a:ea typeface="+mn-ea"/>
                          <a:cs typeface="Calibri" panose="020F0502020204030204" pitchFamily="34" charset="0"/>
                        </a:rPr>
                        <a:t>olan işletmeler</a:t>
                      </a:r>
                      <a:r>
                        <a:rPr lang="tr-TR" sz="1800" b="1" kern="1200" dirty="0" smtClean="0">
                          <a:solidFill>
                            <a:schemeClr val="bg1"/>
                          </a:solidFill>
                          <a:effectLst/>
                          <a:latin typeface="Calibri" panose="020F0502020204030204" pitchFamily="34" charset="0"/>
                          <a:ea typeface="+mn-ea"/>
                          <a:cs typeface="Calibri" panose="020F0502020204030204" pitchFamily="34" charset="0"/>
                        </a:rPr>
                        <a:t>; üretim süreci boyunca tasarım ve işçilik niteliği ile ürüne eklenerek, ürünün müşteriye sağladığı faydada artış sağlayacak özelliklerin nasıl geliştirileceğini, üretim süreçlerinde katma değeri artıracak faaliyetleri nasıl uygulayacağını ve bu faaliyetlerin proje giderleri ile ilişkisini açıklayacaktır.   </a:t>
                      </a:r>
                    </a:p>
                    <a:p>
                      <a:pPr algn="just"/>
                      <a:r>
                        <a:rPr lang="tr-TR" sz="1800" b="1" kern="1200" dirty="0" smtClean="0">
                          <a:solidFill>
                            <a:schemeClr val="bg1"/>
                          </a:solidFill>
                          <a:effectLst/>
                          <a:latin typeface="+mn-lt"/>
                          <a:ea typeface="+mn-ea"/>
                          <a:cs typeface="+mn-cs"/>
                        </a:rPr>
                        <a:t> </a:t>
                      </a:r>
                    </a:p>
                    <a:p>
                      <a:pPr marL="285750" indent="-285750" algn="just">
                        <a:buFont typeface="Arial" panose="020B0604020202020204" pitchFamily="34" charset="0"/>
                        <a:buChar char="•"/>
                      </a:pPr>
                      <a:r>
                        <a:rPr lang="tr-TR" sz="1800" b="1" kern="1200" dirty="0" smtClean="0">
                          <a:solidFill>
                            <a:schemeClr val="bg1"/>
                          </a:solidFill>
                          <a:effectLst/>
                          <a:latin typeface="Calibri" panose="020F0502020204030204" pitchFamily="34" charset="0"/>
                          <a:ea typeface="+mn-ea"/>
                          <a:cs typeface="Calibri" panose="020F0502020204030204" pitchFamily="34" charset="0"/>
                        </a:rPr>
                        <a:t>Projesinde ürün geliştirme kapasitesinin arttırılmasına yönelik faaliyetleri </a:t>
                      </a:r>
                      <a:r>
                        <a:rPr lang="tr-TR" sz="1800" b="1" u="sng" kern="1200" dirty="0" smtClean="0">
                          <a:solidFill>
                            <a:schemeClr val="bg1"/>
                          </a:solidFill>
                          <a:effectLst/>
                          <a:latin typeface="Calibri" panose="020F0502020204030204" pitchFamily="34" charset="0"/>
                          <a:ea typeface="+mn-ea"/>
                          <a:cs typeface="Calibri" panose="020F0502020204030204" pitchFamily="34" charset="0"/>
                        </a:rPr>
                        <a:t>olan işletmeler</a:t>
                      </a:r>
                      <a:r>
                        <a:rPr lang="tr-TR" sz="1800" b="1" kern="1200" dirty="0" smtClean="0">
                          <a:solidFill>
                            <a:schemeClr val="bg1"/>
                          </a:solidFill>
                          <a:effectLst/>
                          <a:latin typeface="Calibri" panose="020F0502020204030204" pitchFamily="34" charset="0"/>
                          <a:ea typeface="+mn-ea"/>
                          <a:cs typeface="Calibri" panose="020F0502020204030204" pitchFamily="34" charset="0"/>
                        </a:rPr>
                        <a:t>; ürün geliştirme kapasitesini artırmak için kullanılacak stratejiler ve teknikleri (varsa buna yönelik ihtiyaç duyulan tasarım, mühendislik, makine – teçhizat ve yazılım vb.), bu tekniklerin proje giderleri ile ilişkisini ve mevcut durumdan farklı olarak işletmenin rekabet gücü, karlılık, verimlilik vb. konularda kazanımlarını açıklayacaktır. </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447377" y="1976139"/>
            <a:ext cx="7411246" cy="26235"/>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07504" y="751962"/>
            <a:ext cx="8751119" cy="924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marL="171450" lvl="0" indent="-171450">
              <a:buFontTx/>
              <a:buChar char="-"/>
            </a:pPr>
            <a:r>
              <a:rPr lang="tr-TR" sz="1200" b="1" dirty="0" smtClean="0">
                <a:solidFill>
                  <a:srgbClr val="006597"/>
                </a:solidFill>
                <a:latin typeface="Calibri" panose="020F0502020204030204" pitchFamily="34" charset="0"/>
              </a:rPr>
              <a:t>100 </a:t>
            </a:r>
            <a:r>
              <a:rPr lang="tr-TR" sz="1200" b="1" dirty="0">
                <a:solidFill>
                  <a:srgbClr val="006597"/>
                </a:solidFill>
                <a:latin typeface="Calibri" panose="020F0502020204030204" pitchFamily="34" charset="0"/>
              </a:rPr>
              <a:t>puan üzerinden 30 puanlık teknik değerlendirmede esas alınacaktır </a:t>
            </a:r>
            <a:r>
              <a:rPr lang="tr-TR" sz="1200" b="1" dirty="0" smtClean="0">
                <a:solidFill>
                  <a:srgbClr val="006597"/>
                </a:solidFill>
                <a:latin typeface="Calibri" panose="020F0502020204030204" pitchFamily="34" charset="0"/>
              </a:rPr>
              <a:t>– </a:t>
            </a:r>
          </a:p>
          <a:p>
            <a:pPr marL="171450" lvl="0" indent="-171450">
              <a:buFontTx/>
              <a:buChar char="-"/>
            </a:pPr>
            <a:endParaRPr lang="tr-TR" sz="12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28</a:t>
            </a:fld>
            <a:endParaRPr lang="en-CA" dirty="0">
              <a:latin typeface="Calibri" panose="020F0502020204030204" pitchFamily="34" charset="0"/>
            </a:endParaRPr>
          </a:p>
        </p:txBody>
      </p:sp>
      <p:sp>
        <p:nvSpPr>
          <p:cNvPr id="17" name="Dikdörtgen 16"/>
          <p:cNvSpPr/>
          <p:nvPr/>
        </p:nvSpPr>
        <p:spPr>
          <a:xfrm>
            <a:off x="233990" y="1549190"/>
            <a:ext cx="8624633" cy="73055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lvl="0" algn="ctr"/>
            <a:r>
              <a:rPr lang="tr-TR" sz="1900" b="1" dirty="0" smtClean="0">
                <a:solidFill>
                  <a:srgbClr val="006597"/>
                </a:solidFill>
                <a:latin typeface="Calibri" panose="020F0502020204030204" pitchFamily="34" charset="0"/>
                <a:cs typeface="Calibri" panose="020F0502020204030204" pitchFamily="34" charset="0"/>
              </a:rPr>
              <a:t>Katma </a:t>
            </a:r>
            <a:r>
              <a:rPr lang="tr-TR" sz="1900" b="1" dirty="0">
                <a:solidFill>
                  <a:srgbClr val="006597"/>
                </a:solidFill>
                <a:latin typeface="Calibri" panose="020F0502020204030204" pitchFamily="34" charset="0"/>
                <a:cs typeface="Calibri" panose="020F0502020204030204" pitchFamily="34" charset="0"/>
              </a:rPr>
              <a:t>değerli üretim kapasitesi ve/veya ürün geliştirme kapasitesinin artırılması</a:t>
            </a:r>
          </a:p>
        </p:txBody>
      </p:sp>
    </p:spTree>
    <p:extLst>
      <p:ext uri="{BB962C8B-B14F-4D97-AF65-F5344CB8AC3E}">
        <p14:creationId xmlns:p14="http://schemas.microsoft.com/office/powerpoint/2010/main" val="1445555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176356298"/>
              </p:ext>
            </p:extLst>
          </p:nvPr>
        </p:nvGraphicFramePr>
        <p:xfrm>
          <a:off x="233990" y="2328226"/>
          <a:ext cx="8640960" cy="3824378"/>
        </p:xfrm>
        <a:graphic>
          <a:graphicData uri="http://schemas.openxmlformats.org/drawingml/2006/table">
            <a:tbl>
              <a:tblPr firstRow="1" bandRow="1">
                <a:tableStyleId>{5A111915-BE36-4E01-A7E5-04B1672EAD32}</a:tableStyleId>
              </a:tblPr>
              <a:tblGrid>
                <a:gridCol w="8640960">
                  <a:extLst>
                    <a:ext uri="{9D8B030D-6E8A-4147-A177-3AD203B41FA5}">
                      <a16:colId xmlns:a16="http://schemas.microsoft.com/office/drawing/2014/main" val="20000"/>
                    </a:ext>
                  </a:extLst>
                </a:gridCol>
              </a:tblGrid>
              <a:tr h="3824378">
                <a:tc>
                  <a:txBody>
                    <a:bodyPr/>
                    <a:lstStyle/>
                    <a:p>
                      <a:pPr marL="285750" indent="-285750">
                        <a:buFont typeface="Arial" panose="020B0604020202020204" pitchFamily="34" charset="0"/>
                        <a:buChar char="•"/>
                      </a:pPr>
                      <a:endParaRPr lang="tr-TR" sz="2000" b="1" kern="1200" dirty="0" smtClean="0">
                        <a:solidFill>
                          <a:schemeClr val="bg1"/>
                        </a:solidFill>
                        <a:effectLst/>
                        <a:latin typeface="+mn-lt"/>
                        <a:ea typeface="+mn-ea"/>
                        <a:cs typeface="+mn-cs"/>
                      </a:endParaRPr>
                    </a:p>
                    <a:p>
                      <a:pPr marL="0" indent="0">
                        <a:buFont typeface="Arial" panose="020B0604020202020204" pitchFamily="34" charset="0"/>
                        <a:buNone/>
                      </a:pPr>
                      <a:endParaRPr lang="tr-TR" sz="2000" b="1" kern="1200" dirty="0" smtClean="0">
                        <a:solidFill>
                          <a:schemeClr val="bg1"/>
                        </a:solidFill>
                        <a:effectLst/>
                        <a:latin typeface="+mn-lt"/>
                        <a:ea typeface="+mn-ea"/>
                        <a:cs typeface="+mn-cs"/>
                      </a:endParaRPr>
                    </a:p>
                    <a:p>
                      <a:pPr marL="285750" indent="-285750">
                        <a:buFont typeface="Arial" panose="020B0604020202020204" pitchFamily="34" charset="0"/>
                        <a:buChar char="•"/>
                      </a:pPr>
                      <a:r>
                        <a:rPr lang="tr-TR" sz="1800" b="1" kern="1200" dirty="0" smtClean="0">
                          <a:solidFill>
                            <a:schemeClr val="bg1"/>
                          </a:solidFill>
                          <a:effectLst/>
                          <a:latin typeface="Calibri" panose="020F0502020204030204" pitchFamily="34" charset="0"/>
                          <a:ea typeface="+mn-ea"/>
                          <a:cs typeface="Calibri" panose="020F0502020204030204" pitchFamily="34" charset="0"/>
                        </a:rPr>
                        <a:t>Projesinde ölçüm – analiz altyapısını iyileştirmeye yönelik faaliyetleri olan işletmeler; ürün ve üretim yöntemlerinin gerektirdiği ölçüm ve analiz türlerini, bunlarla ilgili standart ve varsa belge türlerini, oluşturulacak altyapının ilgili standart ve varsa belge türleri açısından yeterliliğini, mevcut durumda ihtiyacın nasıl karşılandığını ve proje kapsamında yapılacak iyileştirmelerin mevcut durumdan farklı olarak hangi faydaları sağlayacağını açıklayacaktır.</a:t>
                      </a:r>
                      <a:endParaRPr lang="tr-TR" sz="1800" b="1" kern="1200" dirty="0">
                        <a:solidFill>
                          <a:schemeClr val="bg1"/>
                        </a:solidFill>
                        <a:effectLst/>
                        <a:latin typeface="Calibri" panose="020F0502020204030204" pitchFamily="34" charset="0"/>
                        <a:ea typeface="+mn-ea"/>
                        <a:cs typeface="Calibri" panose="020F0502020204030204" pitchFamily="34" charset="0"/>
                      </a:endParaRP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447377" y="1976139"/>
            <a:ext cx="7411246" cy="26235"/>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07504" y="751962"/>
            <a:ext cx="8751119" cy="924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marL="171450" lvl="0" indent="-171450">
              <a:buFontTx/>
              <a:buChar char="-"/>
            </a:pPr>
            <a:r>
              <a:rPr lang="tr-TR" sz="1200" b="1" dirty="0" smtClean="0">
                <a:solidFill>
                  <a:srgbClr val="006597"/>
                </a:solidFill>
                <a:latin typeface="Calibri" panose="020F0502020204030204" pitchFamily="34" charset="0"/>
              </a:rPr>
              <a:t>100 </a:t>
            </a:r>
            <a:r>
              <a:rPr lang="tr-TR" sz="1200" b="1" dirty="0">
                <a:solidFill>
                  <a:srgbClr val="006597"/>
                </a:solidFill>
                <a:latin typeface="Calibri" panose="020F0502020204030204" pitchFamily="34" charset="0"/>
              </a:rPr>
              <a:t>puan üzerinden 30 puanlık teknik değerlendirmede esas alınacaktır </a:t>
            </a:r>
            <a:r>
              <a:rPr lang="tr-TR" sz="1200" b="1" dirty="0" smtClean="0">
                <a:solidFill>
                  <a:srgbClr val="006597"/>
                </a:solidFill>
                <a:latin typeface="Calibri" panose="020F0502020204030204" pitchFamily="34" charset="0"/>
              </a:rPr>
              <a:t>– </a:t>
            </a:r>
          </a:p>
          <a:p>
            <a:pPr marL="171450" lvl="0" indent="-171450">
              <a:buFontTx/>
              <a:buChar char="-"/>
            </a:pPr>
            <a:endParaRPr lang="tr-TR" sz="12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29</a:t>
            </a:fld>
            <a:endParaRPr lang="en-CA" dirty="0">
              <a:latin typeface="Calibri" panose="020F0502020204030204" pitchFamily="34" charset="0"/>
            </a:endParaRPr>
          </a:p>
        </p:txBody>
      </p:sp>
      <p:sp>
        <p:nvSpPr>
          <p:cNvPr id="17" name="Dikdörtgen 16"/>
          <p:cNvSpPr/>
          <p:nvPr/>
        </p:nvSpPr>
        <p:spPr>
          <a:xfrm>
            <a:off x="233990" y="1584285"/>
            <a:ext cx="8624633" cy="73055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lvl="0" algn="ctr"/>
            <a:r>
              <a:rPr lang="tr-TR" sz="2000" b="1" dirty="0" smtClean="0">
                <a:solidFill>
                  <a:srgbClr val="006597"/>
                </a:solidFill>
                <a:latin typeface="Calibri" panose="020F0502020204030204" pitchFamily="34" charset="0"/>
                <a:cs typeface="Calibri" panose="020F0502020204030204" pitchFamily="34" charset="0"/>
              </a:rPr>
              <a:t>Ölçüm </a:t>
            </a:r>
            <a:r>
              <a:rPr lang="tr-TR" sz="2000" b="1" dirty="0">
                <a:solidFill>
                  <a:srgbClr val="006597"/>
                </a:solidFill>
                <a:latin typeface="Calibri" panose="020F0502020204030204" pitchFamily="34" charset="0"/>
                <a:cs typeface="Calibri" panose="020F0502020204030204" pitchFamily="34" charset="0"/>
              </a:rPr>
              <a:t>– analiz altyapısının iyileştirilmesi </a:t>
            </a:r>
          </a:p>
        </p:txBody>
      </p:sp>
    </p:spTree>
    <p:extLst>
      <p:ext uri="{BB962C8B-B14F-4D97-AF65-F5344CB8AC3E}">
        <p14:creationId xmlns:p14="http://schemas.microsoft.com/office/powerpoint/2010/main" val="1837501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8172400" y="99137"/>
            <a:ext cx="720080" cy="507913"/>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A805176F-93CC-4415-BB0C-5FD562410E30}" type="slidenum">
              <a:rPr lang="tr-TR" smtClean="0"/>
              <a:pPr>
                <a:defRPr/>
              </a:pPr>
              <a:t>3</a:t>
            </a:fld>
            <a:endParaRPr lang="tr-TR" dirty="0"/>
          </a:p>
        </p:txBody>
      </p:sp>
      <p:graphicFrame>
        <p:nvGraphicFramePr>
          <p:cNvPr id="20" name="Diyagram 19"/>
          <p:cNvGraphicFramePr/>
          <p:nvPr>
            <p:extLst>
              <p:ext uri="{D42A27DB-BD31-4B8C-83A1-F6EECF244321}">
                <p14:modId xmlns:p14="http://schemas.microsoft.com/office/powerpoint/2010/main" val="3849278021"/>
              </p:ext>
            </p:extLst>
          </p:nvPr>
        </p:nvGraphicFramePr>
        <p:xfrm>
          <a:off x="359952" y="391964"/>
          <a:ext cx="8784048" cy="6273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Metin kutusu 20"/>
          <p:cNvSpPr txBox="1"/>
          <p:nvPr/>
        </p:nvSpPr>
        <p:spPr>
          <a:xfrm>
            <a:off x="467544" y="1256094"/>
            <a:ext cx="1440160" cy="766591"/>
          </a:xfrm>
          <a:prstGeom prst="rect">
            <a:avLst/>
          </a:prstGeom>
          <a:noFill/>
        </p:spPr>
        <p:txBody>
          <a:bodyPr wrap="square" rtlCol="0">
            <a:spAutoFit/>
          </a:bodyPr>
          <a:lstStyle/>
          <a:p>
            <a:pPr algn="ctr" fontAlgn="base">
              <a:spcBef>
                <a:spcPct val="0"/>
              </a:spcBef>
              <a:spcAft>
                <a:spcPct val="0"/>
              </a:spcAft>
            </a:pPr>
            <a:r>
              <a:rPr lang="tr-TR" sz="2200" b="1" dirty="0" smtClean="0">
                <a:solidFill>
                  <a:schemeClr val="tx2"/>
                </a:solidFill>
                <a:ea typeface="ヒラギノ角ゴ Pro W3" pitchFamily="1" charset="-128"/>
              </a:rPr>
              <a:t>Programın Amacı</a:t>
            </a:r>
            <a:endParaRPr lang="tr-TR" sz="2200" b="1" dirty="0">
              <a:solidFill>
                <a:schemeClr val="tx2"/>
              </a:solidFill>
              <a:ea typeface="ヒラギノ角ゴ Pro W3" pitchFamily="1" charset="-128"/>
            </a:endParaRPr>
          </a:p>
        </p:txBody>
      </p:sp>
      <p:sp>
        <p:nvSpPr>
          <p:cNvPr id="22" name="Metin kutusu 21"/>
          <p:cNvSpPr txBox="1"/>
          <p:nvPr/>
        </p:nvSpPr>
        <p:spPr>
          <a:xfrm>
            <a:off x="971600" y="3128302"/>
            <a:ext cx="1512168" cy="769441"/>
          </a:xfrm>
          <a:prstGeom prst="rect">
            <a:avLst/>
          </a:prstGeom>
          <a:noFill/>
        </p:spPr>
        <p:txBody>
          <a:bodyPr wrap="square" rtlCol="0">
            <a:spAutoFit/>
          </a:bodyPr>
          <a:lstStyle/>
          <a:p>
            <a:pPr algn="ctr" fontAlgn="base">
              <a:spcBef>
                <a:spcPct val="0"/>
              </a:spcBef>
              <a:spcAft>
                <a:spcPct val="0"/>
              </a:spcAft>
            </a:pPr>
            <a:r>
              <a:rPr lang="tr-TR" sz="2200" b="1" dirty="0" smtClean="0">
                <a:solidFill>
                  <a:schemeClr val="tx2"/>
                </a:solidFill>
              </a:rPr>
              <a:t>Uygulama Şekli </a:t>
            </a:r>
            <a:endParaRPr lang="tr-TR" sz="2200" b="1" dirty="0">
              <a:solidFill>
                <a:schemeClr val="tx2"/>
              </a:solidFill>
              <a:ea typeface="ヒラギノ角ゴ Pro W3" pitchFamily="1" charset="-128"/>
            </a:endParaRPr>
          </a:p>
        </p:txBody>
      </p:sp>
      <p:sp>
        <p:nvSpPr>
          <p:cNvPr id="23" name="Metin kutusu 22"/>
          <p:cNvSpPr txBox="1"/>
          <p:nvPr/>
        </p:nvSpPr>
        <p:spPr>
          <a:xfrm>
            <a:off x="539552" y="4856494"/>
            <a:ext cx="1440160" cy="1107996"/>
          </a:xfrm>
          <a:prstGeom prst="rect">
            <a:avLst/>
          </a:prstGeom>
          <a:noFill/>
        </p:spPr>
        <p:txBody>
          <a:bodyPr wrap="square" rtlCol="0">
            <a:spAutoFit/>
          </a:bodyPr>
          <a:lstStyle/>
          <a:p>
            <a:pPr algn="ctr"/>
            <a:r>
              <a:rPr lang="tr-TR" sz="2200" b="1" dirty="0">
                <a:solidFill>
                  <a:schemeClr val="tx2"/>
                </a:solidFill>
              </a:rPr>
              <a:t>Proje Çağrı Konuları</a:t>
            </a:r>
          </a:p>
        </p:txBody>
      </p:sp>
      <p:sp>
        <p:nvSpPr>
          <p:cNvPr id="10" name="3 Metin kutusu"/>
          <p:cNvSpPr txBox="1"/>
          <p:nvPr/>
        </p:nvSpPr>
        <p:spPr>
          <a:xfrm>
            <a:off x="395536" y="175974"/>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spTree>
    <p:extLst>
      <p:ext uri="{BB962C8B-B14F-4D97-AF65-F5344CB8AC3E}">
        <p14:creationId xmlns:p14="http://schemas.microsoft.com/office/powerpoint/2010/main" val="2421314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41442"/>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36" name="Tablo 35"/>
          <p:cNvGraphicFramePr>
            <a:graphicFrameLocks noGrp="1"/>
          </p:cNvGraphicFramePr>
          <p:nvPr>
            <p:extLst/>
          </p:nvPr>
        </p:nvGraphicFramePr>
        <p:xfrm>
          <a:off x="827584" y="851540"/>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Desteklenecek</a:t>
                      </a:r>
                      <a:r>
                        <a:rPr lang="tr-TR" sz="2400" b="1" baseline="0" dirty="0" smtClean="0">
                          <a:solidFill>
                            <a:srgbClr val="FF0000"/>
                          </a:solidFill>
                          <a:latin typeface="Calibri" pitchFamily="34" charset="0"/>
                          <a:ea typeface="ヒラギノ角ゴ Pro W3" pitchFamily="1" charset="-128"/>
                        </a:rPr>
                        <a:t> gider türleri</a:t>
                      </a:r>
                      <a:r>
                        <a:rPr lang="tr-TR" sz="2400" b="1" dirty="0" smtClean="0">
                          <a:solidFill>
                            <a:srgbClr val="FF0000"/>
                          </a:solidFill>
                          <a:latin typeface="Calibri" pitchFamily="34" charset="0"/>
                          <a:ea typeface="ヒラギノ角ゴ Pro W3" pitchFamily="1" charset="-128"/>
                        </a:rPr>
                        <a:t>:</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30</a:t>
            </a:fld>
            <a:endParaRPr lang="en-CA" dirty="0">
              <a:latin typeface="Calibri" panose="020F0502020204030204" pitchFamily="34" charset="0"/>
            </a:endParaRPr>
          </a:p>
        </p:txBody>
      </p:sp>
      <p:sp>
        <p:nvSpPr>
          <p:cNvPr id="2" name="Metin kutusu 1"/>
          <p:cNvSpPr txBox="1"/>
          <p:nvPr/>
        </p:nvSpPr>
        <p:spPr>
          <a:xfrm>
            <a:off x="237207" y="5338002"/>
            <a:ext cx="4935894" cy="369332"/>
          </a:xfrm>
          <a:prstGeom prst="rect">
            <a:avLst/>
          </a:prstGeom>
          <a:noFill/>
        </p:spPr>
        <p:txBody>
          <a:bodyPr wrap="square" rtlCol="0">
            <a:spAutoFit/>
          </a:bodyPr>
          <a:lstStyle/>
          <a:p>
            <a:r>
              <a:rPr lang="tr-TR" dirty="0" smtClean="0">
                <a:solidFill>
                  <a:srgbClr val="FF0000"/>
                </a:solidFill>
              </a:rPr>
              <a:t>*</a:t>
            </a:r>
            <a:r>
              <a:rPr lang="tr-TR" dirty="0" smtClean="0"/>
              <a:t> </a:t>
            </a:r>
            <a:r>
              <a:rPr lang="tr-TR" dirty="0">
                <a:solidFill>
                  <a:srgbClr val="154E5F"/>
                </a:solidFill>
              </a:rPr>
              <a:t>Y</a:t>
            </a:r>
            <a:r>
              <a:rPr lang="tr-TR" dirty="0" smtClean="0">
                <a:solidFill>
                  <a:srgbClr val="154E5F"/>
                </a:solidFill>
              </a:rPr>
              <a:t>azılıma ilişkin eğitim-danışmanlık giderleri dahil</a:t>
            </a:r>
            <a:endParaRPr lang="tr-TR" dirty="0">
              <a:solidFill>
                <a:srgbClr val="154E5F"/>
              </a:solidFill>
            </a:endParaRPr>
          </a:p>
        </p:txBody>
      </p:sp>
      <p:sp>
        <p:nvSpPr>
          <p:cNvPr id="10" name="Köşeli Çift Ayraç 9"/>
          <p:cNvSpPr/>
          <p:nvPr/>
        </p:nvSpPr>
        <p:spPr>
          <a:xfrm>
            <a:off x="316836" y="851904"/>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11" name="Tablo 10"/>
          <p:cNvGraphicFramePr>
            <a:graphicFrameLocks noGrp="1"/>
          </p:cNvGraphicFramePr>
          <p:nvPr>
            <p:extLst>
              <p:ext uri="{D42A27DB-BD31-4B8C-83A1-F6EECF244321}">
                <p14:modId xmlns:p14="http://schemas.microsoft.com/office/powerpoint/2010/main" val="4173622573"/>
              </p:ext>
            </p:extLst>
          </p:nvPr>
        </p:nvGraphicFramePr>
        <p:xfrm>
          <a:off x="237207" y="1558760"/>
          <a:ext cx="8727281" cy="3620558"/>
        </p:xfrm>
        <a:graphic>
          <a:graphicData uri="http://schemas.openxmlformats.org/drawingml/2006/table">
            <a:tbl>
              <a:tblPr firstRow="1" bandRow="1">
                <a:tableStyleId>{5C22544A-7EE6-4342-B048-85BDC9FD1C3A}</a:tableStyleId>
              </a:tblPr>
              <a:tblGrid>
                <a:gridCol w="3754840">
                  <a:extLst>
                    <a:ext uri="{9D8B030D-6E8A-4147-A177-3AD203B41FA5}">
                      <a16:colId xmlns:a16="http://schemas.microsoft.com/office/drawing/2014/main" val="20000"/>
                    </a:ext>
                  </a:extLst>
                </a:gridCol>
                <a:gridCol w="4972441">
                  <a:extLst>
                    <a:ext uri="{9D8B030D-6E8A-4147-A177-3AD203B41FA5}">
                      <a16:colId xmlns:a16="http://schemas.microsoft.com/office/drawing/2014/main" val="20001"/>
                    </a:ext>
                  </a:extLst>
                </a:gridCol>
              </a:tblGrid>
              <a:tr h="398867">
                <a:tc>
                  <a:txBody>
                    <a:bodyPr/>
                    <a:lstStyle/>
                    <a:p>
                      <a:pPr>
                        <a:spcAft>
                          <a:spcPts val="0"/>
                        </a:spcAft>
                      </a:pPr>
                      <a:r>
                        <a:rPr lang="tr-TR" sz="1800" b="1" dirty="0" smtClean="0">
                          <a:solidFill>
                            <a:srgbClr val="FFFFFF"/>
                          </a:solidFill>
                          <a:effectLst/>
                          <a:latin typeface="Calibri" panose="020F0502020204030204" pitchFamily="34" charset="0"/>
                          <a:ea typeface="Cambria"/>
                        </a:rPr>
                        <a:t>Gider türü</a:t>
                      </a:r>
                      <a:endParaRPr lang="tr-TR" sz="1800" dirty="0">
                        <a:effectLst/>
                        <a:latin typeface="Calibri" panose="020F0502020204030204" pitchFamily="34" charset="0"/>
                        <a:ea typeface="Times New Roman"/>
                      </a:endParaRPr>
                    </a:p>
                  </a:txBody>
                  <a:tcPr marL="68580" marR="68580" marT="0" marB="0">
                    <a:lnL w="12700" cap="flat" cmpd="sng" algn="ctr">
                      <a:solidFill>
                        <a:srgbClr val="439BB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tc>
                  <a:txBody>
                    <a:bodyPr/>
                    <a:lstStyle/>
                    <a:p>
                      <a:pPr algn="ctr">
                        <a:spcAft>
                          <a:spcPts val="0"/>
                        </a:spcAft>
                      </a:pPr>
                      <a:r>
                        <a:rPr lang="tr-TR" sz="1800" baseline="0" dirty="0" smtClean="0">
                          <a:effectLst/>
                          <a:latin typeface="Calibri" panose="020F0502020204030204" pitchFamily="34" charset="0"/>
                          <a:ea typeface="Times New Roman"/>
                        </a:rPr>
                        <a:t>Destek üst limiti</a:t>
                      </a:r>
                      <a:endParaRPr lang="tr-TR" sz="1800" dirty="0">
                        <a:effectLst/>
                        <a:latin typeface="Calibri" panose="020F0502020204030204" pitchFamily="34" charset="0"/>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427967">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Personel</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20</a:t>
                      </a:r>
                      <a:r>
                        <a:rPr lang="sv-SE" sz="1800" b="0" strike="noStrike" kern="1200" dirty="0" smtClean="0">
                          <a:solidFill>
                            <a:srgbClr val="FF0000"/>
                          </a:solidFill>
                          <a:latin typeface="Calibri" panose="020F0502020204030204" pitchFamily="34" charset="0"/>
                          <a:ea typeface="+mn-ea"/>
                          <a:cs typeface="+mn-cs"/>
                        </a:rPr>
                        <a:t>0.000 TL</a:t>
                      </a:r>
                      <a:r>
                        <a:rPr lang="sv-SE" sz="1800" strike="noStrike" kern="1200" dirty="0" smtClean="0">
                          <a:solidFill>
                            <a:srgbClr val="154E5F"/>
                          </a:solidFill>
                          <a:latin typeface="Calibri" pitchFamily="34" charset="0"/>
                          <a:ea typeface="ヒラギノ角ゴ Pro W3" pitchFamily="1" charset="-128"/>
                          <a:cs typeface="+mn-cs"/>
                        </a:rPr>
                        <a:t>’ye kadar geri ödemesiz</a:t>
                      </a:r>
                      <a:endParaRPr lang="tr-TR" sz="1800" strike="noStrike"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1"/>
                  </a:ext>
                </a:extLst>
              </a:tr>
              <a:tr h="427967">
                <a:tc>
                  <a:txBody>
                    <a:bodyPr/>
                    <a:lstStyle/>
                    <a:p>
                      <a:pPr algn="l" rtl="0" fontAlgn="base">
                        <a:spcBef>
                          <a:spcPct val="0"/>
                        </a:spcBef>
                        <a:spcAft>
                          <a:spcPct val="0"/>
                        </a:spcAft>
                        <a:buClr>
                          <a:srgbClr val="52AADF"/>
                        </a:buClr>
                        <a:buSzPct val="125000"/>
                      </a:pPr>
                      <a:r>
                        <a:rPr lang="tr-TR" sz="1800" b="1" kern="1200" dirty="0">
                          <a:solidFill>
                            <a:srgbClr val="52AADF">
                              <a:lumMod val="50000"/>
                            </a:srgbClr>
                          </a:solidFill>
                          <a:latin typeface="Calibri" pitchFamily="34" charset="0"/>
                          <a:ea typeface="ヒラギノ角ゴ Pro W3" pitchFamily="1" charset="-128"/>
                          <a:cs typeface="+mn-cs"/>
                        </a:rPr>
                        <a:t>Makine – </a:t>
                      </a:r>
                      <a:r>
                        <a:rPr lang="tr-TR" sz="1800" b="1" kern="1200" dirty="0" smtClean="0">
                          <a:solidFill>
                            <a:srgbClr val="52AADF">
                              <a:lumMod val="50000"/>
                            </a:srgbClr>
                          </a:solidFill>
                          <a:latin typeface="Calibri" pitchFamily="34" charset="0"/>
                          <a:ea typeface="ヒラギノ角ゴ Pro W3" pitchFamily="1" charset="-128"/>
                          <a:cs typeface="+mn-cs"/>
                        </a:rPr>
                        <a:t>Teçhizat</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1.500</a:t>
                      </a:r>
                      <a:r>
                        <a:rPr lang="sv-SE" sz="1800" b="0" strike="noStrike" kern="1200" dirty="0" smtClean="0">
                          <a:solidFill>
                            <a:srgbClr val="FF0000"/>
                          </a:solidFill>
                          <a:latin typeface="Calibri" panose="020F0502020204030204" pitchFamily="34" charset="0"/>
                          <a:ea typeface="+mn-ea"/>
                          <a:cs typeface="+mn-cs"/>
                        </a:rPr>
                        <a:t>.000</a:t>
                      </a:r>
                      <a:r>
                        <a:rPr lang="sv-SE" sz="1800" b="0" strike="noStrike" kern="1200" dirty="0" smtClean="0">
                          <a:solidFill>
                            <a:srgbClr val="7030A0"/>
                          </a:solidFill>
                          <a:latin typeface="Calibri" panose="020F0502020204030204" pitchFamily="34" charset="0"/>
                          <a:ea typeface="+mn-ea"/>
                          <a:cs typeface="+mn-cs"/>
                        </a:rPr>
                        <a:t> </a:t>
                      </a:r>
                      <a:r>
                        <a:rPr lang="sv-SE" sz="1800" b="0" strike="noStrike" kern="1200" dirty="0" smtClean="0">
                          <a:solidFill>
                            <a:srgbClr val="FF0000"/>
                          </a:solidFill>
                          <a:latin typeface="Calibri" panose="020F0502020204030204" pitchFamily="34" charset="0"/>
                          <a:ea typeface="+mn-ea"/>
                          <a:cs typeface="+mn-cs"/>
                        </a:rPr>
                        <a:t>TL</a:t>
                      </a:r>
                      <a:r>
                        <a:rPr lang="sv-SE" sz="1800" strike="noStrike" kern="1200" dirty="0" smtClean="0">
                          <a:solidFill>
                            <a:srgbClr val="154E5F"/>
                          </a:solidFill>
                          <a:latin typeface="Calibri" pitchFamily="34" charset="0"/>
                          <a:ea typeface="ヒラギノ角ゴ Pro W3" pitchFamily="1" charset="-128"/>
                          <a:cs typeface="+mn-cs"/>
                        </a:rPr>
                        <a:t>’ye</a:t>
                      </a:r>
                      <a:r>
                        <a:rPr lang="sv-SE" sz="1800" b="0" strike="noStrike" kern="1200" dirty="0" smtClean="0">
                          <a:solidFill>
                            <a:srgbClr val="FF0000"/>
                          </a:solidFill>
                          <a:latin typeface="Calibri" panose="020F0502020204030204" pitchFamily="34" charset="0"/>
                          <a:ea typeface="+mn-ea"/>
                          <a:cs typeface="+mn-cs"/>
                        </a:rPr>
                        <a:t> </a:t>
                      </a:r>
                      <a:r>
                        <a:rPr lang="sv-SE" sz="1800" strike="noStrike" kern="1200" dirty="0" smtClean="0">
                          <a:solidFill>
                            <a:srgbClr val="154E5F"/>
                          </a:solidFill>
                          <a:latin typeface="Calibri" pitchFamily="34" charset="0"/>
                          <a:ea typeface="ヒラギノ角ゴ Pro W3" pitchFamily="1" charset="-128"/>
                          <a:cs typeface="+mn-cs"/>
                        </a:rPr>
                        <a:t>kadar geri ödemeli</a:t>
                      </a:r>
                      <a:endParaRPr lang="tr-TR" sz="1800" strike="noStrike"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2"/>
                  </a:ext>
                </a:extLst>
              </a:tr>
              <a:tr h="388683">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Yazılım</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3</a:t>
                      </a:r>
                      <a:r>
                        <a:rPr lang="sv-SE" sz="1800" b="0" strike="noStrike" kern="1200" dirty="0" smtClean="0">
                          <a:solidFill>
                            <a:srgbClr val="FF0000"/>
                          </a:solidFill>
                          <a:latin typeface="Calibri" panose="020F0502020204030204" pitchFamily="34" charset="0"/>
                          <a:ea typeface="+mn-ea"/>
                          <a:cs typeface="+mn-cs"/>
                        </a:rPr>
                        <a:t>00.000 TL</a:t>
                      </a:r>
                      <a:r>
                        <a:rPr lang="sv-SE" sz="1800" strike="noStrike" kern="1200" dirty="0" smtClean="0">
                          <a:solidFill>
                            <a:srgbClr val="154E5F"/>
                          </a:solidFill>
                          <a:latin typeface="Calibri" pitchFamily="34" charset="0"/>
                          <a:ea typeface="ヒラギノ角ゴ Pro W3" pitchFamily="1" charset="-128"/>
                          <a:cs typeface="+mn-cs"/>
                        </a:rPr>
                        <a:t>’ye </a:t>
                      </a:r>
                      <a:r>
                        <a:rPr lang="sv-SE" sz="1800" b="0" strike="noStrike" kern="1200" dirty="0" smtClean="0">
                          <a:solidFill>
                            <a:srgbClr val="154E5F"/>
                          </a:solidFill>
                          <a:latin typeface="Calibri" panose="020F0502020204030204" pitchFamily="34" charset="0"/>
                          <a:ea typeface="+mn-ea"/>
                          <a:cs typeface="+mn-cs"/>
                        </a:rPr>
                        <a:t>kadar geri ödemeli </a:t>
                      </a:r>
                      <a:r>
                        <a:rPr lang="tr-TR" sz="1800" b="0" strike="noStrike" kern="1200" dirty="0" smtClean="0">
                          <a:solidFill>
                            <a:srgbClr val="FF0000"/>
                          </a:solidFill>
                          <a:latin typeface="Calibri" panose="020F0502020204030204" pitchFamily="34" charset="0"/>
                          <a:ea typeface="+mn-ea"/>
                          <a:cs typeface="+mn-cs"/>
                        </a:rPr>
                        <a:t>*</a:t>
                      </a:r>
                      <a:endParaRPr lang="tr-TR" sz="1800" b="0" strike="noStrike" kern="1200" dirty="0">
                        <a:solidFill>
                          <a:srgbClr val="FF0000"/>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3"/>
                  </a:ext>
                </a:extLst>
              </a:tr>
              <a:tr h="213984">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Hizmet Alımı</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rowSpan="5">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2</a:t>
                      </a:r>
                      <a:r>
                        <a:rPr lang="sv-SE" sz="1800" b="0" strike="noStrike" kern="1200" dirty="0" smtClean="0">
                          <a:solidFill>
                            <a:srgbClr val="FF0000"/>
                          </a:solidFill>
                          <a:latin typeface="Calibri" panose="020F0502020204030204" pitchFamily="34" charset="0"/>
                          <a:ea typeface="+mn-ea"/>
                          <a:cs typeface="+mn-cs"/>
                        </a:rPr>
                        <a:t>00.000 TL</a:t>
                      </a:r>
                      <a:r>
                        <a:rPr lang="sv-SE" sz="1800" b="0" strike="noStrike" kern="1200" dirty="0" smtClean="0">
                          <a:solidFill>
                            <a:srgbClr val="154E5F"/>
                          </a:solidFill>
                          <a:latin typeface="Calibri" panose="020F0502020204030204" pitchFamily="34" charset="0"/>
                          <a:ea typeface="+mn-ea"/>
                          <a:cs typeface="+mn-cs"/>
                        </a:rPr>
                        <a:t>’ye kadar geri ödemeli</a:t>
                      </a:r>
                      <a:endParaRPr lang="tr-TR" sz="1800" b="0" strike="noStrike" kern="1200" dirty="0">
                        <a:solidFill>
                          <a:srgbClr val="154E5F"/>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4"/>
                  </a:ext>
                </a:extLst>
              </a:tr>
              <a:tr h="213984">
                <a:tc>
                  <a:txBody>
                    <a:bodyPr/>
                    <a:lstStyle/>
                    <a:p>
                      <a:pPr marL="207963" marR="0" lvl="0" indent="0" algn="l" defTabSz="914400" rtl="0" eaLnBrk="1" fontAlgn="base" latinLnBrk="0" hangingPunct="1">
                        <a:lnSpc>
                          <a:spcPct val="100000"/>
                        </a:lnSpc>
                        <a:spcBef>
                          <a:spcPct val="0"/>
                        </a:spcBef>
                        <a:spcAft>
                          <a:spcPct val="0"/>
                        </a:spcAft>
                        <a:buClr>
                          <a:srgbClr val="52AADF"/>
                        </a:buClr>
                        <a:buSzPct val="125000"/>
                        <a:buFontTx/>
                        <a:buNone/>
                        <a:tabLst/>
                        <a:defRPr/>
                      </a:pPr>
                      <a:r>
                        <a:rPr lang="tr-TR" sz="1800" kern="1200" dirty="0" smtClean="0">
                          <a:solidFill>
                            <a:srgbClr val="154E5F"/>
                          </a:solidFill>
                          <a:latin typeface="Calibri" pitchFamily="34" charset="0"/>
                          <a:ea typeface="ヒラギノ角ゴ Pro W3" pitchFamily="1" charset="-128"/>
                          <a:cs typeface="+mn-cs"/>
                        </a:rPr>
                        <a:t>Eğitim</a:t>
                      </a: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10007"/>
                  </a:ext>
                </a:extLst>
              </a:tr>
              <a:tr h="182880">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Danışmanlık</a:t>
                      </a: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5"/>
                  </a:ext>
                </a:extLst>
              </a:tr>
              <a:tr h="182880">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Belgelendirme, test ve analiz</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10008"/>
                  </a:ext>
                </a:extLst>
              </a:tr>
              <a:tr h="696914">
                <a:tc>
                  <a:txBody>
                    <a:bodyPr/>
                    <a:lstStyle/>
                    <a:p>
                      <a:pPr marL="176213" indent="0" algn="l" rtl="0" fontAlgn="base">
                        <a:spcBef>
                          <a:spcPct val="0"/>
                        </a:spcBef>
                        <a:spcAft>
                          <a:spcPct val="0"/>
                        </a:spcAft>
                        <a:buClr>
                          <a:srgbClr val="52AADF"/>
                        </a:buClr>
                        <a:buSzPct val="125000"/>
                        <a:buFont typeface="Arial" panose="020B0604020202020204" pitchFamily="34" charset="0"/>
                        <a:buNone/>
                      </a:pPr>
                      <a:r>
                        <a:rPr lang="tr-TR" sz="1800" kern="1200" dirty="0" smtClean="0">
                          <a:solidFill>
                            <a:srgbClr val="154E5F"/>
                          </a:solidFill>
                          <a:latin typeface="Calibri" pitchFamily="34" charset="0"/>
                          <a:ea typeface="ヒラギノ角ゴ Pro W3" pitchFamily="1" charset="-128"/>
                          <a:cs typeface="+mn-cs"/>
                        </a:rPr>
                        <a:t>Proje hazırlama danışmanlığı </a:t>
                      </a: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714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746620067"/>
              </p:ext>
            </p:extLst>
          </p:nvPr>
        </p:nvGraphicFramePr>
        <p:xfrm>
          <a:off x="467546" y="679999"/>
          <a:ext cx="8208909" cy="5293963"/>
        </p:xfrm>
        <a:graphic>
          <a:graphicData uri="http://schemas.openxmlformats.org/drawingml/2006/table">
            <a:tbl>
              <a:tblPr firstRow="1" firstCol="1" bandRow="1"/>
              <a:tblGrid>
                <a:gridCol w="2252000">
                  <a:extLst>
                    <a:ext uri="{9D8B030D-6E8A-4147-A177-3AD203B41FA5}">
                      <a16:colId xmlns:a16="http://schemas.microsoft.com/office/drawing/2014/main" val="20000"/>
                    </a:ext>
                  </a:extLst>
                </a:gridCol>
                <a:gridCol w="3414326">
                  <a:extLst>
                    <a:ext uri="{9D8B030D-6E8A-4147-A177-3AD203B41FA5}">
                      <a16:colId xmlns:a16="http://schemas.microsoft.com/office/drawing/2014/main" val="20001"/>
                    </a:ext>
                  </a:extLst>
                </a:gridCol>
                <a:gridCol w="2542583">
                  <a:extLst>
                    <a:ext uri="{9D8B030D-6E8A-4147-A177-3AD203B41FA5}">
                      <a16:colId xmlns:a16="http://schemas.microsoft.com/office/drawing/2014/main" val="20002"/>
                    </a:ext>
                  </a:extLst>
                </a:gridCol>
              </a:tblGrid>
              <a:tr h="341366">
                <a:tc gridSpan="2">
                  <a:txBody>
                    <a:bodyPr/>
                    <a:lstStyle/>
                    <a:p>
                      <a:pPr>
                        <a:spcAft>
                          <a:spcPts val="0"/>
                        </a:spcAft>
                      </a:pPr>
                      <a:r>
                        <a:rPr lang="tr-TR" sz="2200" b="1" dirty="0">
                          <a:solidFill>
                            <a:srgbClr val="FFFFFF"/>
                          </a:solidFill>
                          <a:effectLst/>
                          <a:latin typeface="Calibri" panose="020F0502020204030204" pitchFamily="34" charset="0"/>
                          <a:ea typeface="Cambria"/>
                        </a:rPr>
                        <a:t>Desteklenecek </a:t>
                      </a:r>
                      <a:r>
                        <a:rPr lang="tr-TR" sz="2200" b="1" dirty="0" smtClean="0">
                          <a:solidFill>
                            <a:srgbClr val="FFFFFF"/>
                          </a:solidFill>
                          <a:effectLst/>
                          <a:latin typeface="Calibri" panose="020F0502020204030204" pitchFamily="34" charset="0"/>
                          <a:ea typeface="Cambria"/>
                        </a:rPr>
                        <a:t>Giderlerle İlgili Diğer</a:t>
                      </a:r>
                      <a:r>
                        <a:rPr lang="tr-TR" sz="2200" b="1" baseline="0" dirty="0" smtClean="0">
                          <a:solidFill>
                            <a:srgbClr val="FFFFFF"/>
                          </a:solidFill>
                          <a:effectLst/>
                          <a:latin typeface="Calibri" panose="020F0502020204030204" pitchFamily="34" charset="0"/>
                          <a:ea typeface="Cambria"/>
                        </a:rPr>
                        <a:t> Hususlar</a:t>
                      </a:r>
                      <a:r>
                        <a:rPr lang="tr-TR" sz="2200" b="1" dirty="0" smtClean="0">
                          <a:solidFill>
                            <a:srgbClr val="FFFFFF"/>
                          </a:solidFill>
                          <a:effectLst/>
                          <a:latin typeface="Calibri" panose="020F0502020204030204" pitchFamily="34" charset="0"/>
                          <a:ea typeface="Cambria"/>
                        </a:rPr>
                        <a:t> </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a:effectLst/>
                          <a:latin typeface="Times New Roman"/>
                          <a:ea typeface="Cambria"/>
                        </a:rPr>
                        <a:t> </a:t>
                      </a:r>
                      <a:endParaRPr lang="tr-TR" sz="2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55166">
                <a:tc gridSpan="3">
                  <a:txBody>
                    <a:bodyPr/>
                    <a:lstStyle/>
                    <a:p>
                      <a:pPr algn="just">
                        <a:spcAft>
                          <a:spcPts val="0"/>
                        </a:spcAft>
                      </a:pPr>
                      <a:endParaRPr lang="tr-TR" sz="10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727601">
                <a:tc>
                  <a:txBody>
                    <a:bodyPr/>
                    <a:lstStyle/>
                    <a:p>
                      <a:pPr algn="l">
                        <a:spcAft>
                          <a:spcPts val="0"/>
                        </a:spcAft>
                      </a:pPr>
                      <a:r>
                        <a:rPr lang="tr-TR" sz="2200" b="1" dirty="0" smtClean="0">
                          <a:solidFill>
                            <a:schemeClr val="bg1"/>
                          </a:solidFill>
                          <a:effectLst/>
                          <a:latin typeface="Calibri" panose="020F0502020204030204" pitchFamily="34" charset="0"/>
                          <a:ea typeface="Times New Roman"/>
                        </a:rPr>
                        <a:t>Makine – teçhizat giderleri özel şartı</a:t>
                      </a: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defRPr/>
                      </a:pPr>
                      <a:r>
                        <a:rPr lang="tr-TR" sz="1400" kern="1200" dirty="0" smtClean="0">
                          <a:solidFill>
                            <a:srgbClr val="154E5F"/>
                          </a:solidFill>
                          <a:latin typeface="Calibri" panose="020F0502020204030204" pitchFamily="34" charset="0"/>
                          <a:ea typeface="+mn-ea"/>
                          <a:cs typeface="+mn-cs"/>
                        </a:rPr>
                        <a:t> </a:t>
                      </a:r>
                      <a:r>
                        <a:rPr lang="tr-TR" sz="1600" kern="1200" dirty="0" smtClean="0">
                          <a:solidFill>
                            <a:srgbClr val="154E5F"/>
                          </a:solidFill>
                          <a:latin typeface="Calibri" panose="020F0502020204030204" pitchFamily="34" charset="0"/>
                          <a:ea typeface="+mn-ea"/>
                          <a:cs typeface="+mn-cs"/>
                        </a:rPr>
                        <a:t>Destek kapsamında satın alınacak makine-</a:t>
                      </a:r>
                      <a:r>
                        <a:rPr lang="tr-TR" sz="1600" kern="1200" dirty="0" err="1" smtClean="0">
                          <a:solidFill>
                            <a:srgbClr val="154E5F"/>
                          </a:solidFill>
                          <a:latin typeface="Calibri" panose="020F0502020204030204" pitchFamily="34" charset="0"/>
                          <a:ea typeface="+mn-ea"/>
                          <a:cs typeface="+mn-cs"/>
                        </a:rPr>
                        <a:t>teçhizatların</a:t>
                      </a:r>
                      <a:r>
                        <a:rPr lang="tr-TR" sz="1600" kern="1200" dirty="0" smtClean="0">
                          <a:solidFill>
                            <a:srgbClr val="154E5F"/>
                          </a:solidFill>
                          <a:latin typeface="Calibri" panose="020F0502020204030204" pitchFamily="34" charset="0"/>
                          <a:ea typeface="+mn-ea"/>
                          <a:cs typeface="+mn-cs"/>
                        </a:rPr>
                        <a:t> yeni olması şartı aranır.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extLst>
                  <a:ext uri="{0D108BD9-81ED-4DB2-BD59-A6C34878D82A}">
                    <a16:rowId xmlns:a16="http://schemas.microsoft.com/office/drawing/2014/main" val="10002"/>
                  </a:ext>
                </a:extLst>
              </a:tr>
              <a:tr h="1381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kern="1200" dirty="0" smtClean="0">
                          <a:solidFill>
                            <a:schemeClr val="bg1"/>
                          </a:solidFill>
                          <a:effectLst/>
                          <a:latin typeface="Calibri" panose="020F0502020204030204" pitchFamily="34" charset="0"/>
                          <a:ea typeface="Cambria"/>
                          <a:cs typeface="+mn-cs"/>
                        </a:rPr>
                        <a:t>Yazılım giderleri özel şartı</a:t>
                      </a: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r>
                        <a:rPr lang="tr-TR" sz="1600" kern="1200" dirty="0" smtClean="0">
                          <a:solidFill>
                            <a:srgbClr val="154E5F"/>
                          </a:solidFill>
                          <a:latin typeface="Calibri" panose="020F0502020204030204" pitchFamily="34" charset="0"/>
                          <a:ea typeface="+mn-ea"/>
                          <a:cs typeface="+mn-cs"/>
                        </a:rPr>
                        <a:t>Bu giderlere;</a:t>
                      </a: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Lisans veya Buluttan Kullanım Giderleri (Proje süresi içindeki zaman sınırlı lisanslama ve buluttan erişimle kullanım dahildir) </a:t>
                      </a: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Yazılıma ilişkin eğitim ve danışmanlık giderleri </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r>
                        <a:rPr lang="tr-TR" sz="1600" kern="1200" dirty="0" smtClean="0">
                          <a:solidFill>
                            <a:srgbClr val="154E5F"/>
                          </a:solidFill>
                          <a:latin typeface="Calibri" panose="020F0502020204030204" pitchFamily="34" charset="0"/>
                          <a:ea typeface="+mn-ea"/>
                          <a:cs typeface="+mn-cs"/>
                        </a:rPr>
                        <a:t>dahildir.</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endParaRPr lang="tr-TR" sz="1600" kern="1200" dirty="0" smtClean="0">
                        <a:solidFill>
                          <a:srgbClr val="154E5F"/>
                        </a:solidFill>
                        <a:latin typeface="Calibri" panose="020F0502020204030204" pitchFamily="34" charset="0"/>
                        <a:ea typeface="+mn-ea"/>
                        <a:cs typeface="+mn-cs"/>
                      </a:endParaRP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2606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dirty="0" smtClean="0">
                          <a:solidFill>
                            <a:schemeClr val="bg1"/>
                          </a:solidFill>
                          <a:effectLst/>
                          <a:latin typeface="Calibri" panose="020F0502020204030204" pitchFamily="34" charset="0"/>
                          <a:ea typeface="Cambria"/>
                        </a:rPr>
                        <a:t>Proje hazırlama danışmanlığı gideri özel şartları</a:t>
                      </a:r>
                      <a:endParaRPr lang="tr-TR" sz="2200" b="1" dirty="0" smtClean="0">
                        <a:solidFill>
                          <a:schemeClr val="bg1"/>
                        </a:solidFill>
                        <a:effectLst/>
                        <a:latin typeface="Calibri" panose="020F0502020204030204" pitchFamily="34" charset="0"/>
                        <a:ea typeface="Times New Roman"/>
                      </a:endParaRPr>
                    </a:p>
                    <a:p>
                      <a:pPr algn="l">
                        <a:spcAft>
                          <a:spcPts val="0"/>
                        </a:spcAft>
                      </a:pP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Proje Başvuru Formunda işletme tarafından talep edilmiş ve Kurul tarafından uygun bulunmuş olmak kaydıyla, Proje Başvuru Formu hazırlama konusunda işletmelerin doktora ve üstü düzeydeki öğretim elemanlarından veya KOBİ Danışmanı (Seviye 6) Ulusal Meslek Standardı kapsamında Mesleki Yeterlilik Belgesine sahip KOBİ Danışmanlarından veya 5.2.2019 tarih ve 30677 sayılı Resmi Gazetede yayımlanan KOBİ Rehberliği ve Teknik Danışmanlık Hizmetleri Hakkında Yönetmeliğe göre yetkilendirilen rehber ve teknik danışmanlardan aldıkları danışmanlık hizmeti için destek verilir. Bu konudaki desteğin üst limiti 10.000 TL’dir.</a:t>
                      </a: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bl>
          </a:graphicData>
        </a:graphic>
      </p:graphicFrame>
      <p:grpSp>
        <p:nvGrpSpPr>
          <p:cNvPr id="17" name="Grup 16"/>
          <p:cNvGrpSpPr/>
          <p:nvPr/>
        </p:nvGrpSpPr>
        <p:grpSpPr>
          <a:xfrm>
            <a:off x="271736" y="341442"/>
            <a:ext cx="8332712" cy="338554"/>
            <a:chOff x="271736" y="514606"/>
            <a:chExt cx="8332712" cy="338554"/>
          </a:xfrm>
        </p:grpSpPr>
        <p:sp>
          <p:nvSpPr>
            <p:cNvPr id="18"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31</a:t>
            </a:fld>
            <a:endParaRPr lang="en-CA" dirty="0">
              <a:latin typeface="Calibri" panose="020F0502020204030204" pitchFamily="34" charset="0"/>
            </a:endParaRPr>
          </a:p>
        </p:txBody>
      </p:sp>
    </p:spTree>
    <p:extLst>
      <p:ext uri="{BB962C8B-B14F-4D97-AF65-F5344CB8AC3E}">
        <p14:creationId xmlns:p14="http://schemas.microsoft.com/office/powerpoint/2010/main" val="779959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271736" y="383253"/>
            <a:ext cx="8332712" cy="584775"/>
            <a:chOff x="271736" y="514606"/>
            <a:chExt cx="8332712" cy="584775"/>
          </a:xfrm>
        </p:grpSpPr>
        <p:sp>
          <p:nvSpPr>
            <p:cNvPr id="18"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32</a:t>
            </a:fld>
            <a:endParaRPr lang="en-CA" dirty="0">
              <a:latin typeface="Calibri" panose="020F0502020204030204"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3363165113"/>
              </p:ext>
            </p:extLst>
          </p:nvPr>
        </p:nvGraphicFramePr>
        <p:xfrm>
          <a:off x="395538" y="1184052"/>
          <a:ext cx="8136902" cy="4217814"/>
        </p:xfrm>
        <a:graphic>
          <a:graphicData uri="http://schemas.openxmlformats.org/drawingml/2006/table">
            <a:tbl>
              <a:tblPr firstRow="1" firstCol="1" bandRow="1"/>
              <a:tblGrid>
                <a:gridCol w="223224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297423">
                <a:tc gridSpan="2">
                  <a:txBody>
                    <a:bodyPr/>
                    <a:lstStyle/>
                    <a:p>
                      <a:pPr>
                        <a:spcAft>
                          <a:spcPts val="0"/>
                        </a:spcAft>
                      </a:pPr>
                      <a:r>
                        <a:rPr lang="tr-TR" sz="2200" b="1" dirty="0" smtClean="0">
                          <a:solidFill>
                            <a:srgbClr val="FFFFFF"/>
                          </a:solidFill>
                          <a:effectLst/>
                          <a:latin typeface="Calibri" panose="020F0502020204030204" pitchFamily="34" charset="0"/>
                          <a:ea typeface="Cambria"/>
                          <a:cs typeface="Calibri" panose="020F0502020204030204" pitchFamily="34" charset="0"/>
                        </a:rPr>
                        <a:t>Desteklenecek Giderlerle İlgili Diğer</a:t>
                      </a:r>
                      <a:r>
                        <a:rPr lang="tr-TR" sz="2200" b="1" baseline="0" dirty="0" smtClean="0">
                          <a:solidFill>
                            <a:srgbClr val="FFFFFF"/>
                          </a:solidFill>
                          <a:effectLst/>
                          <a:latin typeface="Calibri" panose="020F0502020204030204" pitchFamily="34" charset="0"/>
                          <a:ea typeface="Cambria"/>
                          <a:cs typeface="Calibri" panose="020F0502020204030204" pitchFamily="34" charset="0"/>
                        </a:rPr>
                        <a:t> Hususlar</a:t>
                      </a:r>
                      <a:r>
                        <a:rPr lang="tr-TR" sz="2200" b="1" dirty="0" smtClean="0">
                          <a:solidFill>
                            <a:srgbClr val="FFFFFF"/>
                          </a:solidFill>
                          <a:effectLst/>
                          <a:latin typeface="Calibri" panose="020F0502020204030204" pitchFamily="34" charset="0"/>
                          <a:ea typeface="Cambria"/>
                          <a:cs typeface="Calibri" panose="020F0502020204030204" pitchFamily="34" charset="0"/>
                        </a:rPr>
                        <a:t> </a:t>
                      </a:r>
                      <a:endParaRPr lang="tr-TR" sz="22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1800">
                          <a:effectLst/>
                          <a:latin typeface="Calibri" panose="020F0502020204030204" pitchFamily="34" charset="0"/>
                          <a:ea typeface="Cambria"/>
                          <a:cs typeface="Calibri" panose="020F0502020204030204" pitchFamily="34" charset="0"/>
                        </a:rPr>
                        <a:t> </a:t>
                      </a:r>
                      <a:endParaRPr lang="tr-TR" sz="180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83927">
                <a:tc gridSpan="3">
                  <a:txBody>
                    <a:bodyPr/>
                    <a:lstStyle/>
                    <a:p>
                      <a:pPr algn="just">
                        <a:spcAft>
                          <a:spcPts val="0"/>
                        </a:spcAft>
                      </a:pPr>
                      <a:endParaRPr lang="tr-TR" sz="18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98972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kern="1200" dirty="0" smtClean="0">
                          <a:solidFill>
                            <a:srgbClr val="FFFFFF"/>
                          </a:solidFill>
                          <a:effectLst/>
                          <a:latin typeface="Calibri" panose="020F0502020204030204" pitchFamily="34" charset="0"/>
                          <a:ea typeface="Cambria"/>
                          <a:cs typeface="+mn-cs"/>
                        </a:rPr>
                        <a:t>Diğer hususlar</a:t>
                      </a:r>
                    </a:p>
                    <a:p>
                      <a:pPr algn="l">
                        <a:spcAft>
                          <a:spcPts val="0"/>
                        </a:spcAft>
                      </a:pPr>
                      <a:endParaRPr lang="tr-TR" sz="18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lgn="just">
                        <a:buClr>
                          <a:srgbClr val="52AADF"/>
                        </a:buClr>
                        <a:buSzPct val="125000"/>
                        <a:buFont typeface="Arial" panose="020B0604020202020204" pitchFamily="34" charset="0"/>
                        <a:buChar char="•"/>
                        <a:tabLst>
                          <a:tab pos="85725" algn="l"/>
                        </a:tabLst>
                      </a:pPr>
                      <a:r>
                        <a:rPr lang="tr-TR" sz="1800" kern="1200" dirty="0" smtClean="0">
                          <a:solidFill>
                            <a:schemeClr val="accent1">
                              <a:lumMod val="50000"/>
                            </a:schemeClr>
                          </a:solidFill>
                          <a:latin typeface="Calibri" panose="020F0502020204030204" pitchFamily="34" charset="0"/>
                          <a:ea typeface="+mn-ea"/>
                          <a:cs typeface="+mn-cs"/>
                        </a:rPr>
                        <a:t> Giderler, Kurulun uygun bulması halinde, </a:t>
                      </a:r>
                      <a:r>
                        <a:rPr lang="tr-TR" sz="1800" kern="1200" dirty="0" smtClean="0">
                          <a:solidFill>
                            <a:srgbClr val="FF0000"/>
                          </a:solidFill>
                          <a:latin typeface="Calibri" panose="020F0502020204030204" pitchFamily="34" charset="0"/>
                          <a:ea typeface="+mn-ea"/>
                          <a:cs typeface="+mn-cs"/>
                        </a:rPr>
                        <a:t>Kurulun uygun gördüğü tutarlar</a:t>
                      </a:r>
                      <a:r>
                        <a:rPr lang="tr-TR" sz="1800" kern="1200" dirty="0" smtClean="0">
                          <a:solidFill>
                            <a:schemeClr val="accent1">
                              <a:lumMod val="50000"/>
                            </a:schemeClr>
                          </a:solidFill>
                          <a:latin typeface="Calibri" panose="020F0502020204030204" pitchFamily="34" charset="0"/>
                          <a:ea typeface="+mn-ea"/>
                          <a:cs typeface="+mn-cs"/>
                        </a:rPr>
                        <a:t> üzerinden destek oranı uygulanarak </a:t>
                      </a:r>
                      <a:r>
                        <a:rPr lang="tr-TR" sz="1800" kern="1200" dirty="0" smtClean="0">
                          <a:solidFill>
                            <a:srgbClr val="FF0000"/>
                          </a:solidFill>
                          <a:latin typeface="Calibri" panose="020F0502020204030204" pitchFamily="34" charset="0"/>
                          <a:ea typeface="+mn-ea"/>
                          <a:cs typeface="+mn-cs"/>
                        </a:rPr>
                        <a:t>KDV hariç </a:t>
                      </a:r>
                      <a:r>
                        <a:rPr lang="tr-TR" sz="1800" kern="1200" dirty="0" smtClean="0">
                          <a:solidFill>
                            <a:schemeClr val="accent1">
                              <a:lumMod val="50000"/>
                            </a:schemeClr>
                          </a:solidFill>
                          <a:latin typeface="Calibri" panose="020F0502020204030204" pitchFamily="34" charset="0"/>
                          <a:ea typeface="+mn-ea"/>
                          <a:cs typeface="+mn-cs"/>
                        </a:rPr>
                        <a:t>olarak desteklenir.</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124688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800" kern="1200" dirty="0" smtClean="0">
                          <a:solidFill>
                            <a:schemeClr val="accent1">
                              <a:lumMod val="50000"/>
                            </a:schemeClr>
                          </a:solidFill>
                          <a:latin typeface="Calibri" panose="020F0502020204030204" pitchFamily="34" charset="0"/>
                          <a:ea typeface="+mn-ea"/>
                          <a:cs typeface="+mn-cs"/>
                        </a:rPr>
                        <a:t> </a:t>
                      </a:r>
                      <a:r>
                        <a:rPr lang="tr-TR" sz="1800" kern="1200" dirty="0" smtClean="0">
                          <a:solidFill>
                            <a:srgbClr val="154E5F"/>
                          </a:solidFill>
                          <a:latin typeface="Calibri" panose="020F0502020204030204" pitchFamily="34" charset="0"/>
                          <a:ea typeface="+mn-ea"/>
                          <a:cs typeface="+mn-cs"/>
                        </a:rPr>
                        <a:t>Gayrimenkul alım, bina inşaat, tefrişat, taşıt aracı alım ve kiralama, proje </a:t>
                      </a:r>
                      <a:r>
                        <a:rPr lang="tr-TR" sz="1800" kern="1200" dirty="0" smtClean="0">
                          <a:solidFill>
                            <a:schemeClr val="accent1">
                              <a:lumMod val="50000"/>
                            </a:schemeClr>
                          </a:solidFill>
                          <a:latin typeface="Calibri" panose="020F0502020204030204" pitchFamily="34" charset="0"/>
                          <a:ea typeface="+mn-ea"/>
                          <a:cs typeface="+mn-cs"/>
                        </a:rPr>
                        <a:t>ile ilişkilendirilmemiş personel giderleri ve diğer maliyetler ile vergi, stopaj, resim ve harçlar, sosyal güvenlik primleri desteklen</a:t>
                      </a:r>
                      <a:r>
                        <a:rPr lang="tr-TR" sz="1800" kern="1200" dirty="0" smtClean="0">
                          <a:solidFill>
                            <a:srgbClr val="FF0000"/>
                          </a:solidFill>
                          <a:latin typeface="Calibri" panose="020F0502020204030204" pitchFamily="34" charset="0"/>
                          <a:ea typeface="+mn-ea"/>
                          <a:cs typeface="+mn-cs"/>
                        </a:rPr>
                        <a:t>mez.</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782061237"/>
                  </a:ext>
                </a:extLst>
              </a:tr>
              <a:tr h="337632">
                <a:tc vMerge="1">
                  <a:txBody>
                    <a:bodyPr/>
                    <a:lstStyle/>
                    <a:p>
                      <a:pPr algn="l">
                        <a:spcAft>
                          <a:spcPts val="0"/>
                        </a:spcAft>
                      </a:pPr>
                      <a:endParaRPr lang="tr-TR" sz="15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kumimoji="0" lang="tr-TR" sz="1800" b="0"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 </a:t>
                      </a:r>
                      <a:r>
                        <a:rPr lang="tr-TR" sz="1800" kern="1200" noProof="0" dirty="0" smtClean="0">
                          <a:solidFill>
                            <a:schemeClr val="accent1">
                              <a:lumMod val="50000"/>
                            </a:schemeClr>
                          </a:solidFill>
                          <a:latin typeface="Calibri" panose="020F0502020204030204" pitchFamily="34" charset="0"/>
                          <a:ea typeface="+mn-ea"/>
                          <a:cs typeface="+mn-cs"/>
                        </a:rPr>
                        <a:t>Proje başlangıç tarihinden (Desteklemeye ilişkin ilk kurul kararının evrak kaydına alındığı tarih) önce yapılan harcamalar desteklenmez </a:t>
                      </a:r>
                      <a:r>
                        <a:rPr kumimoji="0" lang="tr-TR" sz="1800" b="0" i="0" u="none" strike="noStrike" kern="1200" cap="none" spc="0" normalizeH="0" baseline="0" noProof="0" dirty="0" smtClean="0">
                          <a:ln>
                            <a:noFill/>
                          </a:ln>
                          <a:solidFill>
                            <a:srgbClr val="52AADF">
                              <a:lumMod val="50000"/>
                            </a:srgbClr>
                          </a:solidFill>
                          <a:effectLst/>
                          <a:uLnTx/>
                          <a:uFillTx/>
                          <a:latin typeface="Calibri" panose="020F0502020204030204" pitchFamily="34" charset="0"/>
                          <a:ea typeface="+mn-ea"/>
                          <a:cs typeface="+mn-cs"/>
                        </a:rPr>
                        <a:t>(Proje hazırlama danışmanlığı gideri bu kapsamda değerlendirilmez.)</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endParaRPr lang="tr-TR" sz="1800" kern="1200" dirty="0" smtClean="0">
                        <a:solidFill>
                          <a:schemeClr val="accent1">
                            <a:lumMod val="50000"/>
                          </a:schemeClr>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745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eşgen 14"/>
          <p:cNvSpPr/>
          <p:nvPr/>
        </p:nvSpPr>
        <p:spPr>
          <a:xfrm>
            <a:off x="323528" y="1832124"/>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r>
              <a:rPr lang="tr-TR" b="1" dirty="0">
                <a:solidFill>
                  <a:schemeClr val="bg1"/>
                </a:solidFill>
                <a:latin typeface="Calibri" panose="020F0502020204030204" pitchFamily="34" charset="0"/>
              </a:rPr>
              <a:t>KOBİ Bilgi Sistemi üzerinden Başvuru Formu doldurulur</a:t>
            </a:r>
          </a:p>
        </p:txBody>
      </p:sp>
      <p:sp>
        <p:nvSpPr>
          <p:cNvPr id="16" name="Beşgen 15"/>
          <p:cNvSpPr/>
          <p:nvPr/>
        </p:nvSpPr>
        <p:spPr>
          <a:xfrm>
            <a:off x="3285153" y="3128268"/>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pPr lvl="0" fontAlgn="base">
              <a:spcBef>
                <a:spcPct val="0"/>
              </a:spcBef>
              <a:spcAft>
                <a:spcPct val="0"/>
              </a:spcAft>
            </a:pPr>
            <a:r>
              <a:rPr lang="tr-TR" b="1" dirty="0" smtClean="0">
                <a:solidFill>
                  <a:schemeClr val="bg1"/>
                </a:solidFill>
                <a:latin typeface="Calibri" panose="020F0502020204030204" pitchFamily="34" charset="0"/>
              </a:rPr>
              <a:t>Çağrıda belirtilen belgeler KOBİ Bilgi Sistemine yüklenir</a:t>
            </a:r>
            <a:endParaRPr lang="tr-TR" dirty="0">
              <a:solidFill>
                <a:prstClr val="black"/>
              </a:solidFill>
              <a:latin typeface="Calibri" panose="020F0502020204030204" pitchFamily="34" charset="0"/>
            </a:endParaRPr>
          </a:p>
        </p:txBody>
      </p:sp>
      <p:sp>
        <p:nvSpPr>
          <p:cNvPr id="17" name="Beşgen 16"/>
          <p:cNvSpPr/>
          <p:nvPr/>
        </p:nvSpPr>
        <p:spPr>
          <a:xfrm>
            <a:off x="6186095" y="4208388"/>
            <a:ext cx="2871023" cy="1810951"/>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r>
              <a:rPr lang="tr-TR" b="1" dirty="0">
                <a:solidFill>
                  <a:schemeClr val="bg1"/>
                </a:solidFill>
                <a:latin typeface="Calibri" panose="020F0502020204030204" pitchFamily="34" charset="0"/>
              </a:rPr>
              <a:t>Çağrıda ilan edilen son başvuru tarih / saatine kadar KOBİ Bilgi Sistemi üzerinden başvuru </a:t>
            </a:r>
            <a:r>
              <a:rPr lang="tr-TR" b="1" dirty="0" smtClean="0">
                <a:solidFill>
                  <a:schemeClr val="bg1"/>
                </a:solidFill>
                <a:latin typeface="Calibri" panose="020F0502020204030204" pitchFamily="34" charset="0"/>
              </a:rPr>
              <a:t>onaylanır</a:t>
            </a:r>
            <a:endParaRPr lang="tr-TR" b="1" dirty="0">
              <a:solidFill>
                <a:schemeClr val="bg1"/>
              </a:solidFill>
              <a:latin typeface="Calibri" panose="020F0502020204030204" pitchFamily="34" charset="0"/>
            </a:endParaRPr>
          </a:p>
        </p:txBody>
      </p:sp>
      <p:cxnSp>
        <p:nvCxnSpPr>
          <p:cNvPr id="18" name="Dirsek Bağlayıcısı 17"/>
          <p:cNvCxnSpPr>
            <a:stCxn id="15" idx="3"/>
            <a:endCxn id="16" idx="1"/>
          </p:cNvCxnSpPr>
          <p:nvPr/>
        </p:nvCxnSpPr>
        <p:spPr>
          <a:xfrm>
            <a:off x="2834511" y="2588208"/>
            <a:ext cx="450642" cy="129614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Dirsek Bağlayıcısı 18"/>
          <p:cNvCxnSpPr>
            <a:stCxn id="16" idx="3"/>
            <a:endCxn id="17" idx="1"/>
          </p:cNvCxnSpPr>
          <p:nvPr/>
        </p:nvCxnSpPr>
        <p:spPr>
          <a:xfrm>
            <a:off x="5796136" y="3884352"/>
            <a:ext cx="389959" cy="12295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up 19"/>
          <p:cNvGrpSpPr/>
          <p:nvPr/>
        </p:nvGrpSpPr>
        <p:grpSpPr>
          <a:xfrm>
            <a:off x="4211960" y="1544092"/>
            <a:ext cx="1872210" cy="936099"/>
            <a:chOff x="4211960" y="2420888"/>
            <a:chExt cx="1872210" cy="936099"/>
          </a:xfrm>
          <a:solidFill>
            <a:schemeClr val="tx2">
              <a:lumMod val="75000"/>
            </a:schemeClr>
          </a:solidFill>
        </p:grpSpPr>
        <p:sp>
          <p:nvSpPr>
            <p:cNvPr id="21" name="Yuvarlatılmış Dikdörtgen 20">
              <a:hlinkClick r:id="rId2" action="ppaction://hlinksldjump"/>
            </p:cNvPr>
            <p:cNvSpPr/>
            <p:nvPr/>
          </p:nvSpPr>
          <p:spPr>
            <a:xfrm>
              <a:off x="4211960" y="2420888"/>
              <a:ext cx="1872210" cy="936099"/>
            </a:xfrm>
            <a:prstGeom prst="roundRect">
              <a:avLst/>
            </a:prstGeom>
            <a:grp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22" name="Metin kutusu 21"/>
            <p:cNvSpPr txBox="1"/>
            <p:nvPr/>
          </p:nvSpPr>
          <p:spPr>
            <a:xfrm>
              <a:off x="4499992" y="2679303"/>
              <a:ext cx="1296144" cy="461665"/>
            </a:xfrm>
            <a:prstGeom prst="rect">
              <a:avLst/>
            </a:prstGeom>
            <a:grpFill/>
          </p:spPr>
          <p:txBody>
            <a:bodyPr wrap="square" rtlCol="0">
              <a:spAutoFit/>
            </a:bodyPr>
            <a:lstStyle/>
            <a:p>
              <a:r>
                <a:rPr lang="tr-TR" sz="2400" b="1" dirty="0">
                  <a:solidFill>
                    <a:schemeClr val="bg1"/>
                  </a:solidFill>
                </a:rPr>
                <a:t>İŞLETME</a:t>
              </a:r>
            </a:p>
          </p:txBody>
        </p:sp>
      </p:grpSp>
      <p:grpSp>
        <p:nvGrpSpPr>
          <p:cNvPr id="23" name="Grup 22"/>
          <p:cNvGrpSpPr/>
          <p:nvPr/>
        </p:nvGrpSpPr>
        <p:grpSpPr>
          <a:xfrm>
            <a:off x="271736" y="383253"/>
            <a:ext cx="8332712" cy="830997"/>
            <a:chOff x="271736" y="556417"/>
            <a:chExt cx="8332712" cy="830997"/>
          </a:xfrm>
        </p:grpSpPr>
        <p:sp>
          <p:nvSpPr>
            <p:cNvPr id="24" name="3 Metin kutusu"/>
            <p:cNvSpPr txBox="1"/>
            <p:nvPr/>
          </p:nvSpPr>
          <p:spPr>
            <a:xfrm>
              <a:off x="293611" y="556417"/>
              <a:ext cx="7632848" cy="830997"/>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70C0"/>
                </a:solidFill>
              </a:endParaRPr>
            </a:p>
            <a:p>
              <a:endParaRPr lang="tr-TR" sz="1600" b="1" dirty="0">
                <a:solidFill>
                  <a:srgbClr val="00BAD9"/>
                </a:solidFill>
              </a:endParaRPr>
            </a:p>
          </p:txBody>
        </p:sp>
        <p:cxnSp>
          <p:nvCxnSpPr>
            <p:cNvPr id="25" name="Düz Bağlayıcı 24"/>
            <p:cNvCxnSpPr/>
            <p:nvPr/>
          </p:nvCxnSpPr>
          <p:spPr>
            <a:xfrm>
              <a:off x="271736" y="864917"/>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Metin kutusu 25"/>
          <p:cNvSpPr txBox="1"/>
          <p:nvPr/>
        </p:nvSpPr>
        <p:spPr>
          <a:xfrm>
            <a:off x="107504" y="4712444"/>
            <a:ext cx="5688632" cy="1569660"/>
          </a:xfrm>
          <a:prstGeom prst="rect">
            <a:avLst/>
          </a:prstGeom>
          <a:noFill/>
        </p:spPr>
        <p:txBody>
          <a:bodyPr wrap="square" rtlCol="0">
            <a:spAutoFit/>
          </a:bodyPr>
          <a:lstStyle/>
          <a:p>
            <a:r>
              <a:rPr lang="tr-TR" sz="1600" i="1" dirty="0" smtClean="0">
                <a:solidFill>
                  <a:srgbClr val="FF0000"/>
                </a:solidFill>
              </a:rPr>
              <a:t>* </a:t>
            </a:r>
            <a:r>
              <a:rPr lang="tr-TR" sz="1600" i="1" dirty="0" smtClean="0">
                <a:solidFill>
                  <a:srgbClr val="154E5F"/>
                </a:solidFill>
              </a:rPr>
              <a:t>Başvuru formu ve ekleri KOBİ Bilgi Sistemine </a:t>
            </a:r>
            <a:r>
              <a:rPr lang="tr-TR" sz="1600" i="1" dirty="0">
                <a:solidFill>
                  <a:srgbClr val="154E5F"/>
                </a:solidFill>
              </a:rPr>
              <a:t>Başvuru </a:t>
            </a:r>
            <a:r>
              <a:rPr lang="tr-TR" sz="1600" i="1" dirty="0" smtClean="0">
                <a:solidFill>
                  <a:srgbClr val="154E5F"/>
                </a:solidFill>
              </a:rPr>
              <a:t>aşamasında yüklenecektir. Proje </a:t>
            </a:r>
            <a:r>
              <a:rPr lang="tr-TR" sz="1600" i="1" dirty="0">
                <a:solidFill>
                  <a:srgbClr val="154E5F"/>
                </a:solidFill>
              </a:rPr>
              <a:t>çıktısı teslim edilmeyecektir.</a:t>
            </a:r>
          </a:p>
          <a:p>
            <a:r>
              <a:rPr lang="tr-TR" sz="1600" i="1" dirty="0" smtClean="0">
                <a:solidFill>
                  <a:srgbClr val="FF0000"/>
                </a:solidFill>
              </a:rPr>
              <a:t>*</a:t>
            </a:r>
            <a:r>
              <a:rPr lang="tr-TR" sz="1600" i="1" dirty="0" smtClean="0">
                <a:solidFill>
                  <a:srgbClr val="7030A0"/>
                </a:solidFill>
              </a:rPr>
              <a:t> </a:t>
            </a:r>
            <a:r>
              <a:rPr lang="tr-TR" sz="1600" i="1" dirty="0">
                <a:solidFill>
                  <a:srgbClr val="154E5F"/>
                </a:solidFill>
              </a:rPr>
              <a:t>Proje teklif çağrısında ilan edilen son başvuru tarihine kadar başvurusunu KOBİ Bilgi Sistemi üzerinden onaylamayan işletmelerin projeleri değerlendirmeye alınmaz.</a:t>
            </a:r>
          </a:p>
          <a:p>
            <a:r>
              <a:rPr lang="tr-TR" sz="1600" i="1" dirty="0" smtClean="0"/>
              <a:t>  </a:t>
            </a:r>
            <a:endParaRPr lang="tr-TR" sz="1600" i="1" dirty="0"/>
          </a:p>
        </p:txBody>
      </p:sp>
      <p:pic>
        <p:nvPicPr>
          <p:cNvPr id="27"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8" name="Köşeli Çift Ayraç 27"/>
          <p:cNvSpPr/>
          <p:nvPr/>
        </p:nvSpPr>
        <p:spPr>
          <a:xfrm>
            <a:off x="316836" y="77417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9" name="Tablo 28"/>
          <p:cNvGraphicFramePr>
            <a:graphicFrameLocks noGrp="1"/>
          </p:cNvGraphicFramePr>
          <p:nvPr>
            <p:extLst/>
          </p:nvPr>
        </p:nvGraphicFramePr>
        <p:xfrm>
          <a:off x="1040599" y="824012"/>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Süreci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33</a:t>
            </a:fld>
            <a:endParaRPr lang="en-CA" dirty="0">
              <a:latin typeface="Calibri" panose="020F0502020204030204" pitchFamily="34" charset="0"/>
            </a:endParaRPr>
          </a:p>
        </p:txBody>
      </p:sp>
    </p:spTree>
    <p:extLst>
      <p:ext uri="{BB962C8B-B14F-4D97-AF65-F5344CB8AC3E}">
        <p14:creationId xmlns:p14="http://schemas.microsoft.com/office/powerpoint/2010/main" val="506400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23" name="Grup 22"/>
          <p:cNvGrpSpPr/>
          <p:nvPr/>
        </p:nvGrpSpPr>
        <p:grpSpPr>
          <a:xfrm>
            <a:off x="271736" y="341442"/>
            <a:ext cx="8332712" cy="584775"/>
            <a:chOff x="271736" y="514606"/>
            <a:chExt cx="8332712" cy="584775"/>
          </a:xfrm>
        </p:grpSpPr>
        <p:sp>
          <p:nvSpPr>
            <p:cNvPr id="24"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BAD9"/>
                </a:solidFill>
              </a:endParaRPr>
            </a:p>
          </p:txBody>
        </p:sp>
        <p:cxnSp>
          <p:nvCxnSpPr>
            <p:cNvPr id="25" name="Düz Bağlayıcı 24"/>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7" name="Tablo 26"/>
          <p:cNvGraphicFramePr>
            <a:graphicFrameLocks noGrp="1"/>
          </p:cNvGraphicFramePr>
          <p:nvPr>
            <p:extLst>
              <p:ext uri="{D42A27DB-BD31-4B8C-83A1-F6EECF244321}">
                <p14:modId xmlns:p14="http://schemas.microsoft.com/office/powerpoint/2010/main" val="1953912310"/>
              </p:ext>
            </p:extLst>
          </p:nvPr>
        </p:nvGraphicFramePr>
        <p:xfrm>
          <a:off x="467544" y="1386676"/>
          <a:ext cx="8136904" cy="4693920"/>
        </p:xfrm>
        <a:graphic>
          <a:graphicData uri="http://schemas.openxmlformats.org/drawingml/2006/table">
            <a:tbl>
              <a:tblPr firstRow="1" firstCol="1" bandRow="1"/>
              <a:tblGrid>
                <a:gridCol w="8136904">
                  <a:extLst>
                    <a:ext uri="{9D8B030D-6E8A-4147-A177-3AD203B41FA5}">
                      <a16:colId xmlns:a16="http://schemas.microsoft.com/office/drawing/2014/main" val="20000"/>
                    </a:ext>
                  </a:extLst>
                </a:gridCol>
              </a:tblGrid>
              <a:tr h="4693920">
                <a:tc>
                  <a:txBody>
                    <a:bodyPr/>
                    <a:lstStyle/>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accent1">
                              <a:lumMod val="50000"/>
                            </a:schemeClr>
                          </a:solidFill>
                          <a:latin typeface="Calibri" panose="020F0502020204030204" pitchFamily="34" charset="0"/>
                          <a:ea typeface="+mn-ea"/>
                          <a:cs typeface="+mn-cs"/>
                        </a:rPr>
                        <a:t>KOSGEB Veritabanına kayıtlı ve KOBİ Beyannamesi onaylı işletmeler KOBİ Bilgi Sistemine girerek</a:t>
                      </a:r>
                      <a:r>
                        <a:rPr lang="tr-TR" sz="2000" kern="1200" baseline="0" dirty="0" smtClean="0">
                          <a:solidFill>
                            <a:srgbClr val="7030A0"/>
                          </a:solidFill>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 yapabileceklerdir.</a:t>
                      </a:r>
                    </a:p>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accent1">
                              <a:lumMod val="50000"/>
                            </a:schemeClr>
                          </a:solidFill>
                          <a:latin typeface="Calibri" panose="020F0502020204030204" pitchFamily="34" charset="0"/>
                          <a:ea typeface="+mn-ea"/>
                          <a:cs typeface="+mn-cs"/>
                        </a:rPr>
                        <a:t>Başvuru ile ilgili detay bilgiler, başvuru kılavuzu ve proje formatına www.kosgeb.gov.tr adresinden (Destekler</a:t>
                      </a:r>
                      <a:r>
                        <a:rPr lang="tr-TR" sz="2000" kern="1200" baseline="0" dirty="0" smtClean="0">
                          <a:solidFill>
                            <a:schemeClr val="accent1">
                              <a:lumMod val="50000"/>
                            </a:schemeClr>
                          </a:solidFill>
                          <a:latin typeface="Calibri" panose="020F0502020204030204" pitchFamily="34" charset="0"/>
                          <a:ea typeface="+mn-ea"/>
                          <a:cs typeface="+mn-cs"/>
                        </a:rPr>
                        <a:t> / İşletme Geliştirme, Büyüme ve Uluslararasılaşma Destekleri / KOBİGEL Programı Linki)</a:t>
                      </a:r>
                      <a:r>
                        <a:rPr lang="tr-TR" sz="2000" kern="1200" dirty="0" smtClean="0">
                          <a:solidFill>
                            <a:schemeClr val="accent1">
                              <a:lumMod val="50000"/>
                            </a:schemeClr>
                          </a:solidFill>
                          <a:latin typeface="Calibri" panose="020F0502020204030204" pitchFamily="34" charset="0"/>
                          <a:ea typeface="+mn-ea"/>
                          <a:cs typeface="+mn-cs"/>
                        </a:rPr>
                        <a:t> erişilebilecektir. </a:t>
                      </a:r>
                    </a:p>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tx1"/>
                          </a:solidFill>
                          <a:effectLst/>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Başvuruda eksik olması halinde </a:t>
                      </a:r>
                      <a:r>
                        <a:rPr lang="tr-TR" sz="2000" kern="1200" dirty="0" smtClean="0">
                          <a:solidFill>
                            <a:srgbClr val="FF0000"/>
                          </a:solidFill>
                          <a:latin typeface="Calibri" panose="020F0502020204030204" pitchFamily="34" charset="0"/>
                          <a:ea typeface="+mn-ea"/>
                          <a:cs typeface="+mn-cs"/>
                        </a:rPr>
                        <a:t>eksiklikler sistem üzerinden bildirilecek </a:t>
                      </a:r>
                      <a:r>
                        <a:rPr lang="tr-TR" sz="2000" kern="1200" dirty="0" smtClean="0">
                          <a:solidFill>
                            <a:schemeClr val="accent1">
                              <a:lumMod val="50000"/>
                            </a:schemeClr>
                          </a:solidFill>
                          <a:latin typeface="Calibri" panose="020F0502020204030204" pitchFamily="34" charset="0"/>
                          <a:ea typeface="+mn-ea"/>
                          <a:cs typeface="+mn-cs"/>
                        </a:rPr>
                        <a:t>ve işletmenin Proje</a:t>
                      </a:r>
                      <a:r>
                        <a:rPr lang="tr-TR" sz="2000" kern="1200" baseline="0" dirty="0" smtClean="0">
                          <a:solidFill>
                            <a:schemeClr val="accent1">
                              <a:lumMod val="50000"/>
                            </a:schemeClr>
                          </a:solidFill>
                          <a:latin typeface="Calibri" panose="020F0502020204030204" pitchFamily="34" charset="0"/>
                          <a:ea typeface="+mn-ea"/>
                          <a:cs typeface="+mn-cs"/>
                        </a:rPr>
                        <a:t> Teklif Çağrısındaki</a:t>
                      </a:r>
                      <a:r>
                        <a:rPr lang="tr-TR" sz="2000" kern="1200" dirty="0" smtClean="0">
                          <a:solidFill>
                            <a:schemeClr val="accent1">
                              <a:lumMod val="50000"/>
                            </a:schemeClr>
                          </a:solidFill>
                          <a:latin typeface="Calibri" panose="020F0502020204030204" pitchFamily="34" charset="0"/>
                          <a:ea typeface="+mn-ea"/>
                          <a:cs typeface="+mn-cs"/>
                        </a:rPr>
                        <a:t> süreç – zaman planında belirtilen süreler dahilinde eksikliklerini gidermesi gerekecektir. Yazılı bildirim yapılmayacak olup, </a:t>
                      </a:r>
                      <a:r>
                        <a:rPr lang="tr-TR" sz="2000" kern="1200" dirty="0" smtClean="0">
                          <a:solidFill>
                            <a:srgbClr val="FF0000"/>
                          </a:solidFill>
                          <a:latin typeface="Calibri" panose="020F0502020204030204" pitchFamily="34" charset="0"/>
                          <a:ea typeface="+mn-ea"/>
                          <a:cs typeface="+mn-cs"/>
                        </a:rPr>
                        <a:t>sistem üzerinden yapılacak bildirimlerin takip yükümlüğü tümüyle başvuru sahibine aittir</a:t>
                      </a:r>
                      <a:r>
                        <a:rPr lang="tr-TR" sz="2000" kern="1200" dirty="0" smtClean="0">
                          <a:solidFill>
                            <a:schemeClr val="accent1">
                              <a:lumMod val="50000"/>
                            </a:schemeClr>
                          </a:solidFill>
                          <a:latin typeface="Calibri" panose="020F0502020204030204" pitchFamily="34" charset="0"/>
                          <a:ea typeface="+mn-ea"/>
                          <a:cs typeface="+mn-cs"/>
                        </a:rPr>
                        <a:t>. </a:t>
                      </a: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sp>
        <p:nvSpPr>
          <p:cNvPr id="10" name="Köşeli Çift Ayraç 9"/>
          <p:cNvSpPr/>
          <p:nvPr/>
        </p:nvSpPr>
        <p:spPr>
          <a:xfrm>
            <a:off x="316836" y="77417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11" name="Tablo 10"/>
          <p:cNvGraphicFramePr>
            <a:graphicFrameLocks noGrp="1"/>
          </p:cNvGraphicFramePr>
          <p:nvPr>
            <p:extLst/>
          </p:nvPr>
        </p:nvGraphicFramePr>
        <p:xfrm>
          <a:off x="1040599" y="824012"/>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Yeri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34</a:t>
            </a:fld>
            <a:endParaRPr lang="en-CA" dirty="0">
              <a:latin typeface="Calibri" panose="020F0502020204030204" pitchFamily="34" charset="0"/>
            </a:endParaRPr>
          </a:p>
        </p:txBody>
      </p:sp>
    </p:spTree>
    <p:extLst>
      <p:ext uri="{BB962C8B-B14F-4D97-AF65-F5344CB8AC3E}">
        <p14:creationId xmlns:p14="http://schemas.microsoft.com/office/powerpoint/2010/main" val="36241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o 11"/>
          <p:cNvGraphicFramePr>
            <a:graphicFrameLocks noGrp="1"/>
          </p:cNvGraphicFramePr>
          <p:nvPr>
            <p:extLst>
              <p:ext uri="{D42A27DB-BD31-4B8C-83A1-F6EECF244321}">
                <p14:modId xmlns:p14="http://schemas.microsoft.com/office/powerpoint/2010/main" val="3079036425"/>
              </p:ext>
            </p:extLst>
          </p:nvPr>
        </p:nvGraphicFramePr>
        <p:xfrm>
          <a:off x="271736" y="702528"/>
          <a:ext cx="8745490" cy="5335728"/>
        </p:xfrm>
        <a:graphic>
          <a:graphicData uri="http://schemas.openxmlformats.org/drawingml/2006/table">
            <a:tbl>
              <a:tblPr firstRow="1" firstCol="1" bandRow="1"/>
              <a:tblGrid>
                <a:gridCol w="2480794">
                  <a:extLst>
                    <a:ext uri="{9D8B030D-6E8A-4147-A177-3AD203B41FA5}">
                      <a16:colId xmlns:a16="http://schemas.microsoft.com/office/drawing/2014/main" val="20000"/>
                    </a:ext>
                  </a:extLst>
                </a:gridCol>
                <a:gridCol w="2948702">
                  <a:extLst>
                    <a:ext uri="{9D8B030D-6E8A-4147-A177-3AD203B41FA5}">
                      <a16:colId xmlns:a16="http://schemas.microsoft.com/office/drawing/2014/main" val="20001"/>
                    </a:ext>
                  </a:extLst>
                </a:gridCol>
                <a:gridCol w="3315994">
                  <a:extLst>
                    <a:ext uri="{9D8B030D-6E8A-4147-A177-3AD203B41FA5}">
                      <a16:colId xmlns:a16="http://schemas.microsoft.com/office/drawing/2014/main" val="20002"/>
                    </a:ext>
                  </a:extLst>
                </a:gridCol>
              </a:tblGrid>
              <a:tr h="297423">
                <a:tc gridSpan="2">
                  <a:txBody>
                    <a:bodyPr/>
                    <a:lstStyle/>
                    <a:p>
                      <a:pPr>
                        <a:spcAft>
                          <a:spcPts val="0"/>
                        </a:spcAft>
                      </a:pPr>
                      <a:r>
                        <a:rPr lang="tr-TR" sz="2200" b="1" dirty="0" smtClean="0">
                          <a:solidFill>
                            <a:srgbClr val="FFFFFF"/>
                          </a:solidFill>
                          <a:effectLst/>
                          <a:latin typeface="Calibri" panose="020F0502020204030204" pitchFamily="34" charset="0"/>
                          <a:ea typeface="Cambria"/>
                        </a:rPr>
                        <a:t>Süreç – Zaman Planı</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a:effectLst/>
                          <a:latin typeface="Times New Roman"/>
                          <a:ea typeface="Cambria"/>
                        </a:rPr>
                        <a:t> </a:t>
                      </a:r>
                      <a:endParaRPr lang="tr-TR" sz="2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35192">
                <a:tc gridSpan="3">
                  <a:txBody>
                    <a:bodyPr/>
                    <a:lstStyle/>
                    <a:p>
                      <a:pPr algn="just">
                        <a:spcAft>
                          <a:spcPts val="0"/>
                        </a:spcAft>
                      </a:pPr>
                      <a:endParaRPr lang="tr-TR" sz="3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1041696">
                <a:tc>
                  <a:txBody>
                    <a:bodyPr/>
                    <a:lstStyle/>
                    <a:p>
                      <a:pPr marL="0" indent="0" algn="l">
                        <a:spcAft>
                          <a:spcPts val="0"/>
                        </a:spcAft>
                      </a:pPr>
                      <a:r>
                        <a:rPr lang="tr-TR" sz="2000" dirty="0" smtClean="0">
                          <a:solidFill>
                            <a:schemeClr val="bg1"/>
                          </a:solidFill>
                          <a:effectLst/>
                          <a:latin typeface="Calibri" panose="020F0502020204030204" pitchFamily="34" charset="0"/>
                          <a:ea typeface="Cambria"/>
                        </a:rPr>
                        <a:t>Proje başvurusu</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fi-FI" sz="1600" strike="noStrike" kern="1200" dirty="0" smtClean="0">
                          <a:solidFill>
                            <a:srgbClr val="FF0000"/>
                          </a:solidFill>
                          <a:latin typeface="Calibri" panose="020F0502020204030204" pitchFamily="34" charset="0"/>
                          <a:ea typeface="+mn-ea"/>
                          <a:cs typeface="+mn-cs"/>
                        </a:rPr>
                        <a:t>1</a:t>
                      </a:r>
                      <a:r>
                        <a:rPr lang="tr-TR" sz="1600" strike="noStrike" kern="1200" dirty="0" smtClean="0">
                          <a:solidFill>
                            <a:srgbClr val="FF0000"/>
                          </a:solidFill>
                          <a:latin typeface="Calibri" panose="020F0502020204030204" pitchFamily="34" charset="0"/>
                          <a:ea typeface="+mn-ea"/>
                          <a:cs typeface="+mn-cs"/>
                        </a:rPr>
                        <a:t>3</a:t>
                      </a:r>
                      <a:r>
                        <a:rPr lang="fi-FI" sz="1600" strike="noStrike" kern="1200" dirty="0" smtClean="0">
                          <a:solidFill>
                            <a:srgbClr val="FF0000"/>
                          </a:solidFill>
                          <a:latin typeface="Calibri" panose="020F0502020204030204" pitchFamily="34" charset="0"/>
                          <a:ea typeface="+mn-ea"/>
                          <a:cs typeface="+mn-cs"/>
                        </a:rPr>
                        <a:t> Aralık 2022 – 1</a:t>
                      </a:r>
                      <a:r>
                        <a:rPr lang="tr-TR" sz="1600" strike="noStrike" kern="1200" dirty="0" smtClean="0">
                          <a:solidFill>
                            <a:srgbClr val="FF0000"/>
                          </a:solidFill>
                          <a:latin typeface="Calibri" panose="020F0502020204030204" pitchFamily="34" charset="0"/>
                          <a:ea typeface="+mn-ea"/>
                          <a:cs typeface="+mn-cs"/>
                        </a:rPr>
                        <a:t>1</a:t>
                      </a:r>
                      <a:r>
                        <a:rPr lang="fi-FI" sz="1600" strike="noStrike" kern="1200" dirty="0" smtClean="0">
                          <a:solidFill>
                            <a:srgbClr val="FF0000"/>
                          </a:solidFill>
                          <a:latin typeface="Calibri" panose="020F0502020204030204" pitchFamily="34" charset="0"/>
                          <a:ea typeface="+mn-ea"/>
                          <a:cs typeface="+mn-cs"/>
                        </a:rPr>
                        <a:t> Ocak 2023</a:t>
                      </a:r>
                      <a:endParaRPr lang="tr-TR" sz="1600" strike="noStrike" kern="1200" dirty="0" smtClean="0">
                        <a:solidFill>
                          <a:srgbClr val="FF0000"/>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Son Başvuru Tarihi: </a:t>
                      </a:r>
                      <a:r>
                        <a:rPr lang="fi-FI" sz="1600" strike="noStrike" kern="1200" dirty="0" smtClean="0">
                          <a:solidFill>
                            <a:srgbClr val="FF0000"/>
                          </a:solidFill>
                          <a:latin typeface="Calibri" panose="020F0502020204030204" pitchFamily="34" charset="0"/>
                          <a:ea typeface="+mn-ea"/>
                          <a:cs typeface="+mn-cs"/>
                        </a:rPr>
                        <a:t>1</a:t>
                      </a:r>
                      <a:r>
                        <a:rPr lang="tr-TR" sz="1600" strike="noStrike" kern="1200" dirty="0" smtClean="0">
                          <a:solidFill>
                            <a:srgbClr val="FF0000"/>
                          </a:solidFill>
                          <a:latin typeface="Calibri" panose="020F0502020204030204" pitchFamily="34" charset="0"/>
                          <a:ea typeface="+mn-ea"/>
                          <a:cs typeface="+mn-cs"/>
                        </a:rPr>
                        <a:t>1</a:t>
                      </a:r>
                      <a:r>
                        <a:rPr lang="fi-FI" sz="1600" strike="noStrike" kern="1200" dirty="0" smtClean="0">
                          <a:solidFill>
                            <a:srgbClr val="FF0000"/>
                          </a:solidFill>
                          <a:latin typeface="Calibri" panose="020F0502020204030204" pitchFamily="34" charset="0"/>
                          <a:ea typeface="+mn-ea"/>
                          <a:cs typeface="+mn-cs"/>
                        </a:rPr>
                        <a:t> Ocak 2023</a:t>
                      </a:r>
                      <a:r>
                        <a:rPr lang="tr-TR" sz="1600" strike="noStrike" kern="1200" dirty="0" smtClean="0">
                          <a:solidFill>
                            <a:schemeClr val="accent1">
                              <a:lumMod val="50000"/>
                            </a:schemeClr>
                          </a:solidFill>
                          <a:latin typeface="Calibri" panose="020F0502020204030204" pitchFamily="34" charset="0"/>
                          <a:ea typeface="+mn-ea"/>
                          <a:cs typeface="+mn-cs"/>
                        </a:rPr>
                        <a:t>, Saat: </a:t>
                      </a:r>
                      <a:r>
                        <a:rPr lang="tr-TR" sz="1600" strike="noStrike" kern="1200" dirty="0" smtClean="0">
                          <a:solidFill>
                            <a:srgbClr val="FF0000"/>
                          </a:solidFill>
                          <a:latin typeface="Calibri" panose="020F0502020204030204" pitchFamily="34" charset="0"/>
                          <a:ea typeface="+mn-ea"/>
                          <a:cs typeface="+mn-cs"/>
                        </a:rPr>
                        <a:t>23:59</a:t>
                      </a: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Bu tarih ve saate kadar başvuru sahibi tarafından sistem üzerinden onaylanmayan projeler değerlendirmeye alınmayacaktır.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r h="299160">
                <a:tc rowSpan="3">
                  <a:txBody>
                    <a:bodyPr/>
                    <a:lstStyle/>
                    <a:p>
                      <a:pPr marL="0" indent="0" algn="l">
                        <a:spcAft>
                          <a:spcPts val="0"/>
                        </a:spcAft>
                      </a:pPr>
                      <a:r>
                        <a:rPr lang="tr-TR" sz="2000" kern="1200" dirty="0" smtClean="0">
                          <a:solidFill>
                            <a:schemeClr val="bg1"/>
                          </a:solidFill>
                          <a:effectLst/>
                          <a:latin typeface="Calibri" panose="020F0502020204030204" pitchFamily="34" charset="0"/>
                          <a:ea typeface="Cambria"/>
                          <a:cs typeface="+mn-cs"/>
                        </a:rPr>
                        <a:t>Kontrol süreci</a:t>
                      </a:r>
                      <a:endParaRPr lang="tr-TR" sz="2000" kern="1200" dirty="0">
                        <a:solidFill>
                          <a:schemeClr val="bg1"/>
                        </a:solidFill>
                        <a:effectLst/>
                        <a:latin typeface="Calibri" panose="020F0502020204030204" pitchFamily="34" charset="0"/>
                        <a:ea typeface="Cambria"/>
                        <a:cs typeface="+mn-cs"/>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İlk kontrol: 12 – 19 Ocak 2023 (6 iş günü)</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İşletme düzeltme ve varsa itiraz: </a:t>
                      </a:r>
                      <a:r>
                        <a:rPr lang="es-ES" sz="1600" strike="noStrike" kern="1200" dirty="0" smtClean="0">
                          <a:solidFill>
                            <a:schemeClr val="accent1">
                              <a:lumMod val="50000"/>
                            </a:schemeClr>
                          </a:solidFill>
                          <a:latin typeface="Calibri" panose="020F0502020204030204" pitchFamily="34" charset="0"/>
                          <a:ea typeface="+mn-ea"/>
                          <a:cs typeface="+mn-cs"/>
                        </a:rPr>
                        <a:t>20 – 26 Ocak 2023 (5 iş günü) </a:t>
                      </a:r>
                      <a:endParaRPr lang="tr-TR" sz="1600" strike="noStrike" kern="1200" dirty="0" smtClean="0">
                        <a:solidFill>
                          <a:schemeClr val="accent1">
                            <a:lumMod val="50000"/>
                          </a:schemeClr>
                        </a:solidFill>
                        <a:latin typeface="Calibri" panose="020F050202020403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85725" algn="l"/>
                        </a:tabLst>
                        <a:defRPr/>
                      </a:pPr>
                      <a:r>
                        <a:rPr lang="tr-TR" sz="1600" strike="noStrike" kern="1200" dirty="0" smtClean="0">
                          <a:solidFill>
                            <a:schemeClr val="accent1">
                              <a:lumMod val="50000"/>
                            </a:schemeClr>
                          </a:solidFill>
                          <a:latin typeface="Calibri" panose="020F0502020204030204" pitchFamily="34" charset="0"/>
                          <a:ea typeface="+mn-ea"/>
                          <a:cs typeface="+mn-cs"/>
                        </a:rPr>
                        <a:t>KOSGEB son kontrol: 27 Ocak – 02 Şubat 2023 (5 iş günü)</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extLst>
                  <a:ext uri="{0D108BD9-81ED-4DB2-BD59-A6C34878D82A}">
                    <a16:rowId xmlns:a16="http://schemas.microsoft.com/office/drawing/2014/main" val="10005"/>
                  </a:ext>
                </a:extLst>
              </a:tr>
              <a:tr h="425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bg1"/>
                          </a:solidFill>
                          <a:effectLst/>
                          <a:latin typeface="Calibri" panose="020F0502020204030204" pitchFamily="34" charset="0"/>
                          <a:ea typeface="Cambria"/>
                          <a:cs typeface="+mn-cs"/>
                        </a:rPr>
                        <a:t>KOBİ Bilgi Sistemi değerlendirmesi</a:t>
                      </a:r>
                      <a:endParaRPr lang="tr-TR" sz="2000" kern="1200" dirty="0" smtClean="0">
                        <a:solidFill>
                          <a:schemeClr val="bg1"/>
                        </a:solidFill>
                        <a:effectLst/>
                        <a:latin typeface="Calibri" panose="020F0502020204030204" pitchFamily="34" charset="0"/>
                        <a:ea typeface="Cambri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bg1"/>
                          </a:solidFill>
                          <a:effectLst/>
                          <a:latin typeface="Calibri" panose="020F0502020204030204" pitchFamily="34" charset="0"/>
                          <a:ea typeface="Cambria"/>
                          <a:cs typeface="+mn-cs"/>
                        </a:rPr>
                        <a:t>(1. Aşama)</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03 – 07 Şubat 2023 (3 iş günü)</a:t>
                      </a:r>
                    </a:p>
                    <a:p>
                      <a:pPr marL="0" lvl="0" indent="0">
                        <a:buFont typeface="Arial" panose="020B0604020202020204" pitchFamily="34" charset="0"/>
                        <a:buNone/>
                        <a:tabLst>
                          <a:tab pos="85725" algn="l"/>
                        </a:tabLst>
                      </a:pPr>
                      <a:endParaRPr lang="tr-TR" sz="1600" strike="noStrike" kern="1200" dirty="0" smtClean="0">
                        <a:solidFill>
                          <a:srgbClr val="FF0000"/>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Belirlenen kontenjan dışında kalan projeler bu aşamada elenecektir.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6"/>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Kurul değerlendirmesi (2. Aşama</a:t>
                      </a:r>
                      <a:endParaRPr lang="tr-TR" sz="2000" kern="1200" dirty="0">
                        <a:solidFill>
                          <a:schemeClr val="bg1"/>
                        </a:solidFill>
                        <a:effectLst/>
                        <a:latin typeface="Calibri" panose="020F0502020204030204" pitchFamily="34" charset="0"/>
                        <a:ea typeface="Cambria"/>
                        <a:cs typeface="+mn-cs"/>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18 Şubat – 07 Mart 2023 (12 iş günü)</a:t>
                      </a:r>
                      <a:endParaRPr lang="tr-TR" sz="1600" strike="noStrike" kern="1200" dirty="0" smtClean="0">
                        <a:solidFill>
                          <a:schemeClr val="accent1">
                            <a:lumMod val="50000"/>
                          </a:schemeClr>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Nihai değerlendirmede 100 üzerinden 60 puan eşiğini geçen projeler yüksek puandan düşük puana doğru sıralanacak ve </a:t>
                      </a:r>
                      <a:r>
                        <a:rPr lang="tr-TR" sz="1600" strike="noStrike" kern="1200" dirty="0" smtClean="0">
                          <a:solidFill>
                            <a:srgbClr val="FF0000"/>
                          </a:solidFill>
                          <a:latin typeface="Calibri" panose="020F0502020204030204" pitchFamily="34" charset="0"/>
                          <a:ea typeface="+mn-ea"/>
                          <a:cs typeface="+mn-cs"/>
                        </a:rPr>
                        <a:t>bütçe imkanları dahilinde en yüksek puanlı projeler </a:t>
                      </a:r>
                      <a:r>
                        <a:rPr lang="tr-TR" sz="1600" strike="noStrike" kern="1200" dirty="0" smtClean="0">
                          <a:solidFill>
                            <a:schemeClr val="accent1">
                              <a:lumMod val="50000"/>
                            </a:schemeClr>
                          </a:solidFill>
                          <a:latin typeface="Calibri" panose="020F0502020204030204" pitchFamily="34" charset="0"/>
                          <a:ea typeface="+mn-ea"/>
                          <a:cs typeface="+mn-cs"/>
                        </a:rPr>
                        <a:t>kabul edilebilecektir.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204002316"/>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Bildirimler</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10 Mart 2023 </a:t>
                      </a:r>
                      <a:r>
                        <a:rPr lang="tr-TR" sz="1600" strike="noStrike" kern="1200" dirty="0" smtClean="0">
                          <a:solidFill>
                            <a:schemeClr val="accent1">
                              <a:lumMod val="50000"/>
                            </a:schemeClr>
                          </a:solidFill>
                          <a:latin typeface="Calibri" panose="020F0502020204030204" pitchFamily="34" charset="0"/>
                          <a:ea typeface="+mn-ea"/>
                          <a:cs typeface="+mn-cs"/>
                        </a:rPr>
                        <a:t>(</a:t>
                      </a:r>
                      <a:r>
                        <a:rPr lang="tr-TR" sz="1600" u="sng" strike="noStrike" kern="1200" dirty="0" smtClean="0">
                          <a:solidFill>
                            <a:schemeClr val="accent1">
                              <a:lumMod val="50000"/>
                            </a:schemeClr>
                          </a:solidFill>
                          <a:latin typeface="Calibri" panose="020F0502020204030204" pitchFamily="34" charset="0"/>
                          <a:ea typeface="+mn-ea"/>
                          <a:cs typeface="+mn-cs"/>
                        </a:rPr>
                        <a:t>planlanan</a:t>
                      </a:r>
                      <a:r>
                        <a:rPr lang="tr-TR" sz="1600" strike="noStrike" kern="1200" dirty="0" smtClean="0">
                          <a:solidFill>
                            <a:schemeClr val="accent1">
                              <a:lumMod val="50000"/>
                            </a:schemeClr>
                          </a:solidFill>
                          <a:latin typeface="Calibri" panose="020F0502020204030204" pitchFamily="34" charset="0"/>
                          <a:ea typeface="+mn-ea"/>
                          <a:cs typeface="+mn-cs"/>
                        </a:rPr>
                        <a:t> tarihtir)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8"/>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bg1"/>
                          </a:solidFill>
                          <a:effectLst/>
                          <a:latin typeface="Calibri" panose="020F0502020204030204" pitchFamily="34" charset="0"/>
                          <a:ea typeface="Times New Roman"/>
                        </a:rPr>
                        <a:t>Kurul Değerlendirme sürecine itiraz</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10 – 24 Mart 2023 </a:t>
                      </a:r>
                      <a:r>
                        <a:rPr lang="tr-TR" sz="1600" strike="noStrike" kern="1200" dirty="0" smtClean="0">
                          <a:solidFill>
                            <a:srgbClr val="006597"/>
                          </a:solidFill>
                          <a:latin typeface="Calibri" panose="020F0502020204030204" pitchFamily="34" charset="0"/>
                          <a:ea typeface="+mn-ea"/>
                          <a:cs typeface="+mn-cs"/>
                        </a:rPr>
                        <a:t>(15 gün)</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9"/>
                  </a:ext>
                </a:extLst>
              </a:tr>
            </a:tbl>
          </a:graphicData>
        </a:graphic>
      </p:graphicFrame>
      <p:grpSp>
        <p:nvGrpSpPr>
          <p:cNvPr id="14" name="Grup 13"/>
          <p:cNvGrpSpPr/>
          <p:nvPr/>
        </p:nvGrpSpPr>
        <p:grpSpPr>
          <a:xfrm>
            <a:off x="271736" y="341442"/>
            <a:ext cx="8332712" cy="584775"/>
            <a:chOff x="271736" y="514606"/>
            <a:chExt cx="8332712" cy="584775"/>
          </a:xfrm>
        </p:grpSpPr>
        <p:sp>
          <p:nvSpPr>
            <p:cNvPr id="15"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BAD9"/>
                </a:solidFill>
              </a:endParaRPr>
            </a:p>
          </p:txBody>
        </p:sp>
        <p:cxnSp>
          <p:nvCxnSpPr>
            <p:cNvPr id="16" name="Düz Bağlayıcı 1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31549" y="1485643"/>
            <a:ext cx="668243" cy="528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76332" y="4380057"/>
            <a:ext cx="772152" cy="497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51720" y="3369692"/>
            <a:ext cx="715389" cy="516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35</a:t>
            </a:fld>
            <a:endParaRPr lang="en-CA" dirty="0">
              <a:latin typeface="Calibri" panose="020F0502020204030204" pitchFamily="34" charset="0"/>
            </a:endParaRP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050289" y="2384428"/>
            <a:ext cx="649503" cy="465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70787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275856" y="244634"/>
            <a:ext cx="2520280" cy="1592011"/>
          </a:xfrm>
          <a:prstGeom prst="rect">
            <a:avLst/>
          </a:prstGeom>
          <a:noFill/>
          <a:ln w="9525">
            <a:noFill/>
            <a:miter lim="800000"/>
            <a:headEnd/>
            <a:tailEnd/>
          </a:ln>
        </p:spPr>
      </p:pic>
      <p:sp>
        <p:nvSpPr>
          <p:cNvPr id="5" name="Metin kutusu 4"/>
          <p:cNvSpPr txBox="1"/>
          <p:nvPr/>
        </p:nvSpPr>
        <p:spPr>
          <a:xfrm>
            <a:off x="107504" y="2408188"/>
            <a:ext cx="8748466" cy="2554545"/>
          </a:xfrm>
          <a:prstGeom prst="rect">
            <a:avLst/>
          </a:prstGeom>
          <a:noFill/>
        </p:spPr>
        <p:txBody>
          <a:bodyPr wrap="square" rtlCol="0">
            <a:spAutoFit/>
          </a:bodyPr>
          <a:lstStyle/>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KOBİGEL</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 </a:t>
            </a:r>
            <a:r>
              <a:rPr lang="tr-TR" sz="4000" b="1" dirty="0">
                <a:ln cmpd="sng">
                  <a:solidFill>
                    <a:schemeClr val="tx1"/>
                  </a:solidFill>
                </a:ln>
                <a:solidFill>
                  <a:schemeClr val="bg1"/>
                </a:solidFill>
                <a:effectLst>
                  <a:outerShdw blurRad="38100" dist="38100" dir="2700000" algn="tl">
                    <a:srgbClr val="000000">
                      <a:alpha val="43137"/>
                    </a:srgbClr>
                  </a:outerShdw>
                </a:effectLst>
              </a:rPr>
              <a:t>GELİŞİM DESTEK PROGRAMI</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2022.01</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PROJE </a:t>
            </a:r>
            <a:r>
              <a:rPr lang="tr-TR" sz="4000" b="1" dirty="0">
                <a:ln cmpd="sng">
                  <a:solidFill>
                    <a:schemeClr val="tx1"/>
                  </a:solidFill>
                </a:ln>
                <a:solidFill>
                  <a:schemeClr val="bg1"/>
                </a:solidFill>
                <a:effectLst>
                  <a:outerShdw blurRad="38100" dist="38100" dir="2700000" algn="tl">
                    <a:srgbClr val="000000">
                      <a:alpha val="43137"/>
                    </a:srgbClr>
                  </a:outerShdw>
                </a:effectLst>
              </a:rPr>
              <a:t>TEKLİF </a:t>
            </a:r>
            <a:r>
              <a:rPr lang="tr-TR" sz="4000" b="1" dirty="0" smtClean="0">
                <a:ln cmpd="sng">
                  <a:solidFill>
                    <a:schemeClr val="tx1"/>
                  </a:solidFill>
                </a:ln>
                <a:solidFill>
                  <a:schemeClr val="bg1"/>
                </a:solidFill>
                <a:effectLst>
                  <a:outerShdw blurRad="38100" dist="38100" dir="2700000" algn="tl">
                    <a:srgbClr val="000000">
                      <a:alpha val="43137"/>
                    </a:srgbClr>
                  </a:outerShdw>
                </a:effectLst>
              </a:rPr>
              <a:t>ÇAĞRISI</a:t>
            </a:r>
          </a:p>
        </p:txBody>
      </p:sp>
    </p:spTree>
    <p:extLst>
      <p:ext uri="{BB962C8B-B14F-4D97-AF65-F5344CB8AC3E}">
        <p14:creationId xmlns:p14="http://schemas.microsoft.com/office/powerpoint/2010/main" val="1221075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468313" y="999902"/>
            <a:ext cx="8424862" cy="50806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KOBİGEL – KOBİ GELİŞİM DESTEK PROGRAMI </a:t>
            </a:r>
          </a:p>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2022-01 </a:t>
            </a:r>
            <a:r>
              <a:rPr lang="tr-TR" sz="2400" b="1" dirty="0">
                <a:solidFill>
                  <a:srgbClr val="006597"/>
                </a:solidFill>
                <a:latin typeface="Calibri" panose="020F0502020204030204" pitchFamily="34" charset="0"/>
              </a:rPr>
              <a:t>PROJE </a:t>
            </a:r>
            <a:r>
              <a:rPr lang="tr-TR" sz="2400" b="1" dirty="0" smtClean="0">
                <a:solidFill>
                  <a:srgbClr val="006597"/>
                </a:solidFill>
                <a:latin typeface="Calibri" panose="020F0502020204030204" pitchFamily="34" charset="0"/>
              </a:rPr>
              <a:t>TEKLİF ÇAĞRISI</a:t>
            </a:r>
          </a:p>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a:t>
            </a:r>
            <a:r>
              <a:rPr lang="fi-FI" sz="2100" b="1" dirty="0" smtClean="0">
                <a:solidFill>
                  <a:srgbClr val="FF0000"/>
                </a:solidFill>
                <a:latin typeface="Calibri" panose="020F0502020204030204" pitchFamily="34" charset="0"/>
              </a:rPr>
              <a:t>1</a:t>
            </a:r>
            <a:r>
              <a:rPr lang="tr-TR" sz="2100" b="1" dirty="0" smtClean="0">
                <a:solidFill>
                  <a:srgbClr val="FF0000"/>
                </a:solidFill>
                <a:latin typeface="Calibri" panose="020F0502020204030204" pitchFamily="34" charset="0"/>
              </a:rPr>
              <a:t>3</a:t>
            </a:r>
            <a:r>
              <a:rPr lang="fi-FI" sz="2100" b="1" dirty="0" smtClean="0">
                <a:solidFill>
                  <a:srgbClr val="FF0000"/>
                </a:solidFill>
                <a:latin typeface="Calibri" panose="020F0502020204030204" pitchFamily="34" charset="0"/>
              </a:rPr>
              <a:t> </a:t>
            </a:r>
            <a:r>
              <a:rPr lang="fi-FI" sz="2100" b="1" dirty="0">
                <a:solidFill>
                  <a:srgbClr val="FF0000"/>
                </a:solidFill>
                <a:latin typeface="Calibri" panose="020F0502020204030204" pitchFamily="34" charset="0"/>
              </a:rPr>
              <a:t>Aralık 2022 – </a:t>
            </a:r>
            <a:r>
              <a:rPr lang="fi-FI" sz="2100" b="1" dirty="0" smtClean="0">
                <a:solidFill>
                  <a:srgbClr val="FF0000"/>
                </a:solidFill>
                <a:latin typeface="Calibri" panose="020F0502020204030204" pitchFamily="34" charset="0"/>
              </a:rPr>
              <a:t>1</a:t>
            </a:r>
            <a:r>
              <a:rPr lang="tr-TR" sz="2100" b="1" dirty="0" smtClean="0">
                <a:solidFill>
                  <a:srgbClr val="FF0000"/>
                </a:solidFill>
                <a:latin typeface="Calibri" panose="020F0502020204030204" pitchFamily="34" charset="0"/>
              </a:rPr>
              <a:t>1</a:t>
            </a:r>
            <a:r>
              <a:rPr lang="fi-FI" sz="2100" b="1" dirty="0" smtClean="0">
                <a:solidFill>
                  <a:srgbClr val="FF0000"/>
                </a:solidFill>
                <a:latin typeface="Calibri" panose="020F0502020204030204" pitchFamily="34" charset="0"/>
              </a:rPr>
              <a:t> </a:t>
            </a:r>
            <a:r>
              <a:rPr lang="fi-FI" sz="2100" b="1" dirty="0">
                <a:solidFill>
                  <a:srgbClr val="FF0000"/>
                </a:solidFill>
                <a:latin typeface="Calibri" panose="020F0502020204030204" pitchFamily="34" charset="0"/>
              </a:rPr>
              <a:t>Ocak 2023</a:t>
            </a:r>
            <a:r>
              <a:rPr lang="tr-TR" sz="2400" b="1" dirty="0" smtClean="0">
                <a:solidFill>
                  <a:srgbClr val="006597"/>
                </a:solidFill>
                <a:latin typeface="Calibri" panose="020F0502020204030204" pitchFamily="34" charset="0"/>
              </a:rPr>
              <a:t>)</a:t>
            </a:r>
          </a:p>
          <a:p>
            <a:pPr marL="0" indent="0" algn="just">
              <a:lnSpc>
                <a:spcPct val="90000"/>
              </a:lnSpc>
              <a:buFont typeface="Arial" pitchFamily="34" charset="0"/>
              <a:buNone/>
              <a:tabLst>
                <a:tab pos="723900" algn="l"/>
              </a:tabLst>
              <a:defRPr/>
            </a:pPr>
            <a:endParaRPr lang="tr-TR" sz="2000" b="1" u="sng" dirty="0">
              <a:solidFill>
                <a:srgbClr val="006597"/>
              </a:solidFill>
              <a:latin typeface="Calibri" panose="020F0502020204030204" pitchFamily="34" charset="0"/>
            </a:endParaRPr>
          </a:p>
          <a:p>
            <a:pPr marL="0" indent="0">
              <a:buNone/>
            </a:pPr>
            <a:endParaRPr lang="tr-TR" sz="2000" b="1" dirty="0" smtClean="0">
              <a:solidFill>
                <a:srgbClr val="006597"/>
              </a:solidFill>
              <a:latin typeface="Calibri" panose="020F0502020204030204" pitchFamily="34" charset="0"/>
            </a:endParaRPr>
          </a:p>
          <a:p>
            <a:pPr marL="457200" lvl="1" indent="0" algn="ctr">
              <a:buNone/>
            </a:pPr>
            <a:r>
              <a:rPr lang="tr-TR" sz="2100" b="1" dirty="0" smtClean="0">
                <a:solidFill>
                  <a:srgbClr val="006597"/>
                </a:solidFill>
                <a:latin typeface="Calibri" panose="020F0502020204030204" pitchFamily="34" charset="0"/>
              </a:rPr>
              <a:t>«</a:t>
            </a:r>
            <a:r>
              <a:rPr lang="tr-TR" sz="2100" b="1" dirty="0" smtClean="0">
                <a:solidFill>
                  <a:srgbClr val="FF0000"/>
                </a:solidFill>
                <a:latin typeface="Calibri" panose="020F0502020204030204" pitchFamily="34" charset="0"/>
              </a:rPr>
              <a:t>İMALAT SANAYİ SEKTÖRÜNDE DİJİTALLEŞME SÜRECİNE KATKI SAĞLAYABİLECEK YERLİ TEKNOLOJİ GELİŞTİRİCİSİ KOBİ’LERİN DESTEKLENMESİ</a:t>
            </a:r>
            <a:r>
              <a:rPr lang="tr-TR" sz="2100" b="1" dirty="0" smtClean="0">
                <a:solidFill>
                  <a:srgbClr val="006597"/>
                </a:solidFill>
                <a:latin typeface="Calibri" panose="020F0502020204030204" pitchFamily="34" charset="0"/>
              </a:rPr>
              <a:t>»</a:t>
            </a:r>
            <a:endParaRPr lang="tr-TR" sz="2100" b="1" dirty="0">
              <a:solidFill>
                <a:srgbClr val="006597"/>
              </a:solidFill>
              <a:latin typeface="Calibri" panose="020F0502020204030204" pitchFamily="34" charset="0"/>
            </a:endParaRPr>
          </a:p>
          <a:p>
            <a:pPr marL="457200" lvl="1" indent="0">
              <a:buNone/>
            </a:pPr>
            <a:endParaRPr lang="tr-TR" sz="2000" b="1" i="1" dirty="0" smtClean="0">
              <a:solidFill>
                <a:srgbClr val="006597"/>
              </a:solidFill>
              <a:latin typeface="Calibri" panose="020F0502020204030204" pitchFamily="34" charset="0"/>
            </a:endParaRPr>
          </a:p>
          <a:p>
            <a:pPr marL="0" indent="0">
              <a:buNone/>
            </a:pPr>
            <a:endParaRPr lang="tr-TR" sz="2000" b="1" dirty="0" smtClean="0">
              <a:solidFill>
                <a:srgbClr val="006597"/>
              </a:solidFill>
              <a:latin typeface="Calibri" panose="020F0502020204030204" pitchFamily="34" charset="0"/>
            </a:endParaRPr>
          </a:p>
          <a:p>
            <a:pPr marL="0" indent="0" algn="ctr">
              <a:buNone/>
            </a:pPr>
            <a:r>
              <a:rPr lang="tr-TR" sz="2000" b="1" dirty="0">
                <a:solidFill>
                  <a:srgbClr val="006597"/>
                </a:solidFill>
                <a:latin typeface="Calibri" panose="020F0502020204030204" pitchFamily="34" charset="0"/>
              </a:rPr>
              <a:t>Proje Başvuruları, KOSGEB online başvuru sistemi üzerinden </a:t>
            </a:r>
          </a:p>
          <a:p>
            <a:pPr marL="0" indent="0" algn="ctr">
              <a:buNone/>
            </a:pPr>
            <a:r>
              <a:rPr lang="fi-FI" sz="2100" b="1" u="sng" dirty="0" smtClean="0">
                <a:solidFill>
                  <a:srgbClr val="FF0000"/>
                </a:solidFill>
                <a:latin typeface="Calibri" panose="020F0502020204030204" pitchFamily="34" charset="0"/>
              </a:rPr>
              <a:t>1</a:t>
            </a:r>
            <a:r>
              <a:rPr lang="tr-TR" sz="2100" b="1" u="sng" dirty="0" smtClean="0">
                <a:solidFill>
                  <a:srgbClr val="FF0000"/>
                </a:solidFill>
                <a:latin typeface="Calibri" panose="020F0502020204030204" pitchFamily="34" charset="0"/>
              </a:rPr>
              <a:t>3</a:t>
            </a:r>
            <a:r>
              <a:rPr lang="fi-FI" sz="2100" b="1" u="sng" dirty="0" smtClean="0">
                <a:solidFill>
                  <a:srgbClr val="FF0000"/>
                </a:solidFill>
                <a:latin typeface="Calibri" panose="020F0502020204030204" pitchFamily="34" charset="0"/>
              </a:rPr>
              <a:t> </a:t>
            </a:r>
            <a:r>
              <a:rPr lang="fi-FI" sz="2100" b="1" u="sng" dirty="0">
                <a:solidFill>
                  <a:srgbClr val="FF0000"/>
                </a:solidFill>
                <a:latin typeface="Calibri" panose="020F0502020204030204" pitchFamily="34" charset="0"/>
              </a:rPr>
              <a:t>Aralık 2022 – </a:t>
            </a:r>
            <a:r>
              <a:rPr lang="fi-FI" sz="2100" b="1" u="sng" dirty="0" smtClean="0">
                <a:solidFill>
                  <a:srgbClr val="FF0000"/>
                </a:solidFill>
                <a:latin typeface="Calibri" panose="020F0502020204030204" pitchFamily="34" charset="0"/>
              </a:rPr>
              <a:t>1</a:t>
            </a:r>
            <a:r>
              <a:rPr lang="tr-TR" sz="2100" b="1" u="sng" dirty="0" smtClean="0">
                <a:solidFill>
                  <a:srgbClr val="FF0000"/>
                </a:solidFill>
                <a:latin typeface="Calibri" panose="020F0502020204030204" pitchFamily="34" charset="0"/>
              </a:rPr>
              <a:t>1</a:t>
            </a:r>
            <a:r>
              <a:rPr lang="fi-FI" sz="2100" b="1" u="sng" dirty="0" smtClean="0">
                <a:solidFill>
                  <a:srgbClr val="FF0000"/>
                </a:solidFill>
                <a:latin typeface="Calibri" panose="020F0502020204030204" pitchFamily="34" charset="0"/>
              </a:rPr>
              <a:t> </a:t>
            </a:r>
            <a:r>
              <a:rPr lang="fi-FI" sz="2100" b="1" u="sng" dirty="0">
                <a:solidFill>
                  <a:srgbClr val="FF0000"/>
                </a:solidFill>
                <a:latin typeface="Calibri" panose="020F0502020204030204" pitchFamily="34" charset="0"/>
              </a:rPr>
              <a:t>Ocak </a:t>
            </a:r>
            <a:r>
              <a:rPr lang="fi-FI" sz="2100" b="1" u="sng" dirty="0" smtClean="0">
                <a:solidFill>
                  <a:srgbClr val="FF0000"/>
                </a:solidFill>
                <a:latin typeface="Calibri" panose="020F0502020204030204" pitchFamily="34" charset="0"/>
              </a:rPr>
              <a:t>2023</a:t>
            </a:r>
            <a:r>
              <a:rPr lang="tr-TR" sz="2100" b="1" u="sng" dirty="0" smtClean="0">
                <a:solidFill>
                  <a:srgbClr val="FF0000"/>
                </a:solidFill>
                <a:latin typeface="Calibri" panose="020F0502020204030204" pitchFamily="34" charset="0"/>
              </a:rPr>
              <a:t> (23:59) </a:t>
            </a:r>
            <a:r>
              <a:rPr lang="tr-TR" sz="2000" b="1" dirty="0" smtClean="0">
                <a:solidFill>
                  <a:srgbClr val="006597"/>
                </a:solidFill>
                <a:latin typeface="Calibri" panose="020F0502020204030204" pitchFamily="34" charset="0"/>
              </a:rPr>
              <a:t>tarihlerinde alınacaktır.</a:t>
            </a:r>
          </a:p>
          <a:p>
            <a:pPr marL="0" indent="0" algn="just">
              <a:lnSpc>
                <a:spcPct val="90000"/>
              </a:lnSpc>
              <a:buClr>
                <a:srgbClr val="52AADF"/>
              </a:buClr>
              <a:buFont typeface="Arial" pitchFamily="34" charset="0"/>
              <a:buNone/>
              <a:tabLst>
                <a:tab pos="723900" algn="l"/>
              </a:tabLst>
              <a:defRPr/>
            </a:pPr>
            <a:endParaRPr lang="tr-TR" altLang="tr-TR" sz="2000" b="1" dirty="0" smtClean="0">
              <a:solidFill>
                <a:srgbClr val="154E5F"/>
              </a:solidFill>
              <a:latin typeface="Calibri" panose="020F0502020204030204" pitchFamily="34" charset="0"/>
              <a:cs typeface="Arial" panose="020B0604020202020204" pitchFamily="34" charset="0"/>
            </a:endParaRPr>
          </a:p>
          <a:p>
            <a:pPr marL="0" indent="0" algn="just">
              <a:lnSpc>
                <a:spcPct val="90000"/>
              </a:lnSpc>
              <a:buClr>
                <a:srgbClr val="52AADF"/>
              </a:buClr>
              <a:buFont typeface="Arial" pitchFamily="34" charset="0"/>
              <a:buNone/>
              <a:tabLst>
                <a:tab pos="723900" algn="l"/>
              </a:tabLst>
              <a:defRPr/>
            </a:pPr>
            <a:endParaRPr lang="tr-TR" altLang="tr-TR" sz="2000" dirty="0">
              <a:latin typeface="Calibri" panose="020F0502020204030204" pitchFamily="34" charset="0"/>
              <a:cs typeface="Arial" panose="020B0604020202020204" pitchFamily="34" charset="0"/>
            </a:endParaRPr>
          </a:p>
        </p:txBody>
      </p:sp>
      <p:grpSp>
        <p:nvGrpSpPr>
          <p:cNvPr id="9" name="Grup 8"/>
          <p:cNvGrpSpPr/>
          <p:nvPr/>
        </p:nvGrpSpPr>
        <p:grpSpPr>
          <a:xfrm>
            <a:off x="271736" y="413450"/>
            <a:ext cx="8332712" cy="338554"/>
            <a:chOff x="271736" y="514606"/>
            <a:chExt cx="8332712" cy="338554"/>
          </a:xfrm>
        </p:grpSpPr>
        <p:sp>
          <p:nvSpPr>
            <p:cNvPr id="1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2022 </a:t>
              </a:r>
              <a:r>
                <a:rPr lang="tr-TR" sz="1600" b="1" dirty="0">
                  <a:solidFill>
                    <a:srgbClr val="0070C0"/>
                  </a:solidFill>
                </a:rPr>
                <a:t>– 01 Proje Teklif Çağrısı</a:t>
              </a:r>
            </a:p>
          </p:txBody>
        </p:sp>
        <p:cxnSp>
          <p:nvCxnSpPr>
            <p:cNvPr id="12" name="Düz Bağlayıcı 11"/>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37</a:t>
            </a:fld>
            <a:endParaRPr lang="en-CA" dirty="0">
              <a:latin typeface="Calibri" panose="020F0502020204030204" pitchFamily="34" charset="0"/>
            </a:endParaRPr>
          </a:p>
        </p:txBody>
      </p:sp>
    </p:spTree>
    <p:extLst>
      <p:ext uri="{BB962C8B-B14F-4D97-AF65-F5344CB8AC3E}">
        <p14:creationId xmlns:p14="http://schemas.microsoft.com/office/powerpoint/2010/main" val="2434512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2267744" y="881212"/>
            <a:ext cx="5184576" cy="541139"/>
          </a:xfrm>
          <a:prstGeom prst="rect">
            <a:avLst/>
          </a:prstGeom>
          <a:noFill/>
        </p:spPr>
        <p:txBody>
          <a:bodyPr wrap="square" lIns="91430" tIns="45714" rIns="91430" bIns="45714" rtlCol="0">
            <a:spAutoFit/>
          </a:bodyPr>
          <a:lstStyle/>
          <a:p>
            <a:r>
              <a:rPr lang="tr-TR" sz="2800" b="1" dirty="0">
                <a:solidFill>
                  <a:srgbClr val="FF0000"/>
                </a:solidFill>
              </a:rPr>
              <a:t>SANAYİ DEVRİMİNİN 4 AŞAMASI</a:t>
            </a:r>
          </a:p>
        </p:txBody>
      </p:sp>
      <p:sp>
        <p:nvSpPr>
          <p:cNvPr id="23" name="Slayt Numarası Yer Tutucusu 2"/>
          <p:cNvSpPr>
            <a:spLocks noGrp="1"/>
          </p:cNvSpPr>
          <p:nvPr>
            <p:ph type="sldNum" sz="quarter" idx="12"/>
          </p:nvPr>
        </p:nvSpPr>
        <p:spPr>
          <a:xfrm>
            <a:off x="6372225" y="6456811"/>
            <a:ext cx="2133600" cy="362508"/>
          </a:xfrm>
        </p:spPr>
        <p:txBody>
          <a:bodyPr/>
          <a:lstStyle/>
          <a:p>
            <a:pPr>
              <a:defRPr/>
            </a:pPr>
            <a:fld id="{A805176F-93CC-4415-BB0C-5FD562410E30}" type="slidenum">
              <a:rPr lang="tr-TR" smtClean="0"/>
              <a:pPr>
                <a:defRPr/>
              </a:pPr>
              <a:t>38</a:t>
            </a:fld>
            <a:endParaRPr lang="tr-TR" dirty="0"/>
          </a:p>
        </p:txBody>
      </p:sp>
      <p:pic>
        <p:nvPicPr>
          <p:cNvPr id="26" name="Picture 2" descr="https://www.spectralengines.com/wp-content/uploads/2018/02/SE_artikkeli_kuva_SmartIndustry_v02-1024x538.png"/>
          <p:cNvPicPr>
            <a:picLocks noChangeAspect="1" noChangeArrowheads="1"/>
          </p:cNvPicPr>
          <p:nvPr/>
        </p:nvPicPr>
        <p:blipFill rotWithShape="1">
          <a:blip r:embed="rId3">
            <a:extLst>
              <a:ext uri="{28A0092B-C50C-407E-A947-70E740481C1C}">
                <a14:useLocalDpi xmlns:a14="http://schemas.microsoft.com/office/drawing/2010/main" val="0"/>
              </a:ext>
            </a:extLst>
          </a:blip>
          <a:srcRect l="2421" t="24155" r="3084" b="37922"/>
          <a:stretch/>
        </p:blipFill>
        <p:spPr bwMode="auto">
          <a:xfrm>
            <a:off x="-7001" y="1627623"/>
            <a:ext cx="9166305" cy="1932694"/>
          </a:xfrm>
          <a:prstGeom prst="rect">
            <a:avLst/>
          </a:prstGeom>
          <a:noFill/>
          <a:extLst>
            <a:ext uri="{909E8E84-426E-40DD-AFC4-6F175D3DCCD1}">
              <a14:hiddenFill xmlns:a14="http://schemas.microsoft.com/office/drawing/2010/main">
                <a:solidFill>
                  <a:srgbClr val="FFFFFF"/>
                </a:solidFill>
              </a14:hiddenFill>
            </a:ext>
          </a:extLst>
        </p:spPr>
      </p:pic>
      <p:sp>
        <p:nvSpPr>
          <p:cNvPr id="10" name="Yuvarlatılmış Dikdörtgen 9"/>
          <p:cNvSpPr/>
          <p:nvPr/>
        </p:nvSpPr>
        <p:spPr>
          <a:xfrm>
            <a:off x="107505" y="3560318"/>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1.</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18" name="Metin kutusu 17"/>
          <p:cNvSpPr txBox="1"/>
          <p:nvPr/>
        </p:nvSpPr>
        <p:spPr>
          <a:xfrm>
            <a:off x="107505" y="4352404"/>
            <a:ext cx="1872208" cy="1800200"/>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Buhar gücü ve mekanizasyon</a:t>
            </a:r>
            <a:endParaRPr lang="tr-TR" dirty="0">
              <a:solidFill>
                <a:srgbClr val="154E5F"/>
              </a:solidFill>
              <a:ea typeface="+mn-ea"/>
            </a:endParaRPr>
          </a:p>
        </p:txBody>
      </p:sp>
      <p:sp>
        <p:nvSpPr>
          <p:cNvPr id="19" name="Metin kutusu 18"/>
          <p:cNvSpPr txBox="1"/>
          <p:nvPr/>
        </p:nvSpPr>
        <p:spPr>
          <a:xfrm>
            <a:off x="2555777" y="4352404"/>
            <a:ext cx="1872208" cy="1800200"/>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Elektrik gücü ve seri üretim hatları</a:t>
            </a:r>
            <a:endParaRPr lang="tr-TR" dirty="0">
              <a:solidFill>
                <a:schemeClr val="accent1">
                  <a:lumMod val="50000"/>
                </a:schemeClr>
              </a:solidFill>
              <a:ea typeface="+mn-ea"/>
            </a:endParaRPr>
          </a:p>
        </p:txBody>
      </p:sp>
      <p:sp>
        <p:nvSpPr>
          <p:cNvPr id="20" name="Metin kutusu 19"/>
          <p:cNvSpPr txBox="1"/>
          <p:nvPr/>
        </p:nvSpPr>
        <p:spPr>
          <a:xfrm>
            <a:off x="4860033" y="4424412"/>
            <a:ext cx="1872208" cy="1224136"/>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İmalatta otomasyon, bilişim ve robotik teknolojileri</a:t>
            </a:r>
            <a:endParaRPr lang="tr-TR" dirty="0">
              <a:solidFill>
                <a:schemeClr val="accent1">
                  <a:lumMod val="50000"/>
                </a:schemeClr>
              </a:solidFill>
              <a:ea typeface="+mn-ea"/>
            </a:endParaRPr>
          </a:p>
        </p:txBody>
      </p:sp>
      <p:sp>
        <p:nvSpPr>
          <p:cNvPr id="21" name="Metin kutusu 20"/>
          <p:cNvSpPr txBox="1"/>
          <p:nvPr/>
        </p:nvSpPr>
        <p:spPr>
          <a:xfrm>
            <a:off x="7164288" y="4424412"/>
            <a:ext cx="2017464" cy="1944216"/>
          </a:xfrm>
          <a:prstGeom prst="rect">
            <a:avLst/>
          </a:prstGeom>
          <a:noFill/>
          <a:ln>
            <a:noFill/>
          </a:ln>
        </p:spPr>
        <p:txBody>
          <a:bodyPr wrap="square" lIns="91430" tIns="45714" rIns="91430" bIns="45714" rtlCol="0">
            <a:noAutofit/>
          </a:bodyPr>
          <a:lstStyle/>
          <a:p>
            <a:pPr>
              <a:buClr>
                <a:schemeClr val="accent1"/>
              </a:buClr>
              <a:buSzPct val="125000"/>
            </a:pPr>
            <a:r>
              <a:rPr lang="tr-TR" dirty="0" err="1" smtClean="0">
                <a:solidFill>
                  <a:srgbClr val="154E5F"/>
                </a:solidFill>
                <a:ea typeface="+mn-ea"/>
              </a:rPr>
              <a:t>Dijitallaşme</a:t>
            </a:r>
            <a:r>
              <a:rPr lang="tr-TR" dirty="0" smtClean="0">
                <a:solidFill>
                  <a:srgbClr val="154E5F"/>
                </a:solidFill>
                <a:ea typeface="+mn-ea"/>
              </a:rPr>
              <a:t>:</a:t>
            </a:r>
          </a:p>
          <a:p>
            <a:pPr marL="152383" indent="-152383">
              <a:buClr>
                <a:schemeClr val="accent1"/>
              </a:buClr>
              <a:buSzPct val="125000"/>
              <a:buFontTx/>
              <a:buChar char="-"/>
            </a:pPr>
            <a:r>
              <a:rPr lang="tr-TR" dirty="0">
                <a:solidFill>
                  <a:srgbClr val="154E5F"/>
                </a:solidFill>
                <a:ea typeface="+mn-ea"/>
              </a:rPr>
              <a:t>Öğrenen makinalar</a:t>
            </a:r>
          </a:p>
          <a:p>
            <a:pPr marL="152383" indent="-152383">
              <a:buClr>
                <a:schemeClr val="accent1"/>
              </a:buClr>
              <a:buSzPct val="125000"/>
              <a:buFontTx/>
              <a:buChar char="-"/>
            </a:pPr>
            <a:r>
              <a:rPr lang="tr-TR" dirty="0" smtClean="0">
                <a:solidFill>
                  <a:srgbClr val="154E5F"/>
                </a:solidFill>
                <a:ea typeface="+mn-ea"/>
              </a:rPr>
              <a:t>Otonom sistemler</a:t>
            </a:r>
          </a:p>
          <a:p>
            <a:pPr marL="152383" indent="-152383">
              <a:buClr>
                <a:schemeClr val="accent1"/>
              </a:buClr>
              <a:buSzPct val="125000"/>
              <a:buFontTx/>
              <a:buChar char="-"/>
            </a:pPr>
            <a:r>
              <a:rPr lang="tr-TR" dirty="0" smtClean="0">
                <a:solidFill>
                  <a:srgbClr val="154E5F"/>
                </a:solidFill>
                <a:ea typeface="+mn-ea"/>
              </a:rPr>
              <a:t>Nesnelerin interneti</a:t>
            </a:r>
          </a:p>
          <a:p>
            <a:pPr marL="126985" indent="-126985">
              <a:buClr>
                <a:schemeClr val="accent1"/>
              </a:buClr>
              <a:buSzPct val="125000"/>
              <a:buFontTx/>
              <a:buChar char="-"/>
            </a:pPr>
            <a:endParaRPr lang="tr-TR" dirty="0">
              <a:solidFill>
                <a:schemeClr val="accent1">
                  <a:lumMod val="50000"/>
                </a:schemeClr>
              </a:solidFill>
              <a:ea typeface="+mn-ea"/>
            </a:endParaRPr>
          </a:p>
        </p:txBody>
      </p:sp>
      <p:sp>
        <p:nvSpPr>
          <p:cNvPr id="17" name="Yuvarlatılmış Dikdörtgen 16"/>
          <p:cNvSpPr/>
          <p:nvPr/>
        </p:nvSpPr>
        <p:spPr>
          <a:xfrm>
            <a:off x="2555777" y="3560317"/>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2.</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24" name="Yuvarlatılmış Dikdörtgen 23"/>
          <p:cNvSpPr/>
          <p:nvPr/>
        </p:nvSpPr>
        <p:spPr>
          <a:xfrm>
            <a:off x="4716017" y="3560317"/>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3.</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25" name="Yuvarlatılmış Dikdörtgen 24"/>
          <p:cNvSpPr/>
          <p:nvPr/>
        </p:nvSpPr>
        <p:spPr>
          <a:xfrm>
            <a:off x="7164288" y="3560317"/>
            <a:ext cx="1872208" cy="792087"/>
          </a:xfrm>
          <a:prstGeom prst="roundRect">
            <a:avLst/>
          </a:prstGeom>
          <a:solidFill>
            <a:srgbClr val="6ECFE2"/>
          </a:solid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r>
              <a:rPr lang="tr-TR" sz="2400" b="1" dirty="0">
                <a:solidFill>
                  <a:srgbClr val="FF0000"/>
                </a:solidFill>
                <a:latin typeface="Calibri" panose="020F0502020204030204" pitchFamily="34" charset="0"/>
                <a:cs typeface="Arial" panose="020B0604020202020204" pitchFamily="34" charset="0"/>
              </a:rPr>
              <a:t>4</a:t>
            </a:r>
            <a:r>
              <a:rPr lang="tr-TR" sz="2400" dirty="0">
                <a:solidFill>
                  <a:schemeClr val="tx1"/>
                </a:solidFill>
                <a:latin typeface="Calibri" panose="020F0502020204030204" pitchFamily="34" charset="0"/>
                <a:cs typeface="Arial" panose="020B0604020202020204" pitchFamily="34" charset="0"/>
              </a:rPr>
              <a:t>. Sanayi Devrimi </a:t>
            </a:r>
          </a:p>
        </p:txBody>
      </p:sp>
      <p:pic>
        <p:nvPicPr>
          <p:cNvPr id="13" name="Picture 3"/>
          <p:cNvPicPr>
            <a:picLocks noChangeAspect="1" noChangeArrowheads="1"/>
          </p:cNvPicPr>
          <p:nvPr/>
        </p:nvPicPr>
        <p:blipFill>
          <a:blip r:embed="rId4" cstate="print"/>
          <a:srcRect/>
          <a:stretch>
            <a:fillRect/>
          </a:stretch>
        </p:blipFill>
        <p:spPr bwMode="auto">
          <a:xfrm>
            <a:off x="8172400" y="176023"/>
            <a:ext cx="720080" cy="507913"/>
          </a:xfrm>
          <a:prstGeom prst="rect">
            <a:avLst/>
          </a:prstGeom>
          <a:noFill/>
          <a:ln w="9525">
            <a:noFill/>
            <a:miter lim="800000"/>
            <a:headEnd/>
            <a:tailEnd/>
          </a:ln>
        </p:spPr>
      </p:pic>
      <p:grpSp>
        <p:nvGrpSpPr>
          <p:cNvPr id="14" name="Grup 13"/>
          <p:cNvGrpSpPr/>
          <p:nvPr/>
        </p:nvGrpSpPr>
        <p:grpSpPr>
          <a:xfrm>
            <a:off x="271736" y="379266"/>
            <a:ext cx="8332712" cy="338554"/>
            <a:chOff x="271736" y="514606"/>
            <a:chExt cx="8332712" cy="338554"/>
          </a:xfrm>
        </p:grpSpPr>
        <p:sp>
          <p:nvSpPr>
            <p:cNvPr id="15"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2022 </a:t>
              </a:r>
              <a:r>
                <a:rPr lang="tr-TR" sz="1600" b="1" dirty="0">
                  <a:solidFill>
                    <a:srgbClr val="0070C0"/>
                  </a:solidFill>
                </a:rPr>
                <a:t>– 01 Proje Teklif Çağrısı</a:t>
              </a:r>
            </a:p>
          </p:txBody>
        </p:sp>
        <p:cxnSp>
          <p:nvCxnSpPr>
            <p:cNvPr id="22" name="Düz Bağlayıcı 21"/>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3884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79266"/>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2022 </a:t>
              </a:r>
              <a:r>
                <a:rPr lang="tr-TR" sz="1600" b="1" dirty="0">
                  <a:solidFill>
                    <a:srgbClr val="0070C0"/>
                  </a:solidFill>
                </a:rPr>
                <a:t>– 01 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39</a:t>
            </a:fld>
            <a:endParaRPr lang="en-CA" dirty="0">
              <a:latin typeface="Calibri" panose="020F0502020204030204" pitchFamily="34" charset="0"/>
            </a:endParaRPr>
          </a:p>
        </p:txBody>
      </p:sp>
      <p:sp>
        <p:nvSpPr>
          <p:cNvPr id="14" name="Metin kutusu 13"/>
          <p:cNvSpPr txBox="1"/>
          <p:nvPr/>
        </p:nvSpPr>
        <p:spPr>
          <a:xfrm>
            <a:off x="1331640" y="1185142"/>
            <a:ext cx="6840760" cy="541139"/>
          </a:xfrm>
          <a:prstGeom prst="rect">
            <a:avLst/>
          </a:prstGeom>
          <a:noFill/>
        </p:spPr>
        <p:txBody>
          <a:bodyPr wrap="square" lIns="91430" tIns="45714" rIns="91430" bIns="45714" rtlCol="0">
            <a:spAutoFit/>
          </a:bodyPr>
          <a:lstStyle/>
          <a:p>
            <a:r>
              <a:rPr lang="tr-TR" sz="2800" b="1" dirty="0">
                <a:solidFill>
                  <a:srgbClr val="FF0000"/>
                </a:solidFill>
              </a:rPr>
              <a:t>GENEL AMAÇ</a:t>
            </a:r>
          </a:p>
        </p:txBody>
      </p:sp>
      <p:sp>
        <p:nvSpPr>
          <p:cNvPr id="15" name="Metin kutusu 14"/>
          <p:cNvSpPr txBox="1"/>
          <p:nvPr/>
        </p:nvSpPr>
        <p:spPr>
          <a:xfrm>
            <a:off x="1259633" y="1789144"/>
            <a:ext cx="7704856" cy="4795508"/>
          </a:xfrm>
          <a:prstGeom prst="rect">
            <a:avLst/>
          </a:prstGeom>
          <a:noFill/>
        </p:spPr>
        <p:txBody>
          <a:bodyPr wrap="square" lIns="91430" tIns="45714" rIns="91430" bIns="45714" rtlCol="0">
            <a:noAutofit/>
          </a:bodyPr>
          <a:lstStyle/>
          <a:p>
            <a:pPr algn="just">
              <a:lnSpc>
                <a:spcPct val="150000"/>
              </a:lnSpc>
              <a:buClr>
                <a:schemeClr val="accent1"/>
              </a:buClr>
              <a:buSzPct val="125000"/>
            </a:pPr>
            <a:r>
              <a:rPr lang="tr-TR" sz="2400" dirty="0">
                <a:solidFill>
                  <a:srgbClr val="154E5F"/>
                </a:solidFill>
              </a:rPr>
              <a:t>İmalat sanayi sektöründe milli imkanlar ağırlıklı olarak dijitalleşme için; </a:t>
            </a:r>
          </a:p>
          <a:p>
            <a:pPr marL="622230" lvl="1" indent="-165082">
              <a:lnSpc>
                <a:spcPct val="150000"/>
              </a:lnSpc>
              <a:spcAft>
                <a:spcPts val="600"/>
              </a:spcAft>
              <a:buClr>
                <a:schemeClr val="accent1"/>
              </a:buClr>
              <a:buSzPct val="100000"/>
              <a:buFont typeface="Wingdings" panose="05000000000000000000" pitchFamily="2" charset="2"/>
              <a:buChar char="§"/>
            </a:pPr>
            <a:r>
              <a:rPr lang="tr-TR" sz="2400" dirty="0">
                <a:solidFill>
                  <a:srgbClr val="154E5F"/>
                </a:solidFill>
              </a:rPr>
              <a:t>Yerli ve yetkin teknoloji geliştiricisi KOBİ envanterini genişletmek </a:t>
            </a:r>
          </a:p>
        </p:txBody>
      </p:sp>
    </p:spTree>
    <p:extLst>
      <p:ext uri="{BB962C8B-B14F-4D97-AF65-F5344CB8AC3E}">
        <p14:creationId xmlns:p14="http://schemas.microsoft.com/office/powerpoint/2010/main" val="2643265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43241" y="1621969"/>
            <a:ext cx="8177245" cy="2154371"/>
          </a:xfrm>
          <a:prstGeom prst="rect">
            <a:avLst/>
          </a:prstGeom>
          <a:noFill/>
        </p:spPr>
        <p:txBody>
          <a:bodyPr wrap="square" rtlCol="0">
            <a:noAutofit/>
          </a:bodyPr>
          <a:lstStyle/>
          <a:p>
            <a:pPr marL="182563" indent="-182563" algn="just">
              <a:buClr>
                <a:schemeClr val="accent1"/>
              </a:buClr>
              <a:buSzPct val="125000"/>
              <a:buFont typeface="Calibri" panose="020F0502020204030204" pitchFamily="34" charset="0"/>
              <a:buChar char="•"/>
            </a:pPr>
            <a:r>
              <a:rPr lang="tr-TR" sz="2400" b="1" u="sng" dirty="0">
                <a:solidFill>
                  <a:schemeClr val="accent1">
                    <a:lumMod val="50000"/>
                  </a:schemeClr>
                </a:solidFill>
                <a:ea typeface="+mn-ea"/>
              </a:rPr>
              <a:t>İhtiyaçlarını ve hedeflerini tanımlayabilen</a:t>
            </a:r>
            <a:r>
              <a:rPr lang="tr-TR" sz="2400" dirty="0">
                <a:solidFill>
                  <a:schemeClr val="accent1">
                    <a:lumMod val="50000"/>
                  </a:schemeClr>
                </a:solidFill>
                <a:ea typeface="+mn-ea"/>
              </a:rPr>
              <a:t>, hedeflere ulaşmayı sağlayacak faaliyetleri planlayabilen KOBİ’ler desteklenir. </a:t>
            </a:r>
          </a:p>
          <a:p>
            <a:pPr marL="182563" indent="-182563" algn="just">
              <a:buClr>
                <a:schemeClr val="accent1"/>
              </a:buClr>
              <a:buSzPct val="125000"/>
              <a:buFont typeface="Calibri" panose="020F0502020204030204" pitchFamily="34" charset="0"/>
              <a:buChar char="•"/>
            </a:pPr>
            <a:r>
              <a:rPr lang="tr-TR" sz="2400" dirty="0">
                <a:solidFill>
                  <a:schemeClr val="accent1">
                    <a:lumMod val="50000"/>
                  </a:schemeClr>
                </a:solidFill>
                <a:ea typeface="+mn-ea"/>
              </a:rPr>
              <a:t>Projesini gerçekçi finansman ve insan kaynağı öngörüleriyle destekleyebilen KOBİ’lere, </a:t>
            </a:r>
            <a:r>
              <a:rPr lang="tr-TR" sz="2400" b="1" u="sng" dirty="0">
                <a:solidFill>
                  <a:schemeClr val="accent1">
                    <a:lumMod val="50000"/>
                  </a:schemeClr>
                </a:solidFill>
                <a:ea typeface="+mn-ea"/>
              </a:rPr>
              <a:t>işletme altyapısında kayda değer etki oluşturacak hacimde destek </a:t>
            </a:r>
            <a:r>
              <a:rPr lang="tr-TR" sz="2400" dirty="0">
                <a:solidFill>
                  <a:schemeClr val="accent1">
                    <a:lumMod val="50000"/>
                  </a:schemeClr>
                </a:solidFill>
                <a:ea typeface="+mn-ea"/>
              </a:rPr>
              <a:t>verilir.  </a:t>
            </a:r>
          </a:p>
        </p:txBody>
      </p:sp>
      <p:grpSp>
        <p:nvGrpSpPr>
          <p:cNvPr id="6" name="Grup 5"/>
          <p:cNvGrpSpPr/>
          <p:nvPr/>
        </p:nvGrpSpPr>
        <p:grpSpPr>
          <a:xfrm>
            <a:off x="755585" y="1112044"/>
            <a:ext cx="7913055" cy="390255"/>
            <a:chOff x="755576" y="1262876"/>
            <a:chExt cx="7913055" cy="391707"/>
          </a:xfrm>
        </p:grpSpPr>
        <p:sp>
          <p:nvSpPr>
            <p:cNvPr id="14" name="Dikdörtgen 13"/>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Metin kutusu 16"/>
            <p:cNvSpPr txBox="1"/>
            <p:nvPr/>
          </p:nvSpPr>
          <p:spPr>
            <a:xfrm>
              <a:off x="963775" y="1262876"/>
              <a:ext cx="7704856" cy="391707"/>
            </a:xfrm>
            <a:prstGeom prst="rect">
              <a:avLst/>
            </a:prstGeom>
            <a:noFill/>
          </p:spPr>
          <p:txBody>
            <a:bodyPr wrap="square" rtlCol="0">
              <a:noAutofit/>
            </a:bodyPr>
            <a:lstStyle/>
            <a:p>
              <a:pPr>
                <a:buClr>
                  <a:schemeClr val="accent1"/>
                </a:buClr>
              </a:pPr>
              <a:r>
                <a:rPr lang="tr-TR" sz="2400" b="1" dirty="0" smtClean="0">
                  <a:solidFill>
                    <a:srgbClr val="FF0000"/>
                  </a:solidFill>
                </a:rPr>
                <a:t>KOSGEB açısından proje esaslı desteğin yararı:</a:t>
              </a:r>
            </a:p>
            <a:p>
              <a:endParaRPr lang="tr-TR" sz="2400" dirty="0">
                <a:solidFill>
                  <a:schemeClr val="tx2"/>
                </a:solidFill>
              </a:endParaRPr>
            </a:p>
          </p:txBody>
        </p:sp>
      </p:grpSp>
      <p:grpSp>
        <p:nvGrpSpPr>
          <p:cNvPr id="21" name="Grup 20"/>
          <p:cNvGrpSpPr/>
          <p:nvPr/>
        </p:nvGrpSpPr>
        <p:grpSpPr>
          <a:xfrm>
            <a:off x="755856" y="3602142"/>
            <a:ext cx="7931358" cy="390256"/>
            <a:chOff x="755576" y="1196752"/>
            <a:chExt cx="7931358" cy="391707"/>
          </a:xfrm>
        </p:grpSpPr>
        <p:sp>
          <p:nvSpPr>
            <p:cNvPr id="23" name="Dikdörtgen 22"/>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Metin kutusu 23"/>
            <p:cNvSpPr txBox="1"/>
            <p:nvPr/>
          </p:nvSpPr>
          <p:spPr>
            <a:xfrm>
              <a:off x="982078" y="1196752"/>
              <a:ext cx="7704856" cy="391707"/>
            </a:xfrm>
            <a:prstGeom prst="rect">
              <a:avLst/>
            </a:prstGeom>
            <a:noFill/>
          </p:spPr>
          <p:txBody>
            <a:bodyPr wrap="square" rtlCol="0">
              <a:noAutofit/>
            </a:bodyPr>
            <a:lstStyle/>
            <a:p>
              <a:pPr>
                <a:buClr>
                  <a:schemeClr val="accent1"/>
                </a:buClr>
              </a:pPr>
              <a:r>
                <a:rPr lang="tr-TR" sz="2400" b="1" dirty="0" smtClean="0">
                  <a:solidFill>
                    <a:srgbClr val="FF0000"/>
                  </a:solidFill>
                </a:rPr>
                <a:t>KOBİ açısından proje hazırlamanın yararı:</a:t>
              </a:r>
            </a:p>
            <a:p>
              <a:endParaRPr lang="tr-TR" sz="2400" dirty="0">
                <a:solidFill>
                  <a:schemeClr val="tx2"/>
                </a:solidFill>
              </a:endParaRPr>
            </a:p>
          </p:txBody>
        </p:sp>
      </p:grpSp>
      <p:sp>
        <p:nvSpPr>
          <p:cNvPr id="25" name="Metin kutusu 24"/>
          <p:cNvSpPr txBox="1"/>
          <p:nvPr/>
        </p:nvSpPr>
        <p:spPr>
          <a:xfrm>
            <a:off x="643833" y="4064372"/>
            <a:ext cx="8043381" cy="2011160"/>
          </a:xfrm>
          <a:prstGeom prst="rect">
            <a:avLst/>
          </a:prstGeom>
          <a:noFill/>
        </p:spPr>
        <p:txBody>
          <a:bodyPr wrap="square" rtlCol="0">
            <a:noAutofit/>
          </a:bodyPr>
          <a:lstStyle/>
          <a:p>
            <a:pPr marL="182563" indent="-182563" algn="just">
              <a:buClr>
                <a:schemeClr val="accent1"/>
              </a:buClr>
              <a:buSzPct val="125000"/>
              <a:buFont typeface="Calibri" panose="020F0502020204030204" pitchFamily="34" charset="0"/>
              <a:buChar char="•"/>
            </a:pPr>
            <a:r>
              <a:rPr lang="tr-TR" sz="2400" dirty="0" smtClean="0">
                <a:solidFill>
                  <a:schemeClr val="bg2">
                    <a:lumMod val="10000"/>
                  </a:schemeClr>
                </a:solidFill>
              </a:rPr>
              <a:t> </a:t>
            </a:r>
            <a:r>
              <a:rPr lang="tr-TR" sz="2400" dirty="0">
                <a:solidFill>
                  <a:schemeClr val="accent1">
                    <a:lumMod val="50000"/>
                  </a:schemeClr>
                </a:solidFill>
                <a:ea typeface="+mn-ea"/>
              </a:rPr>
              <a:t>Müşteri talebindeki / teknolojideki değişimin, iş süreçlerini rutin olmaktan çıkarması ve artık her iş sürecinin </a:t>
            </a:r>
            <a:r>
              <a:rPr lang="tr-TR" sz="2400" dirty="0" smtClean="0">
                <a:solidFill>
                  <a:schemeClr val="accent1">
                    <a:lumMod val="50000"/>
                  </a:schemeClr>
                </a:solidFill>
                <a:ea typeface="+mn-ea"/>
              </a:rPr>
              <a:t>birbirinden </a:t>
            </a:r>
            <a:r>
              <a:rPr lang="tr-TR" sz="2400" dirty="0">
                <a:solidFill>
                  <a:schemeClr val="accent1">
                    <a:lumMod val="50000"/>
                  </a:schemeClr>
                </a:solidFill>
                <a:ea typeface="+mn-ea"/>
              </a:rPr>
              <a:t>farklı olarak «proje» esaslı yürütülme zorunluluğu</a:t>
            </a:r>
          </a:p>
          <a:p>
            <a:pPr marL="182563" indent="-182563">
              <a:buClr>
                <a:schemeClr val="accent1"/>
              </a:buClr>
              <a:buSzPct val="125000"/>
              <a:buFont typeface="Calibri" panose="020F0502020204030204" pitchFamily="34" charset="0"/>
              <a:buChar char="•"/>
            </a:pPr>
            <a:r>
              <a:rPr lang="tr-TR" sz="2400" dirty="0">
                <a:solidFill>
                  <a:schemeClr val="accent1">
                    <a:lumMod val="50000"/>
                  </a:schemeClr>
                </a:solidFill>
                <a:ea typeface="+mn-ea"/>
              </a:rPr>
              <a:t> Kaynak kullanımında verimlilik sağlanması</a:t>
            </a:r>
          </a:p>
          <a:p>
            <a:pPr marL="182563" indent="-182563">
              <a:buClr>
                <a:schemeClr val="accent1"/>
              </a:buClr>
              <a:buSzPct val="125000"/>
              <a:buFont typeface="Calibri" panose="020F0502020204030204" pitchFamily="34" charset="0"/>
              <a:buChar char="•"/>
            </a:pPr>
            <a:r>
              <a:rPr lang="tr-TR" sz="2400" dirty="0">
                <a:solidFill>
                  <a:schemeClr val="accent1">
                    <a:lumMod val="50000"/>
                  </a:schemeClr>
                </a:solidFill>
                <a:ea typeface="+mn-ea"/>
              </a:rPr>
              <a:t> Planlanan hedeflere makul sürede ulaşma </a:t>
            </a:r>
          </a:p>
          <a:p>
            <a:pPr marL="285750" indent="-285750">
              <a:buFont typeface="Wingdings" panose="05000000000000000000" pitchFamily="2" charset="2"/>
              <a:buChar char="§"/>
            </a:pPr>
            <a:endParaRPr lang="tr-TR" sz="2400" dirty="0">
              <a:solidFill>
                <a:schemeClr val="tx2"/>
              </a:solidFill>
            </a:endParaRPr>
          </a:p>
        </p:txBody>
      </p:sp>
      <p:sp>
        <p:nvSpPr>
          <p:cNvPr id="22" name="Yuvarlatılmış Dikdörtgen 21"/>
          <p:cNvSpPr/>
          <p:nvPr/>
        </p:nvSpPr>
        <p:spPr>
          <a:xfrm>
            <a:off x="1115616" y="185576"/>
            <a:ext cx="6480720" cy="782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latin typeface="Calibri" panose="020F0502020204030204" pitchFamily="34" charset="0"/>
              </a:rPr>
              <a:t>Neden proje esaslı destek?</a:t>
            </a:r>
            <a:endParaRPr lang="tr-TR" dirty="0">
              <a:latin typeface="Calibri" panose="020F0502020204030204" pitchFamily="34" charset="0"/>
            </a:endParaRPr>
          </a:p>
        </p:txBody>
      </p:sp>
      <p:sp>
        <p:nvSpPr>
          <p:cNvPr id="13" name="Slayt Numarası Yer Tutucusu 2"/>
          <p:cNvSpPr>
            <a:spLocks noGrp="1"/>
          </p:cNvSpPr>
          <p:nvPr>
            <p:ph type="sldNum" sz="quarter" idx="12"/>
          </p:nvPr>
        </p:nvSpPr>
        <p:spPr>
          <a:xfrm>
            <a:off x="6372225" y="6456811"/>
            <a:ext cx="2133600" cy="362508"/>
          </a:xfrm>
        </p:spPr>
        <p:txBody>
          <a:bodyPr/>
          <a:lstStyle/>
          <a:p>
            <a:pPr>
              <a:defRPr/>
            </a:pPr>
            <a:fld id="{A805176F-93CC-4415-BB0C-5FD562410E30}" type="slidenum">
              <a:rPr lang="tr-TR" smtClean="0"/>
              <a:pPr>
                <a:defRPr/>
              </a:pPr>
              <a:t>4</a:t>
            </a:fld>
            <a:endParaRPr lang="tr-TR" dirty="0"/>
          </a:p>
        </p:txBody>
      </p:sp>
      <p:pic>
        <p:nvPicPr>
          <p:cNvPr id="15" name="Picture 3"/>
          <p:cNvPicPr>
            <a:picLocks noChangeAspect="1" noChangeArrowheads="1"/>
          </p:cNvPicPr>
          <p:nvPr/>
        </p:nvPicPr>
        <p:blipFill>
          <a:blip r:embed="rId3" cstate="print"/>
          <a:srcRect/>
          <a:stretch>
            <a:fillRect/>
          </a:stretch>
        </p:blipFill>
        <p:spPr bwMode="auto">
          <a:xfrm>
            <a:off x="8172400" y="99137"/>
            <a:ext cx="720080" cy="507913"/>
          </a:xfrm>
          <a:prstGeom prst="rect">
            <a:avLst/>
          </a:prstGeom>
          <a:noFill/>
          <a:ln w="9525">
            <a:noFill/>
            <a:miter lim="800000"/>
            <a:headEnd/>
            <a:tailEnd/>
          </a:ln>
        </p:spPr>
      </p:pic>
    </p:spTree>
    <p:extLst>
      <p:ext uri="{BB962C8B-B14F-4D97-AF65-F5344CB8AC3E}">
        <p14:creationId xmlns:p14="http://schemas.microsoft.com/office/powerpoint/2010/main" val="1278320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79266"/>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2022 </a:t>
              </a:r>
              <a:r>
                <a:rPr lang="tr-TR" sz="1600" b="1" dirty="0">
                  <a:solidFill>
                    <a:srgbClr val="0070C0"/>
                  </a:solidFill>
                </a:rPr>
                <a:t>– 01 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40</a:t>
            </a:fld>
            <a:endParaRPr lang="en-CA" dirty="0">
              <a:latin typeface="Calibri" panose="020F0502020204030204" pitchFamily="34" charset="0"/>
            </a:endParaRPr>
          </a:p>
        </p:txBody>
      </p:sp>
      <p:sp>
        <p:nvSpPr>
          <p:cNvPr id="13" name="Beşgen 12"/>
          <p:cNvSpPr/>
          <p:nvPr/>
        </p:nvSpPr>
        <p:spPr>
          <a:xfrm>
            <a:off x="1028699" y="737396"/>
            <a:ext cx="7225817" cy="578478"/>
          </a:xfrm>
          <a:prstGeom prst="homePlate">
            <a:avLst>
              <a:gd name="adj" fmla="val 19379"/>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tr-T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KİMLER BAŞVURABİLİR</a:t>
            </a:r>
            <a:endParaRPr lang="tr-T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6" name="Diyagram 15"/>
          <p:cNvGraphicFramePr/>
          <p:nvPr>
            <p:extLst/>
          </p:nvPr>
        </p:nvGraphicFramePr>
        <p:xfrm>
          <a:off x="297085" y="1249202"/>
          <a:ext cx="8708471" cy="5511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5594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2" name="Köşeli Çift Ayraç 21"/>
          <p:cNvSpPr/>
          <p:nvPr/>
        </p:nvSpPr>
        <p:spPr>
          <a:xfrm>
            <a:off x="357613" y="1067928"/>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4" name="Tablo 23"/>
          <p:cNvGraphicFramePr>
            <a:graphicFrameLocks noGrp="1"/>
          </p:cNvGraphicFramePr>
          <p:nvPr>
            <p:extLst/>
          </p:nvPr>
        </p:nvGraphicFramePr>
        <p:xfrm>
          <a:off x="883242" y="1151863"/>
          <a:ext cx="8009238" cy="608253"/>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608253">
                <a:tc>
                  <a:txBody>
                    <a:bodyPr/>
                    <a:lstStyle/>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r>
                        <a:rPr lang="tr-TR" sz="2000" b="1" kern="1200" dirty="0" smtClean="0">
                          <a:solidFill>
                            <a:schemeClr val="accent1">
                              <a:lumMod val="50000"/>
                            </a:schemeClr>
                          </a:solidFill>
                          <a:latin typeface="Calibri" panose="020F0502020204030204" pitchFamily="34" charset="0"/>
                          <a:ea typeface="+mn-ea"/>
                          <a:cs typeface="+mn-cs"/>
                        </a:rPr>
                        <a:t>Diğer başvuru koşulları:</a:t>
                      </a:r>
                      <a:endParaRPr lang="tr-TR" sz="2000" b="1" kern="1200" baseline="0" dirty="0" smtClean="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6" name="Grup 15"/>
          <p:cNvGrpSpPr/>
          <p:nvPr/>
        </p:nvGrpSpPr>
        <p:grpSpPr>
          <a:xfrm>
            <a:off x="271736" y="439088"/>
            <a:ext cx="8332712" cy="338554"/>
            <a:chOff x="271736" y="514606"/>
            <a:chExt cx="8332712" cy="338554"/>
          </a:xfrm>
        </p:grpSpPr>
        <p:sp>
          <p:nvSpPr>
            <p:cNvPr id="17"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2022 – </a:t>
              </a:r>
              <a:r>
                <a:rPr lang="tr-TR" sz="1600" b="1" dirty="0">
                  <a:solidFill>
                    <a:srgbClr val="0070C0"/>
                  </a:solidFill>
                </a:rPr>
                <a:t>01 Proje Teklif Çağrısı</a:t>
              </a:r>
            </a:p>
          </p:txBody>
        </p:sp>
        <p:cxnSp>
          <p:nvCxnSpPr>
            <p:cNvPr id="18" name="Düz Bağlayıcı 17"/>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0" name="Tablo 19"/>
          <p:cNvGraphicFramePr>
            <a:graphicFrameLocks noGrp="1"/>
          </p:cNvGraphicFramePr>
          <p:nvPr>
            <p:extLst/>
          </p:nvPr>
        </p:nvGraphicFramePr>
        <p:xfrm>
          <a:off x="107504" y="1832124"/>
          <a:ext cx="8856984" cy="4320480"/>
        </p:xfrm>
        <a:graphic>
          <a:graphicData uri="http://schemas.openxmlformats.org/drawingml/2006/table">
            <a:tbl>
              <a:tblPr firstRow="1" bandRow="1">
                <a:tableStyleId>{5C22544A-7EE6-4342-B048-85BDC9FD1C3A}</a:tableStyleId>
              </a:tblPr>
              <a:tblGrid>
                <a:gridCol w="8856984">
                  <a:extLst>
                    <a:ext uri="{9D8B030D-6E8A-4147-A177-3AD203B41FA5}">
                      <a16:colId xmlns:a16="http://schemas.microsoft.com/office/drawing/2014/main" val="20000"/>
                    </a:ext>
                  </a:extLst>
                </a:gridCol>
              </a:tblGrid>
              <a:tr h="3689601">
                <a:tc>
                  <a:txBody>
                    <a:bodyPr/>
                    <a:lstStyle/>
                    <a:p>
                      <a:pPr marL="342900" lvl="0" indent="-342900" algn="just">
                        <a:buFont typeface="Arial" panose="020B0604020202020204" pitchFamily="34" charset="0"/>
                        <a:buChar char="•"/>
                      </a:pPr>
                      <a:r>
                        <a:rPr lang="tr-TR" sz="2000" b="0" kern="1200" baseline="0" dirty="0" smtClean="0">
                          <a:solidFill>
                            <a:srgbClr val="154E5F"/>
                          </a:solidFill>
                          <a:latin typeface="Calibri" panose="020F0502020204030204" pitchFamily="34" charset="0"/>
                          <a:ea typeface="+mn-ea"/>
                          <a:cs typeface="+mn-cs"/>
                        </a:rPr>
                        <a:t>Başvuracak tüm işletmelerin 2021 yılında bilanço esasına göre defter tutması esastır.</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2000" b="0" kern="1200" baseline="0" dirty="0" smtClean="0">
                          <a:solidFill>
                            <a:srgbClr val="154E5F"/>
                          </a:solidFill>
                          <a:latin typeface="Calibri" panose="020F0502020204030204" pitchFamily="34" charset="0"/>
                          <a:ea typeface="+mn-ea"/>
                          <a:cs typeface="+mn-cs"/>
                        </a:rPr>
                        <a:t>Başvuracak tüm işletmelerin 2020 ve 2021 yılı KOBİ Beyannameleri onaylı olmalıdır (2021 yılında kurulan işletmeler için 2020 yılı KOBİ Beyannamesinin onaylı olması koşulu aranmaz.).</a:t>
                      </a:r>
                    </a:p>
                    <a:p>
                      <a:pPr marL="342900" lvl="0" indent="-342900" algn="just">
                        <a:buFont typeface="Arial" panose="020B0604020202020204" pitchFamily="34" charset="0"/>
                        <a:buChar char="•"/>
                      </a:pPr>
                      <a:r>
                        <a:rPr lang="tr-TR" sz="2000" b="0" kern="1200" baseline="0" dirty="0" smtClean="0">
                          <a:solidFill>
                            <a:srgbClr val="154E5F"/>
                          </a:solidFill>
                          <a:latin typeface="Calibri" panose="020F0502020204030204" pitchFamily="34" charset="0"/>
                          <a:ea typeface="+mn-ea"/>
                          <a:cs typeface="+mn-cs"/>
                        </a:rPr>
                        <a:t>Başvuru aşamasında, proje konusu ürün/ yazılımın potansiyel alıcısı olan en az bir adet “bilanço esasına göre defter tutan ve </a:t>
                      </a:r>
                      <a:r>
                        <a:rPr lang="tr-TR" sz="2000" b="0" strike="noStrike" kern="1200" baseline="0" dirty="0" smtClean="0">
                          <a:solidFill>
                            <a:srgbClr val="154E5F"/>
                          </a:solidFill>
                          <a:latin typeface="Calibri" panose="020F0502020204030204" pitchFamily="34" charset="0"/>
                          <a:ea typeface="+mn-ea"/>
                          <a:cs typeface="+mn-cs"/>
                        </a:rPr>
                        <a:t>2021 </a:t>
                      </a:r>
                      <a:r>
                        <a:rPr lang="tr-TR" sz="2000" b="0" kern="1200" baseline="0" dirty="0" smtClean="0">
                          <a:solidFill>
                            <a:srgbClr val="154E5F"/>
                          </a:solidFill>
                          <a:latin typeface="Calibri" panose="020F0502020204030204" pitchFamily="34" charset="0"/>
                          <a:ea typeface="+mn-ea"/>
                          <a:cs typeface="+mn-cs"/>
                        </a:rPr>
                        <a:t>yılında net satış hasılatı 500.000 TL’nin üzerinde olan </a:t>
                      </a:r>
                      <a:r>
                        <a:rPr lang="tr-TR" sz="2000" b="0" kern="1200" baseline="0" dirty="0" err="1" smtClean="0">
                          <a:solidFill>
                            <a:srgbClr val="154E5F"/>
                          </a:solidFill>
                          <a:latin typeface="Calibri" panose="020F0502020204030204" pitchFamily="34" charset="0"/>
                          <a:ea typeface="+mn-ea"/>
                          <a:cs typeface="+mn-cs"/>
                        </a:rPr>
                        <a:t>işletme”nin</a:t>
                      </a:r>
                      <a:r>
                        <a:rPr lang="tr-TR" sz="2000" b="0" kern="1200" baseline="0" dirty="0" smtClean="0">
                          <a:solidFill>
                            <a:srgbClr val="154E5F"/>
                          </a:solidFill>
                          <a:latin typeface="Calibri" panose="020F0502020204030204" pitchFamily="34" charset="0"/>
                          <a:ea typeface="+mn-ea"/>
                          <a:cs typeface="+mn-cs"/>
                        </a:rPr>
                        <a:t> </a:t>
                      </a:r>
                      <a:r>
                        <a:rPr lang="tr-TR" sz="2000" b="1" kern="1200" baseline="0" dirty="0" smtClean="0">
                          <a:solidFill>
                            <a:srgbClr val="154E5F"/>
                          </a:solidFill>
                          <a:latin typeface="Calibri" panose="020F0502020204030204" pitchFamily="34" charset="0"/>
                          <a:ea typeface="+mn-ea"/>
                          <a:cs typeface="+mn-cs"/>
                        </a:rPr>
                        <a:t>satın alma niyet beyanı </a:t>
                      </a:r>
                      <a:r>
                        <a:rPr lang="tr-TR" sz="2000" b="0" kern="1200" baseline="0" dirty="0" smtClean="0">
                          <a:solidFill>
                            <a:srgbClr val="154E5F"/>
                          </a:solidFill>
                          <a:latin typeface="Calibri" panose="020F0502020204030204" pitchFamily="34" charset="0"/>
                          <a:ea typeface="+mn-ea"/>
                          <a:cs typeface="+mn-cs"/>
                        </a:rPr>
                        <a:t>talep edilecektir.</a:t>
                      </a:r>
                    </a:p>
                    <a:p>
                      <a:pPr marL="0" lvl="0" indent="0" algn="just">
                        <a:buFont typeface="Arial" panose="020B0604020202020204" pitchFamily="34" charset="0"/>
                        <a:buNone/>
                      </a:pPr>
                      <a:endParaRPr lang="tr-TR" sz="2000" b="0" kern="1200" baseline="0" dirty="0" smtClean="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0879">
                <a:tc>
                  <a:txBody>
                    <a:bodyPr/>
                    <a:lstStyle/>
                    <a:p>
                      <a:endParaRPr lang="tr-TR" sz="2000" b="0" kern="1200" baseline="0" dirty="0" smtClean="0">
                        <a:solidFill>
                          <a:schemeClr val="tx1"/>
                        </a:solidFill>
                        <a:latin typeface="Calibri" panose="020F0502020204030204" pitchFamily="34" charset="0"/>
                        <a:ea typeface="+mn-ea"/>
                        <a:cs typeface="Calibri" panose="020F0502020204030204" pitchFamily="34" charset="0"/>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780115"/>
                  </a:ext>
                </a:extLst>
              </a:tr>
            </a:tbl>
          </a:graphicData>
        </a:graphic>
      </p:graphicFrame>
      <p:sp>
        <p:nvSpPr>
          <p:cNvPr id="21"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41</a:t>
            </a:fld>
            <a:endParaRPr lang="en-CA" dirty="0">
              <a:latin typeface="Calibri" panose="020F0502020204030204" pitchFamily="34" charset="0"/>
            </a:endParaRPr>
          </a:p>
        </p:txBody>
      </p:sp>
    </p:spTree>
    <p:extLst>
      <p:ext uri="{BB962C8B-B14F-4D97-AF65-F5344CB8AC3E}">
        <p14:creationId xmlns:p14="http://schemas.microsoft.com/office/powerpoint/2010/main" val="3545386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2" name="Köşeli Çift Ayraç 21"/>
          <p:cNvSpPr/>
          <p:nvPr/>
        </p:nvSpPr>
        <p:spPr>
          <a:xfrm>
            <a:off x="357613" y="1067928"/>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4" name="Tablo 23"/>
          <p:cNvGraphicFramePr>
            <a:graphicFrameLocks noGrp="1"/>
          </p:cNvGraphicFramePr>
          <p:nvPr>
            <p:extLst/>
          </p:nvPr>
        </p:nvGraphicFramePr>
        <p:xfrm>
          <a:off x="883242" y="1151863"/>
          <a:ext cx="8009238" cy="608253"/>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608253">
                <a:tc>
                  <a:txBody>
                    <a:bodyPr/>
                    <a:lstStyle/>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r>
                        <a:rPr lang="tr-TR" sz="2000" b="1" kern="1200" dirty="0" smtClean="0">
                          <a:solidFill>
                            <a:schemeClr val="accent1">
                              <a:lumMod val="50000"/>
                            </a:schemeClr>
                          </a:solidFill>
                          <a:latin typeface="Calibri" panose="020F0502020204030204" pitchFamily="34" charset="0"/>
                          <a:ea typeface="+mn-ea"/>
                          <a:cs typeface="+mn-cs"/>
                        </a:rPr>
                        <a:t>Diğer başvuru koşulları:</a:t>
                      </a:r>
                      <a:endParaRPr lang="tr-TR" sz="2000" b="1" kern="1200" baseline="0" dirty="0" smtClean="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6" name="Grup 15"/>
          <p:cNvGrpSpPr/>
          <p:nvPr/>
        </p:nvGrpSpPr>
        <p:grpSpPr>
          <a:xfrm>
            <a:off x="271736" y="439088"/>
            <a:ext cx="8332712" cy="338554"/>
            <a:chOff x="271736" y="514606"/>
            <a:chExt cx="8332712" cy="338554"/>
          </a:xfrm>
        </p:grpSpPr>
        <p:sp>
          <p:nvSpPr>
            <p:cNvPr id="17"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2022 – </a:t>
              </a:r>
              <a:r>
                <a:rPr lang="tr-TR" sz="1600" b="1" dirty="0">
                  <a:solidFill>
                    <a:srgbClr val="0070C0"/>
                  </a:solidFill>
                </a:rPr>
                <a:t>01 Proje Teklif Çağrısı</a:t>
              </a:r>
            </a:p>
          </p:txBody>
        </p:sp>
        <p:cxnSp>
          <p:nvCxnSpPr>
            <p:cNvPr id="18" name="Düz Bağlayıcı 17"/>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0" name="Tablo 19"/>
          <p:cNvGraphicFramePr>
            <a:graphicFrameLocks noGrp="1"/>
          </p:cNvGraphicFramePr>
          <p:nvPr>
            <p:extLst/>
          </p:nvPr>
        </p:nvGraphicFramePr>
        <p:xfrm>
          <a:off x="107504" y="1616100"/>
          <a:ext cx="8856984" cy="5598781"/>
        </p:xfrm>
        <a:graphic>
          <a:graphicData uri="http://schemas.openxmlformats.org/drawingml/2006/table">
            <a:tbl>
              <a:tblPr firstRow="1" bandRow="1">
                <a:tableStyleId>{5C22544A-7EE6-4342-B048-85BDC9FD1C3A}</a:tableStyleId>
              </a:tblPr>
              <a:tblGrid>
                <a:gridCol w="8856984">
                  <a:extLst>
                    <a:ext uri="{9D8B030D-6E8A-4147-A177-3AD203B41FA5}">
                      <a16:colId xmlns:a16="http://schemas.microsoft.com/office/drawing/2014/main" val="20000"/>
                    </a:ext>
                  </a:extLst>
                </a:gridCol>
              </a:tblGrid>
              <a:tr h="3689601">
                <a:tc>
                  <a:txBody>
                    <a:bodyPr/>
                    <a:lstStyle/>
                    <a:p>
                      <a:pPr marL="285750" lvl="0" indent="163513" algn="just">
                        <a:buClr>
                          <a:srgbClr val="154E5F"/>
                        </a:buClr>
                        <a:buSzPct val="125000"/>
                        <a:buFont typeface="Arial" pitchFamily="34" charset="0"/>
                        <a:buChar char="•"/>
                      </a:pPr>
                      <a:r>
                        <a:rPr lang="tr-TR" sz="1600" b="0" kern="1200" baseline="0" dirty="0" smtClean="0">
                          <a:solidFill>
                            <a:schemeClr val="accent1">
                              <a:lumMod val="50000"/>
                            </a:schemeClr>
                          </a:solidFill>
                          <a:latin typeface="Calibri" panose="020F0502020204030204" pitchFamily="34" charset="0"/>
                          <a:ea typeface="+mn-ea"/>
                          <a:cs typeface="+mn-cs"/>
                        </a:rPr>
                        <a:t>Mevcut portföylerinde bulunan ürün / yazılımlarında tasarımsal iyileştirme, kullanım alanını genişletme, farklı teknolojilere entegrasyon, </a:t>
                      </a:r>
                      <a:r>
                        <a:rPr lang="tr-TR" sz="1600" b="0" kern="1200" baseline="0" dirty="0" err="1" smtClean="0">
                          <a:solidFill>
                            <a:schemeClr val="accent1">
                              <a:lumMod val="50000"/>
                            </a:schemeClr>
                          </a:solidFill>
                          <a:latin typeface="Calibri" panose="020F0502020204030204" pitchFamily="34" charset="0"/>
                          <a:ea typeface="+mn-ea"/>
                          <a:cs typeface="+mn-cs"/>
                        </a:rPr>
                        <a:t>sektörel</a:t>
                      </a:r>
                      <a:r>
                        <a:rPr lang="tr-TR" sz="1600" b="0" kern="1200" baseline="0" dirty="0" smtClean="0">
                          <a:solidFill>
                            <a:schemeClr val="accent1">
                              <a:lumMod val="50000"/>
                            </a:schemeClr>
                          </a:solidFill>
                          <a:latin typeface="Calibri" panose="020F0502020204030204" pitchFamily="34" charset="0"/>
                          <a:ea typeface="+mn-ea"/>
                          <a:cs typeface="+mn-cs"/>
                        </a:rPr>
                        <a:t> ihtiyaçlara uyarlama, modül ekleme, işlev optimizasyonu vb. iyileştirmelerle ilgili iş paketi içer</a:t>
                      </a:r>
                      <a:r>
                        <a:rPr lang="tr-TR" sz="1600" b="0" u="sng" kern="1200" baseline="0" dirty="0" smtClean="0">
                          <a:solidFill>
                            <a:schemeClr val="accent1">
                              <a:lumMod val="50000"/>
                            </a:schemeClr>
                          </a:solidFill>
                          <a:latin typeface="Calibri" panose="020F0502020204030204" pitchFamily="34" charset="0"/>
                          <a:ea typeface="+mn-ea"/>
                          <a:cs typeface="+mn-cs"/>
                        </a:rPr>
                        <a:t>me</a:t>
                      </a:r>
                      <a:r>
                        <a:rPr lang="tr-TR" sz="1600" b="0" kern="1200" baseline="0" dirty="0" smtClean="0">
                          <a:solidFill>
                            <a:schemeClr val="accent1">
                              <a:lumMod val="50000"/>
                            </a:schemeClr>
                          </a:solidFill>
                          <a:latin typeface="Calibri" panose="020F0502020204030204" pitchFamily="34" charset="0"/>
                          <a:ea typeface="+mn-ea"/>
                          <a:cs typeface="+mn-cs"/>
                        </a:rPr>
                        <a:t>yen ve </a:t>
                      </a:r>
                      <a:r>
                        <a:rPr lang="tr-TR" sz="1600" b="0" u="sng" kern="1200" baseline="0" dirty="0" smtClean="0">
                          <a:solidFill>
                            <a:schemeClr val="accent1">
                              <a:lumMod val="50000"/>
                            </a:schemeClr>
                          </a:solidFill>
                          <a:latin typeface="Calibri" panose="020F0502020204030204" pitchFamily="34" charset="0"/>
                          <a:ea typeface="+mn-ea"/>
                          <a:cs typeface="+mn-cs"/>
                        </a:rPr>
                        <a:t>daha önce geliştirilmiş ürün / yazılımların sadece ticarileştirilmesiyle (tanıtım – pazarlama – satış) ilgili faaliyetler içeren </a:t>
                      </a:r>
                      <a:r>
                        <a:rPr lang="tr-TR" sz="1600" b="0" kern="1200" baseline="0" dirty="0" smtClean="0">
                          <a:solidFill>
                            <a:schemeClr val="accent1">
                              <a:lumMod val="50000"/>
                            </a:schemeClr>
                          </a:solidFill>
                          <a:latin typeface="Calibri" panose="020F0502020204030204" pitchFamily="34" charset="0"/>
                          <a:ea typeface="+mn-ea"/>
                          <a:cs typeface="+mn-cs"/>
                        </a:rPr>
                        <a:t>proje sunulacak olması durumunda; proje konusu ürün / yazılımın çağrı ilan tarihinden geriye son 3 yıllık süre içinde veya ilan tarihi ile son başvuru tarihi arasındaki süre içinde kamu kurumlarının proje desteğiyle geliştirilerek başarılı tamamlanmış veya Teknoloji Geliştirme Bölgelerinde geliştirilerek olumlu sonuçlandırılmış olması ya da </a:t>
                      </a:r>
                      <a:r>
                        <a:rPr lang="tr-TR" sz="1600" b="0" kern="1200" baseline="0" dirty="0" err="1" smtClean="0">
                          <a:solidFill>
                            <a:schemeClr val="accent1">
                              <a:lumMod val="50000"/>
                            </a:schemeClr>
                          </a:solidFill>
                          <a:latin typeface="Calibri" panose="020F0502020204030204" pitchFamily="34" charset="0"/>
                          <a:ea typeface="+mn-ea"/>
                          <a:cs typeface="+mn-cs"/>
                        </a:rPr>
                        <a:t>ArGe</a:t>
                      </a:r>
                      <a:r>
                        <a:rPr lang="tr-TR" sz="1600" b="0" kern="1200" baseline="0" dirty="0" smtClean="0">
                          <a:solidFill>
                            <a:schemeClr val="accent1">
                              <a:lumMod val="50000"/>
                            </a:schemeClr>
                          </a:solidFill>
                          <a:latin typeface="Calibri" panose="020F0502020204030204" pitchFamily="34" charset="0"/>
                          <a:ea typeface="+mn-ea"/>
                          <a:cs typeface="+mn-cs"/>
                        </a:rPr>
                        <a:t> Merkezinde sonuçlandırılmış olması şarttır.</a:t>
                      </a:r>
                    </a:p>
                    <a:p>
                      <a:pPr marL="536575" lvl="0" indent="0" algn="just">
                        <a:buFont typeface="Arial" panose="020B0604020202020204" pitchFamily="34" charset="0"/>
                        <a:buNone/>
                      </a:pPr>
                      <a:r>
                        <a:rPr lang="tr-TR" sz="1600" b="0" kern="1200" baseline="0" dirty="0" smtClean="0">
                          <a:solidFill>
                            <a:schemeClr val="accent1">
                              <a:lumMod val="50000"/>
                            </a:schemeClr>
                          </a:solidFill>
                          <a:latin typeface="Calibri" panose="020F0502020204030204" pitchFamily="34" charset="0"/>
                          <a:ea typeface="+mn-ea"/>
                          <a:cs typeface="+mn-cs"/>
                        </a:rPr>
                        <a:t>- Kamu destekli projede; ilgili kurumun yazısındaki proje tamamlanma tarihi,</a:t>
                      </a:r>
                    </a:p>
                    <a:p>
                      <a:pPr marL="536575" lvl="0" indent="0" algn="just">
                        <a:buFont typeface="Arial" panose="020B0604020202020204" pitchFamily="34" charset="0"/>
                        <a:buNone/>
                      </a:pPr>
                      <a:r>
                        <a:rPr lang="tr-TR" sz="1600" b="0" kern="1200" baseline="0" dirty="0" smtClean="0">
                          <a:solidFill>
                            <a:schemeClr val="accent1">
                              <a:lumMod val="50000"/>
                            </a:schemeClr>
                          </a:solidFill>
                          <a:latin typeface="Calibri" panose="020F0502020204030204" pitchFamily="34" charset="0"/>
                          <a:ea typeface="+mn-ea"/>
                          <a:cs typeface="+mn-cs"/>
                        </a:rPr>
                        <a:t>-Teknoloji Geliştirme Bölgesinde (TGB) sonuçlandırılan ürün / yazılımda; TGB yönetici şirketi tarafından oluşturulacak Teknolojik Ürün Değerlendirme Komisyonunca teknolojik ürün özelliği taşıdığına dair olumlu raporun tarihi veya bölge içerisinde yatırımı için verilen yatırım izni tarihi,</a:t>
                      </a:r>
                    </a:p>
                    <a:p>
                      <a:pPr marL="536575" lvl="0" indent="0" algn="just">
                        <a:buFont typeface="Arial" panose="020B0604020202020204" pitchFamily="34" charset="0"/>
                        <a:buNone/>
                      </a:pPr>
                      <a:r>
                        <a:rPr lang="tr-TR" sz="1600" b="0" kern="1200" baseline="0" dirty="0" smtClean="0">
                          <a:solidFill>
                            <a:schemeClr val="accent1">
                              <a:lumMod val="50000"/>
                            </a:schemeClr>
                          </a:solidFill>
                          <a:latin typeface="Calibri" panose="020F0502020204030204" pitchFamily="34" charset="0"/>
                          <a:ea typeface="+mn-ea"/>
                          <a:cs typeface="+mn-cs"/>
                        </a:rPr>
                        <a:t>esas alınır.</a:t>
                      </a:r>
                    </a:p>
                    <a:p>
                      <a:pPr marL="536575" indent="0" algn="just"/>
                      <a:r>
                        <a:rPr lang="tr-TR" sz="1600" b="0" kern="1200" baseline="0" dirty="0" smtClean="0">
                          <a:solidFill>
                            <a:schemeClr val="accent1">
                              <a:lumMod val="50000"/>
                            </a:schemeClr>
                          </a:solidFill>
                          <a:latin typeface="Calibri" panose="020F0502020204030204" pitchFamily="34" charset="0"/>
                          <a:ea typeface="+mn-ea"/>
                          <a:cs typeface="+mn-cs"/>
                        </a:rPr>
                        <a:t>- </a:t>
                      </a:r>
                      <a:r>
                        <a:rPr lang="tr-TR" sz="1600" b="0" kern="1200" baseline="0" dirty="0" err="1" smtClean="0">
                          <a:solidFill>
                            <a:schemeClr val="accent1">
                              <a:lumMod val="50000"/>
                            </a:schemeClr>
                          </a:solidFill>
                          <a:latin typeface="Calibri" panose="020F0502020204030204" pitchFamily="34" charset="0"/>
                          <a:ea typeface="+mn-ea"/>
                          <a:cs typeface="+mn-cs"/>
                        </a:rPr>
                        <a:t>ArGe</a:t>
                      </a:r>
                      <a:r>
                        <a:rPr lang="tr-TR" sz="1600" b="0" kern="1200" baseline="0" dirty="0" smtClean="0">
                          <a:solidFill>
                            <a:schemeClr val="accent1">
                              <a:lumMod val="50000"/>
                            </a:schemeClr>
                          </a:solidFill>
                          <a:latin typeface="Calibri" panose="020F0502020204030204" pitchFamily="34" charset="0"/>
                          <a:ea typeface="+mn-ea"/>
                          <a:cs typeface="+mn-cs"/>
                        </a:rPr>
                        <a:t> Merkezinde sonuçlandırılan ürün / yazılımda; başvuru sahibinin </a:t>
                      </a:r>
                      <a:r>
                        <a:rPr lang="tr-TR" sz="1600" b="0" kern="1200" baseline="0" dirty="0" err="1" smtClean="0">
                          <a:solidFill>
                            <a:schemeClr val="accent1">
                              <a:lumMod val="50000"/>
                            </a:schemeClr>
                          </a:solidFill>
                          <a:latin typeface="Calibri" panose="020F0502020204030204" pitchFamily="34" charset="0"/>
                          <a:ea typeface="+mn-ea"/>
                          <a:cs typeface="+mn-cs"/>
                        </a:rPr>
                        <a:t>ArGe</a:t>
                      </a:r>
                      <a:r>
                        <a:rPr lang="tr-TR" sz="1600" b="0" kern="1200" baseline="0" dirty="0" smtClean="0">
                          <a:solidFill>
                            <a:schemeClr val="accent1">
                              <a:lumMod val="50000"/>
                            </a:schemeClr>
                          </a:solidFill>
                          <a:latin typeface="Calibri" panose="020F0502020204030204" pitchFamily="34" charset="0"/>
                          <a:ea typeface="+mn-ea"/>
                          <a:cs typeface="+mn-cs"/>
                        </a:rPr>
                        <a:t> Merkezi Belgesinin var olması yeterlidir.</a:t>
                      </a:r>
                    </a:p>
                    <a:p>
                      <a:pPr marL="536575" indent="0" algn="just"/>
                      <a:r>
                        <a:rPr lang="tr-TR" sz="1600" b="0" kern="1200" baseline="0" dirty="0" smtClean="0">
                          <a:solidFill>
                            <a:schemeClr val="accent1">
                              <a:lumMod val="50000"/>
                            </a:schemeClr>
                          </a:solidFill>
                          <a:latin typeface="Calibri" panose="020F0502020204030204" pitchFamily="34" charset="0"/>
                          <a:ea typeface="+mn-ea"/>
                          <a:cs typeface="+mn-cs"/>
                        </a:rPr>
                        <a:t>- Tüm belge türleri başvuru sahibi işletmeye ait olmalıdır. Herhangi bir isim altında devredilen belgeler kabul edilmez.  </a:t>
                      </a:r>
                    </a:p>
                    <a:p>
                      <a:pPr marL="536575" indent="0" algn="just"/>
                      <a:r>
                        <a:rPr lang="tr-TR" sz="1600" b="0" kern="1200" baseline="0" dirty="0" smtClean="0">
                          <a:solidFill>
                            <a:schemeClr val="accent1">
                              <a:lumMod val="50000"/>
                            </a:schemeClr>
                          </a:solidFill>
                          <a:latin typeface="Calibri" panose="020F0502020204030204" pitchFamily="34" charset="0"/>
                          <a:ea typeface="+mn-ea"/>
                          <a:cs typeface="+mn-cs"/>
                        </a:rPr>
                        <a:t>- “Uygun Proje Konuları” bölümünde belirtilen 8 dijital teknolojiden, “entegre çalışmak kaydıyla” birkaçı seçilmişse, en az birinin yukarıda belirtilen şartı sağlaması yeterlidir.   </a:t>
                      </a:r>
                    </a:p>
                    <a:p>
                      <a:pPr marL="363538" lvl="0" indent="0" algn="just">
                        <a:buFont typeface="Arial" panose="020B0604020202020204" pitchFamily="34" charset="0"/>
                        <a:buNone/>
                      </a:pPr>
                      <a:endParaRPr lang="tr-TR" sz="1600" b="0" kern="1200" baseline="0" dirty="0" smtClean="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0879">
                <a:tc>
                  <a:txBody>
                    <a:bodyPr/>
                    <a:lstStyle/>
                    <a:p>
                      <a:endParaRPr lang="tr-TR" sz="1600" b="0" kern="1200" baseline="0" dirty="0" smtClean="0">
                        <a:solidFill>
                          <a:schemeClr val="tx1"/>
                        </a:solidFill>
                        <a:latin typeface="Calibri" panose="020F0502020204030204" pitchFamily="34" charset="0"/>
                        <a:ea typeface="+mn-ea"/>
                        <a:cs typeface="Calibri" panose="020F0502020204030204" pitchFamily="34" charset="0"/>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780115"/>
                  </a:ext>
                </a:extLst>
              </a:tr>
            </a:tbl>
          </a:graphicData>
        </a:graphic>
      </p:graphicFrame>
      <p:sp>
        <p:nvSpPr>
          <p:cNvPr id="21"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42</a:t>
            </a:fld>
            <a:endParaRPr lang="en-CA" dirty="0">
              <a:latin typeface="Calibri" panose="020F0502020204030204" pitchFamily="34" charset="0"/>
            </a:endParaRPr>
          </a:p>
        </p:txBody>
      </p:sp>
    </p:spTree>
    <p:extLst>
      <p:ext uri="{BB962C8B-B14F-4D97-AF65-F5344CB8AC3E}">
        <p14:creationId xmlns:p14="http://schemas.microsoft.com/office/powerpoint/2010/main" val="1155642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2" name="Köşeli Çift Ayraç 21"/>
          <p:cNvSpPr/>
          <p:nvPr/>
        </p:nvSpPr>
        <p:spPr>
          <a:xfrm>
            <a:off x="357613" y="1067928"/>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4" name="Tablo 23"/>
          <p:cNvGraphicFramePr>
            <a:graphicFrameLocks noGrp="1"/>
          </p:cNvGraphicFramePr>
          <p:nvPr>
            <p:extLst/>
          </p:nvPr>
        </p:nvGraphicFramePr>
        <p:xfrm>
          <a:off x="883242" y="1151863"/>
          <a:ext cx="8009238" cy="608253"/>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608253">
                <a:tc>
                  <a:txBody>
                    <a:bodyPr/>
                    <a:lstStyle/>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r>
                        <a:rPr lang="tr-TR" sz="2000" b="1" kern="1200" dirty="0" smtClean="0">
                          <a:solidFill>
                            <a:schemeClr val="accent1">
                              <a:lumMod val="50000"/>
                            </a:schemeClr>
                          </a:solidFill>
                          <a:latin typeface="Calibri" panose="020F0502020204030204" pitchFamily="34" charset="0"/>
                          <a:ea typeface="+mn-ea"/>
                          <a:cs typeface="+mn-cs"/>
                        </a:rPr>
                        <a:t>Diğer başvuru koşulları:</a:t>
                      </a:r>
                      <a:endParaRPr lang="tr-TR" sz="2000" b="1" kern="1200" baseline="0" dirty="0" smtClean="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6" name="Grup 15"/>
          <p:cNvGrpSpPr/>
          <p:nvPr/>
        </p:nvGrpSpPr>
        <p:grpSpPr>
          <a:xfrm>
            <a:off x="271736" y="439088"/>
            <a:ext cx="8332712" cy="338554"/>
            <a:chOff x="271736" y="514606"/>
            <a:chExt cx="8332712" cy="338554"/>
          </a:xfrm>
        </p:grpSpPr>
        <p:sp>
          <p:nvSpPr>
            <p:cNvPr id="17"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2022 – </a:t>
              </a:r>
              <a:r>
                <a:rPr lang="tr-TR" sz="1600" b="1" dirty="0">
                  <a:solidFill>
                    <a:srgbClr val="0070C0"/>
                  </a:solidFill>
                </a:rPr>
                <a:t>01 Proje Teklif Çağrısı</a:t>
              </a:r>
            </a:p>
          </p:txBody>
        </p:sp>
        <p:cxnSp>
          <p:nvCxnSpPr>
            <p:cNvPr id="18" name="Düz Bağlayıcı 17"/>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0" name="Tablo 19"/>
          <p:cNvGraphicFramePr>
            <a:graphicFrameLocks noGrp="1"/>
          </p:cNvGraphicFramePr>
          <p:nvPr>
            <p:extLst/>
          </p:nvPr>
        </p:nvGraphicFramePr>
        <p:xfrm>
          <a:off x="-13336" y="2057589"/>
          <a:ext cx="8856984" cy="3518951"/>
        </p:xfrm>
        <a:graphic>
          <a:graphicData uri="http://schemas.openxmlformats.org/drawingml/2006/table">
            <a:tbl>
              <a:tblPr firstRow="1" bandRow="1">
                <a:tableStyleId>{5C22544A-7EE6-4342-B048-85BDC9FD1C3A}</a:tableStyleId>
              </a:tblPr>
              <a:tblGrid>
                <a:gridCol w="8856984">
                  <a:extLst>
                    <a:ext uri="{9D8B030D-6E8A-4147-A177-3AD203B41FA5}">
                      <a16:colId xmlns:a16="http://schemas.microsoft.com/office/drawing/2014/main" val="20000"/>
                    </a:ext>
                  </a:extLst>
                </a:gridCol>
              </a:tblGrid>
              <a:tr h="2445918">
                <a:tc>
                  <a:txBody>
                    <a:bodyPr/>
                    <a:lstStyle/>
                    <a:p>
                      <a:pPr marL="711200" indent="7938" algn="just">
                        <a:buFont typeface="Arial" pitchFamily="34" charset="0"/>
                        <a:buChar char="•"/>
                      </a:pPr>
                      <a:r>
                        <a:rPr lang="tr-TR" sz="2000" b="0" kern="1200" baseline="0" dirty="0" smtClean="0">
                          <a:solidFill>
                            <a:schemeClr val="accent1">
                              <a:lumMod val="50000"/>
                            </a:schemeClr>
                          </a:solidFill>
                          <a:latin typeface="Calibri" panose="020F0502020204030204" pitchFamily="34" charset="0"/>
                          <a:ea typeface="+mn-ea"/>
                          <a:cs typeface="+mn-cs"/>
                        </a:rPr>
                        <a:t>Tasarımsal iyileştirme, kullanım alanını genişletme, farklı teknolojilere entegrasyon, </a:t>
                      </a:r>
                      <a:r>
                        <a:rPr lang="tr-TR" sz="2000" b="0" kern="1200" baseline="0" dirty="0" err="1" smtClean="0">
                          <a:solidFill>
                            <a:schemeClr val="accent1">
                              <a:lumMod val="50000"/>
                            </a:schemeClr>
                          </a:solidFill>
                          <a:latin typeface="Calibri" panose="020F0502020204030204" pitchFamily="34" charset="0"/>
                          <a:ea typeface="+mn-ea"/>
                          <a:cs typeface="+mn-cs"/>
                        </a:rPr>
                        <a:t>sektörel</a:t>
                      </a:r>
                      <a:r>
                        <a:rPr lang="tr-TR" sz="2000" b="0" kern="1200" baseline="0" dirty="0" smtClean="0">
                          <a:solidFill>
                            <a:schemeClr val="accent1">
                              <a:lumMod val="50000"/>
                            </a:schemeClr>
                          </a:solidFill>
                          <a:latin typeface="Calibri" panose="020F0502020204030204" pitchFamily="34" charset="0"/>
                          <a:ea typeface="+mn-ea"/>
                          <a:cs typeface="+mn-cs"/>
                        </a:rPr>
                        <a:t> ihtiyaçlara uyarlama, modül ekleme, işlev optimizasyonu vb. iyileştirmelerle ilgili herhangi bir iş paketi </a:t>
                      </a:r>
                      <a:r>
                        <a:rPr lang="tr-TR" sz="2000" b="0" u="sng" kern="1200" baseline="0" dirty="0" smtClean="0">
                          <a:solidFill>
                            <a:schemeClr val="accent1">
                              <a:lumMod val="50000"/>
                            </a:schemeClr>
                          </a:solidFill>
                          <a:latin typeface="Calibri" panose="020F0502020204030204" pitchFamily="34" charset="0"/>
                          <a:ea typeface="+mn-ea"/>
                          <a:cs typeface="+mn-cs"/>
                        </a:rPr>
                        <a:t>içeren</a:t>
                      </a:r>
                      <a:r>
                        <a:rPr lang="tr-TR" sz="2000" b="0" kern="1200" baseline="0" dirty="0" smtClean="0">
                          <a:solidFill>
                            <a:schemeClr val="accent1">
                              <a:lumMod val="50000"/>
                            </a:schemeClr>
                          </a:solidFill>
                          <a:latin typeface="Calibri" panose="020F0502020204030204" pitchFamily="34" charset="0"/>
                          <a:ea typeface="+mn-ea"/>
                          <a:cs typeface="+mn-cs"/>
                        </a:rPr>
                        <a:t> projelerde kamu destekli proje olma, TGB ya da </a:t>
                      </a:r>
                      <a:r>
                        <a:rPr lang="tr-TR" sz="2000" b="0" kern="1200" baseline="0" dirty="0" err="1" smtClean="0">
                          <a:solidFill>
                            <a:schemeClr val="accent1">
                              <a:lumMod val="50000"/>
                            </a:schemeClr>
                          </a:solidFill>
                          <a:latin typeface="Calibri" panose="020F0502020204030204" pitchFamily="34" charset="0"/>
                          <a:ea typeface="+mn-ea"/>
                          <a:cs typeface="+mn-cs"/>
                        </a:rPr>
                        <a:t>ArGe</a:t>
                      </a:r>
                      <a:r>
                        <a:rPr lang="tr-TR" sz="2000" b="0" kern="1200" baseline="0" dirty="0" smtClean="0">
                          <a:solidFill>
                            <a:schemeClr val="accent1">
                              <a:lumMod val="50000"/>
                            </a:schemeClr>
                          </a:solidFill>
                          <a:latin typeface="Calibri" panose="020F0502020204030204" pitchFamily="34" charset="0"/>
                          <a:ea typeface="+mn-ea"/>
                          <a:cs typeface="+mn-cs"/>
                        </a:rPr>
                        <a:t> Merkezinde sonuçlandırılmış olmaya dair belgeler aran</a:t>
                      </a:r>
                      <a:r>
                        <a:rPr lang="tr-TR" sz="2000" b="0" u="sng" kern="1200" baseline="0" dirty="0" smtClean="0">
                          <a:solidFill>
                            <a:schemeClr val="accent1">
                              <a:lumMod val="50000"/>
                            </a:schemeClr>
                          </a:solidFill>
                          <a:latin typeface="Calibri" panose="020F0502020204030204" pitchFamily="34" charset="0"/>
                          <a:ea typeface="+mn-ea"/>
                          <a:cs typeface="+mn-cs"/>
                        </a:rPr>
                        <a:t>maz</a:t>
                      </a:r>
                      <a:r>
                        <a:rPr lang="tr-TR" sz="2000" b="0" kern="1200" baseline="0" dirty="0" smtClean="0">
                          <a:solidFill>
                            <a:schemeClr val="accent1">
                              <a:lumMod val="50000"/>
                            </a:schemeClr>
                          </a:solidFill>
                          <a:latin typeface="Calibri" panose="020F0502020204030204" pitchFamily="34" charset="0"/>
                          <a:ea typeface="+mn-ea"/>
                          <a:cs typeface="+mn-cs"/>
                        </a:rPr>
                        <a:t>. </a:t>
                      </a: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73033">
                <a:tc>
                  <a:txBody>
                    <a:bodyPr/>
                    <a:lstStyle/>
                    <a:p>
                      <a:endParaRPr lang="tr-TR" sz="1800" b="0" kern="1200" baseline="0" dirty="0" smtClean="0">
                        <a:solidFill>
                          <a:schemeClr val="tx1"/>
                        </a:solidFill>
                        <a:latin typeface="Calibri" panose="020F0502020204030204" pitchFamily="34" charset="0"/>
                        <a:ea typeface="+mn-ea"/>
                        <a:cs typeface="Calibri" panose="020F0502020204030204" pitchFamily="34" charset="0"/>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780115"/>
                  </a:ext>
                </a:extLst>
              </a:tr>
            </a:tbl>
          </a:graphicData>
        </a:graphic>
      </p:graphicFrame>
      <p:sp>
        <p:nvSpPr>
          <p:cNvPr id="21"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43</a:t>
            </a:fld>
            <a:endParaRPr lang="en-CA" dirty="0">
              <a:latin typeface="Calibri" panose="020F0502020204030204" pitchFamily="34" charset="0"/>
            </a:endParaRPr>
          </a:p>
        </p:txBody>
      </p:sp>
    </p:spTree>
    <p:extLst>
      <p:ext uri="{BB962C8B-B14F-4D97-AF65-F5344CB8AC3E}">
        <p14:creationId xmlns:p14="http://schemas.microsoft.com/office/powerpoint/2010/main" val="3094580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2" name="Köşeli Çift Ayraç 21"/>
          <p:cNvSpPr/>
          <p:nvPr/>
        </p:nvSpPr>
        <p:spPr>
          <a:xfrm>
            <a:off x="357613" y="1067928"/>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4" name="Tablo 23"/>
          <p:cNvGraphicFramePr>
            <a:graphicFrameLocks noGrp="1"/>
          </p:cNvGraphicFramePr>
          <p:nvPr>
            <p:extLst/>
          </p:nvPr>
        </p:nvGraphicFramePr>
        <p:xfrm>
          <a:off x="883242" y="1151863"/>
          <a:ext cx="8009238" cy="608253"/>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608253">
                <a:tc>
                  <a:txBody>
                    <a:bodyPr/>
                    <a:lstStyle/>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r>
                        <a:rPr lang="tr-TR" sz="2000" b="1" kern="1200" dirty="0" smtClean="0">
                          <a:solidFill>
                            <a:schemeClr val="accent1">
                              <a:lumMod val="50000"/>
                            </a:schemeClr>
                          </a:solidFill>
                          <a:latin typeface="Calibri" panose="020F0502020204030204" pitchFamily="34" charset="0"/>
                          <a:ea typeface="+mn-ea"/>
                          <a:cs typeface="+mn-cs"/>
                        </a:rPr>
                        <a:t>Diğer koşullar:</a:t>
                      </a:r>
                      <a:endParaRPr lang="tr-TR" sz="2000" b="1" kern="1200" baseline="0" dirty="0" smtClean="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6" name="Grup 15"/>
          <p:cNvGrpSpPr/>
          <p:nvPr/>
        </p:nvGrpSpPr>
        <p:grpSpPr>
          <a:xfrm>
            <a:off x="271736" y="439088"/>
            <a:ext cx="8332712" cy="338554"/>
            <a:chOff x="271736" y="514606"/>
            <a:chExt cx="8332712" cy="338554"/>
          </a:xfrm>
        </p:grpSpPr>
        <p:sp>
          <p:nvSpPr>
            <p:cNvPr id="17"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2022 – </a:t>
              </a:r>
              <a:r>
                <a:rPr lang="tr-TR" sz="1600" b="1" dirty="0">
                  <a:solidFill>
                    <a:srgbClr val="0070C0"/>
                  </a:solidFill>
                </a:rPr>
                <a:t>01 Proje Teklif Çağrısı</a:t>
              </a:r>
            </a:p>
          </p:txBody>
        </p:sp>
        <p:cxnSp>
          <p:nvCxnSpPr>
            <p:cNvPr id="18" name="Düz Bağlayıcı 17"/>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0" name="Tablo 19"/>
          <p:cNvGraphicFramePr>
            <a:graphicFrameLocks noGrp="1"/>
          </p:cNvGraphicFramePr>
          <p:nvPr>
            <p:extLst/>
          </p:nvPr>
        </p:nvGraphicFramePr>
        <p:xfrm>
          <a:off x="861691" y="1832124"/>
          <a:ext cx="8009238" cy="4176464"/>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4176464">
                <a:tc>
                  <a:txBody>
                    <a:bodyPr/>
                    <a:lstStyle/>
                    <a:p>
                      <a:pPr marL="117475" indent="-117475" algn="just">
                        <a:lnSpc>
                          <a:spcPct val="100000"/>
                        </a:lnSpc>
                        <a:spcBef>
                          <a:spcPts val="600"/>
                        </a:spcBef>
                        <a:spcAft>
                          <a:spcPts val="600"/>
                        </a:spcAft>
                        <a:buClr>
                          <a:srgbClr val="154E5F"/>
                        </a:buClr>
                        <a:buSzPct val="125000"/>
                        <a:buFont typeface="Arial" panose="020B0604020202020204" pitchFamily="34" charset="0"/>
                        <a:buChar char="•"/>
                      </a:pPr>
                      <a:r>
                        <a:rPr lang="tr-TR" sz="2000" b="0" kern="1200" baseline="0" dirty="0" smtClean="0">
                          <a:solidFill>
                            <a:schemeClr val="accent1">
                              <a:lumMod val="50000"/>
                            </a:schemeClr>
                          </a:solidFill>
                          <a:latin typeface="Calibri" panose="020F0502020204030204" pitchFamily="34" charset="0"/>
                          <a:ea typeface="+mn-ea"/>
                          <a:cs typeface="+mn-cs"/>
                        </a:rPr>
                        <a:t>KOBİGEL Programı kapsamındaki bir projesi </a:t>
                      </a:r>
                      <a:r>
                        <a:rPr lang="tr-TR" sz="2000" b="0" kern="1200" baseline="0" dirty="0" smtClean="0">
                          <a:solidFill>
                            <a:srgbClr val="FF0000"/>
                          </a:solidFill>
                          <a:latin typeface="Calibri" panose="020F0502020204030204" pitchFamily="34" charset="0"/>
                          <a:ea typeface="+mn-ea"/>
                          <a:cs typeface="+mn-cs"/>
                        </a:rPr>
                        <a:t>başarısız tamamlanan ya da sonlandırılan işletmeler</a:t>
                      </a:r>
                      <a:r>
                        <a:rPr lang="tr-TR" sz="2000" b="0" kern="1200" baseline="0" dirty="0" smtClean="0">
                          <a:solidFill>
                            <a:schemeClr val="accent1">
                              <a:lumMod val="50000"/>
                            </a:schemeClr>
                          </a:solidFill>
                          <a:latin typeface="Calibri" panose="020F0502020204030204" pitchFamily="34" charset="0"/>
                          <a:ea typeface="+mn-ea"/>
                          <a:cs typeface="+mn-cs"/>
                        </a:rPr>
                        <a:t>, başarısız tamamlama ya da sonlandırmaya ilişkin Kurul Kararı tarihinden itibaren </a:t>
                      </a:r>
                      <a:r>
                        <a:rPr lang="tr-TR" sz="2000" b="0" kern="1200" baseline="0" dirty="0" smtClean="0">
                          <a:solidFill>
                            <a:srgbClr val="FF0000"/>
                          </a:solidFill>
                          <a:latin typeface="Calibri" panose="020F0502020204030204" pitchFamily="34" charset="0"/>
                          <a:ea typeface="+mn-ea"/>
                          <a:cs typeface="+mn-cs"/>
                        </a:rPr>
                        <a:t>2 yıl süreyle bu program kapsamında tekrar proje başvurusu yapamaz.</a:t>
                      </a:r>
                    </a:p>
                    <a:p>
                      <a:pPr marL="117475" indent="-117475" algn="just">
                        <a:lnSpc>
                          <a:spcPct val="100000"/>
                        </a:lnSpc>
                        <a:spcBef>
                          <a:spcPts val="600"/>
                        </a:spcBef>
                        <a:spcAft>
                          <a:spcPts val="600"/>
                        </a:spcAft>
                        <a:buClr>
                          <a:srgbClr val="154E5F"/>
                        </a:buClr>
                        <a:buSzPct val="125000"/>
                        <a:buFont typeface="Arial" panose="020B0604020202020204" pitchFamily="34" charset="0"/>
                        <a:buChar char="•"/>
                      </a:pPr>
                      <a:r>
                        <a:rPr lang="tr-TR" sz="2000" b="0" kern="1200" baseline="0" dirty="0" smtClean="0">
                          <a:solidFill>
                            <a:srgbClr val="FF0000"/>
                          </a:solidFill>
                          <a:latin typeface="Calibri" panose="020F0502020204030204" pitchFamily="34" charset="0"/>
                          <a:ea typeface="+mn-ea"/>
                          <a:cs typeface="+mn-cs"/>
                        </a:rPr>
                        <a:t>Başarılı tamamlanan </a:t>
                      </a:r>
                      <a:r>
                        <a:rPr lang="tr-TR" sz="2000" b="0" kern="1200" baseline="0" dirty="0" smtClean="0">
                          <a:solidFill>
                            <a:schemeClr val="accent1">
                              <a:lumMod val="50000"/>
                            </a:schemeClr>
                          </a:solidFill>
                          <a:latin typeface="Calibri" panose="020F0502020204030204" pitchFamily="34" charset="0"/>
                          <a:ea typeface="+mn-ea"/>
                          <a:cs typeface="+mn-cs"/>
                        </a:rPr>
                        <a:t>bir projeden sonra yeni bir proje başvurusu, proje süresinin bitiş tarihinden itibaren </a:t>
                      </a:r>
                      <a:r>
                        <a:rPr lang="tr-TR" sz="2000" b="0" kern="1200" baseline="0" dirty="0" smtClean="0">
                          <a:solidFill>
                            <a:srgbClr val="FF0000"/>
                          </a:solidFill>
                          <a:latin typeface="Calibri" panose="020F0502020204030204" pitchFamily="34" charset="0"/>
                          <a:ea typeface="+mn-ea"/>
                          <a:cs typeface="+mn-cs"/>
                        </a:rPr>
                        <a:t>en az 1 yıl </a:t>
                      </a:r>
                      <a:r>
                        <a:rPr lang="tr-TR" sz="2000" b="0" kern="1200" baseline="0" dirty="0" smtClean="0">
                          <a:solidFill>
                            <a:schemeClr val="accent1">
                              <a:lumMod val="50000"/>
                            </a:schemeClr>
                          </a:solidFill>
                          <a:latin typeface="Calibri" panose="020F0502020204030204" pitchFamily="34" charset="0"/>
                          <a:ea typeface="+mn-ea"/>
                          <a:cs typeface="+mn-cs"/>
                        </a:rPr>
                        <a:t>sonra yapılabilir.</a:t>
                      </a:r>
                    </a:p>
                    <a:p>
                      <a:pPr marL="117475" indent="-117475" algn="just">
                        <a:lnSpc>
                          <a:spcPct val="100000"/>
                        </a:lnSpc>
                        <a:spcBef>
                          <a:spcPts val="600"/>
                        </a:spcBef>
                        <a:spcAft>
                          <a:spcPts val="600"/>
                        </a:spcAft>
                        <a:buClr>
                          <a:srgbClr val="154E5F"/>
                        </a:buClr>
                        <a:buSzPct val="125000"/>
                        <a:buFont typeface="Arial" panose="020B0604020202020204" pitchFamily="34" charset="0"/>
                        <a:buChar char="•"/>
                      </a:pPr>
                      <a:r>
                        <a:rPr lang="tr-TR" sz="2000" b="0" kern="1200" baseline="0" dirty="0" smtClean="0">
                          <a:solidFill>
                            <a:schemeClr val="accent1">
                              <a:lumMod val="50000"/>
                            </a:schemeClr>
                          </a:solidFill>
                          <a:latin typeface="Calibri" panose="020F0502020204030204" pitchFamily="34" charset="0"/>
                          <a:ea typeface="+mn-ea"/>
                          <a:cs typeface="+mn-cs"/>
                        </a:rPr>
                        <a:t>Henüz süreci </a:t>
                      </a:r>
                      <a:r>
                        <a:rPr lang="tr-TR" sz="2000" b="0" kern="1200" baseline="0" dirty="0" smtClean="0">
                          <a:solidFill>
                            <a:srgbClr val="FF0000"/>
                          </a:solidFill>
                          <a:latin typeface="Calibri" panose="020F0502020204030204" pitchFamily="34" charset="0"/>
                          <a:ea typeface="+mn-ea"/>
                          <a:cs typeface="+mn-cs"/>
                        </a:rPr>
                        <a:t>sonuçlanmamış KOBİGEL projesi olanlar bu çağrı kapsamında başvuru yapamaz</a:t>
                      </a:r>
                      <a:r>
                        <a:rPr lang="tr-TR" sz="2000" b="0" kern="1200" baseline="0" dirty="0" smtClean="0">
                          <a:solidFill>
                            <a:schemeClr val="accent1">
                              <a:lumMod val="50000"/>
                            </a:schemeClr>
                          </a:solidFill>
                          <a:latin typeface="Calibri" panose="020F0502020204030204" pitchFamily="34" charset="0"/>
                          <a:ea typeface="+mn-ea"/>
                          <a:cs typeface="+mn-cs"/>
                        </a:rPr>
                        <a:t>.</a:t>
                      </a: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44</a:t>
            </a:fld>
            <a:endParaRPr lang="en-CA" dirty="0">
              <a:latin typeface="Calibri" panose="020F0502020204030204" pitchFamily="34" charset="0"/>
            </a:endParaRPr>
          </a:p>
        </p:txBody>
      </p:sp>
    </p:spTree>
    <p:extLst>
      <p:ext uri="{BB962C8B-B14F-4D97-AF65-F5344CB8AC3E}">
        <p14:creationId xmlns:p14="http://schemas.microsoft.com/office/powerpoint/2010/main" val="2773089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413450"/>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Dikdörtgen 1"/>
          <p:cNvSpPr/>
          <p:nvPr/>
        </p:nvSpPr>
        <p:spPr>
          <a:xfrm>
            <a:off x="-11622" y="4922205"/>
            <a:ext cx="9155621" cy="1600438"/>
          </a:xfrm>
          <a:prstGeom prst="rect">
            <a:avLst/>
          </a:prstGeom>
        </p:spPr>
        <p:txBody>
          <a:bodyPr wrap="square">
            <a:spAutoFit/>
          </a:bodyPr>
          <a:lstStyle/>
          <a:p>
            <a:pPr algn="just">
              <a:spcBef>
                <a:spcPts val="0"/>
              </a:spcBef>
            </a:pPr>
            <a:r>
              <a:rPr lang="tr-TR" sz="1400" dirty="0" smtClean="0">
                <a:solidFill>
                  <a:srgbClr val="FF0000"/>
                </a:solidFill>
              </a:rPr>
              <a:t>*</a:t>
            </a:r>
            <a:r>
              <a:rPr lang="tr-TR" sz="1400" dirty="0">
                <a:solidFill>
                  <a:schemeClr val="accent1">
                    <a:lumMod val="50000"/>
                  </a:schemeClr>
                </a:solidFill>
              </a:rPr>
              <a:t>Geri Ödemeli Destekler için, destek ödeme aşamasında destek tutarı kadar teminat mektubu veya KGF kefalet mektubu ibraz edilmek zorundadır. Geri ödemeler, proje bitişinden 12 ay sonra başlamak üzere dörder aylık dönemde altı eşit taksitte yapılır, faiz veya komisyon alınmaz. </a:t>
            </a:r>
          </a:p>
          <a:p>
            <a:pPr algn="just">
              <a:spcBef>
                <a:spcPts val="0"/>
              </a:spcBef>
            </a:pPr>
            <a:r>
              <a:rPr lang="tr-TR" sz="1400" dirty="0" smtClean="0">
                <a:solidFill>
                  <a:srgbClr val="FF0000"/>
                </a:solidFill>
              </a:rPr>
              <a:t>**</a:t>
            </a:r>
            <a:r>
              <a:rPr lang="tr-TR" sz="1400" dirty="0" smtClean="0">
                <a:solidFill>
                  <a:schemeClr val="accent1">
                    <a:lumMod val="50000"/>
                  </a:schemeClr>
                </a:solidFill>
              </a:rPr>
              <a:t>Personel </a:t>
            </a:r>
            <a:r>
              <a:rPr lang="tr-TR" sz="1400" dirty="0">
                <a:solidFill>
                  <a:schemeClr val="accent1">
                    <a:lumMod val="50000"/>
                  </a:schemeClr>
                </a:solidFill>
              </a:rPr>
              <a:t>giderleri için, öğrenim durumu katsayısına göre belirlenen tutarda (oran uygulanmadan) geri ödemesiz destek verilir</a:t>
            </a:r>
            <a:r>
              <a:rPr lang="tr-TR" sz="1400" dirty="0" smtClean="0">
                <a:solidFill>
                  <a:schemeClr val="accent1">
                    <a:lumMod val="50000"/>
                  </a:schemeClr>
                </a:solidFill>
              </a:rPr>
              <a:t>.</a:t>
            </a:r>
          </a:p>
          <a:p>
            <a:pPr algn="just">
              <a:spcBef>
                <a:spcPts val="0"/>
              </a:spcBef>
            </a:pPr>
            <a:r>
              <a:rPr lang="tr-TR" sz="1400" dirty="0" smtClean="0">
                <a:solidFill>
                  <a:srgbClr val="FF0000"/>
                </a:solidFill>
              </a:rPr>
              <a:t>***</a:t>
            </a:r>
            <a:r>
              <a:rPr lang="tr-TR" sz="1400" dirty="0" smtClean="0">
                <a:solidFill>
                  <a:schemeClr val="accent1">
                    <a:lumMod val="50000"/>
                  </a:schemeClr>
                </a:solidFill>
              </a:rPr>
              <a:t> </a:t>
            </a:r>
            <a:r>
              <a:rPr lang="tr-TR" sz="1400" dirty="0">
                <a:solidFill>
                  <a:schemeClr val="accent1">
                    <a:lumMod val="50000"/>
                  </a:schemeClr>
                </a:solidFill>
              </a:rPr>
              <a:t>Desteğin başlangıç tarihinden itibaren 4 ay içerisinde talep edilmesi halinde; Kurul tarafından uygun görülen geri ödemeli destek </a:t>
            </a:r>
            <a:r>
              <a:rPr lang="tr-TR" sz="1400" dirty="0" smtClean="0">
                <a:solidFill>
                  <a:schemeClr val="accent1">
                    <a:lumMod val="50000"/>
                  </a:schemeClr>
                </a:solidFill>
              </a:rPr>
              <a:t>tutarının %50’sine </a:t>
            </a:r>
            <a:r>
              <a:rPr lang="tr-TR" sz="1400" dirty="0">
                <a:solidFill>
                  <a:schemeClr val="accent1">
                    <a:lumMod val="50000"/>
                  </a:schemeClr>
                </a:solidFill>
              </a:rPr>
              <a:t>kadar erken </a:t>
            </a:r>
            <a:r>
              <a:rPr lang="tr-TR" sz="1400" dirty="0" smtClean="0">
                <a:solidFill>
                  <a:schemeClr val="accent1">
                    <a:lumMod val="50000"/>
                  </a:schemeClr>
                </a:solidFill>
              </a:rPr>
              <a:t>ödeme yapılabilir</a:t>
            </a:r>
            <a:r>
              <a:rPr lang="tr-TR" sz="1400" dirty="0">
                <a:solidFill>
                  <a:schemeClr val="accent1">
                    <a:lumMod val="50000"/>
                  </a:schemeClr>
                </a:solidFill>
              </a:rPr>
              <a:t>. </a:t>
            </a:r>
          </a:p>
        </p:txBody>
      </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45</a:t>
            </a:fld>
            <a:endParaRPr lang="en-CA" dirty="0">
              <a:latin typeface="Calibri" panose="020F0502020204030204" pitchFamily="34" charset="0"/>
            </a:endParaRPr>
          </a:p>
        </p:txBody>
      </p:sp>
      <p:graphicFrame>
        <p:nvGraphicFramePr>
          <p:cNvPr id="9" name="Diyagram 8"/>
          <p:cNvGraphicFramePr/>
          <p:nvPr>
            <p:extLst/>
          </p:nvPr>
        </p:nvGraphicFramePr>
        <p:xfrm>
          <a:off x="1187624" y="881308"/>
          <a:ext cx="7806802" cy="4119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2803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429623"/>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46</a:t>
            </a:fld>
            <a:endParaRPr lang="en-CA" dirty="0">
              <a:latin typeface="Calibri" panose="020F0502020204030204" pitchFamily="34" charset="0"/>
            </a:endParaRPr>
          </a:p>
        </p:txBody>
      </p:sp>
      <p:graphicFrame>
        <p:nvGraphicFramePr>
          <p:cNvPr id="8" name="Diyagram 7"/>
          <p:cNvGraphicFramePr/>
          <p:nvPr>
            <p:extLst/>
          </p:nvPr>
        </p:nvGraphicFramePr>
        <p:xfrm>
          <a:off x="107504" y="1014398"/>
          <a:ext cx="8928992" cy="4706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Metin kutusu 8"/>
          <p:cNvSpPr txBox="1"/>
          <p:nvPr/>
        </p:nvSpPr>
        <p:spPr>
          <a:xfrm>
            <a:off x="467544" y="1792054"/>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1</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0" name="Metin kutusu 9"/>
          <p:cNvSpPr txBox="1"/>
          <p:nvPr/>
        </p:nvSpPr>
        <p:spPr>
          <a:xfrm>
            <a:off x="1593155" y="1792054"/>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2</a:t>
            </a:r>
          </a:p>
        </p:txBody>
      </p:sp>
      <p:sp>
        <p:nvSpPr>
          <p:cNvPr id="11" name="Metin kutusu 10"/>
          <p:cNvSpPr txBox="1"/>
          <p:nvPr/>
        </p:nvSpPr>
        <p:spPr>
          <a:xfrm>
            <a:off x="2819388" y="1772059"/>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3</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2" name="Metin kutusu 11"/>
          <p:cNvSpPr txBox="1"/>
          <p:nvPr/>
        </p:nvSpPr>
        <p:spPr>
          <a:xfrm>
            <a:off x="3829335" y="1763528"/>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4</a:t>
            </a:r>
          </a:p>
        </p:txBody>
      </p:sp>
      <p:sp>
        <p:nvSpPr>
          <p:cNvPr id="13" name="Metin kutusu 12"/>
          <p:cNvSpPr txBox="1"/>
          <p:nvPr/>
        </p:nvSpPr>
        <p:spPr>
          <a:xfrm>
            <a:off x="4955512" y="1763528"/>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5</a:t>
            </a:r>
          </a:p>
        </p:txBody>
      </p:sp>
      <p:sp>
        <p:nvSpPr>
          <p:cNvPr id="14" name="Metin kutusu 13"/>
          <p:cNvSpPr txBox="1"/>
          <p:nvPr/>
        </p:nvSpPr>
        <p:spPr>
          <a:xfrm>
            <a:off x="6096084" y="1761901"/>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6</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5" name="Metin kutusu 14"/>
          <p:cNvSpPr txBox="1"/>
          <p:nvPr/>
        </p:nvSpPr>
        <p:spPr>
          <a:xfrm>
            <a:off x="7197865" y="1772059"/>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7</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6" name="Metin kutusu 15"/>
          <p:cNvSpPr txBox="1"/>
          <p:nvPr/>
        </p:nvSpPr>
        <p:spPr>
          <a:xfrm>
            <a:off x="8316416" y="1760116"/>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8</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Dikdörtgen 1"/>
          <p:cNvSpPr/>
          <p:nvPr/>
        </p:nvSpPr>
        <p:spPr>
          <a:xfrm>
            <a:off x="197324" y="5736791"/>
            <a:ext cx="8839172" cy="584775"/>
          </a:xfrm>
          <a:prstGeom prst="rect">
            <a:avLst/>
          </a:prstGeom>
        </p:spPr>
        <p:txBody>
          <a:bodyPr wrap="square">
            <a:spAutoFit/>
          </a:bodyPr>
          <a:lstStyle/>
          <a:p>
            <a:r>
              <a:rPr lang="tr-TR" sz="1600" dirty="0">
                <a:solidFill>
                  <a:schemeClr val="accent1">
                    <a:lumMod val="50000"/>
                  </a:schemeClr>
                </a:solidFill>
                <a:ea typeface="+mn-ea"/>
              </a:rPr>
              <a:t>B</a:t>
            </a:r>
            <a:r>
              <a:rPr lang="tr-TR" sz="1600" dirty="0" smtClean="0">
                <a:solidFill>
                  <a:schemeClr val="accent1">
                    <a:lumMod val="50000"/>
                  </a:schemeClr>
                </a:solidFill>
                <a:ea typeface="+mn-ea"/>
              </a:rPr>
              <a:t>elirtilen </a:t>
            </a:r>
            <a:r>
              <a:rPr lang="tr-TR" sz="1600" dirty="0">
                <a:solidFill>
                  <a:schemeClr val="accent1">
                    <a:lumMod val="50000"/>
                  </a:schemeClr>
                </a:solidFill>
                <a:ea typeface="+mn-ea"/>
              </a:rPr>
              <a:t>imalat sanayi sektörüyle ilişkili 8 dijital teknolojiden birini veya entegre çalışmak kaydıyla birkaçını birlikte içeren </a:t>
            </a:r>
            <a:r>
              <a:rPr lang="tr-TR" sz="1600" dirty="0" smtClean="0">
                <a:solidFill>
                  <a:schemeClr val="accent1">
                    <a:lumMod val="50000"/>
                  </a:schemeClr>
                </a:solidFill>
                <a:ea typeface="+mn-ea"/>
              </a:rPr>
              <a:t>konuda </a:t>
            </a:r>
            <a:r>
              <a:rPr lang="tr-TR" sz="1600" dirty="0">
                <a:solidFill>
                  <a:schemeClr val="accent1">
                    <a:lumMod val="50000"/>
                  </a:schemeClr>
                </a:solidFill>
              </a:rPr>
              <a:t>proje </a:t>
            </a:r>
            <a:r>
              <a:rPr lang="tr-TR" sz="1600" dirty="0" smtClean="0">
                <a:solidFill>
                  <a:schemeClr val="accent1">
                    <a:lumMod val="50000"/>
                  </a:schemeClr>
                </a:solidFill>
              </a:rPr>
              <a:t>sunabilecektir.</a:t>
            </a:r>
            <a:endParaRPr lang="tr-TR" sz="1600" dirty="0">
              <a:solidFill>
                <a:schemeClr val="accent1">
                  <a:lumMod val="50000"/>
                </a:schemeClr>
              </a:solidFill>
              <a:ea typeface="+mn-ea"/>
            </a:endParaRPr>
          </a:p>
        </p:txBody>
      </p:sp>
    </p:spTree>
    <p:extLst>
      <p:ext uri="{BB962C8B-B14F-4D97-AF65-F5344CB8AC3E}">
        <p14:creationId xmlns:p14="http://schemas.microsoft.com/office/powerpoint/2010/main" val="66066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455261"/>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47</a:t>
            </a:fld>
            <a:endParaRPr lang="en-CA" dirty="0">
              <a:latin typeface="Calibri" panose="020F0502020204030204" pitchFamily="34" charset="0"/>
            </a:endParaRPr>
          </a:p>
        </p:txBody>
      </p:sp>
      <p:sp>
        <p:nvSpPr>
          <p:cNvPr id="11" name="Dikdörtgen 10"/>
          <p:cNvSpPr/>
          <p:nvPr/>
        </p:nvSpPr>
        <p:spPr>
          <a:xfrm>
            <a:off x="971600" y="1616100"/>
            <a:ext cx="8316416" cy="369332"/>
          </a:xfrm>
          <a:prstGeom prst="rect">
            <a:avLst/>
          </a:prstGeom>
        </p:spPr>
        <p:txBody>
          <a:bodyPr wrap="square">
            <a:spAutoFit/>
          </a:bodyPr>
          <a:lstStyle/>
          <a:p>
            <a:r>
              <a:rPr lang="tr-TR" dirty="0"/>
              <a:t> </a:t>
            </a:r>
          </a:p>
        </p:txBody>
      </p:sp>
      <p:sp>
        <p:nvSpPr>
          <p:cNvPr id="9" name="Dikdörtgen 8"/>
          <p:cNvSpPr/>
          <p:nvPr/>
        </p:nvSpPr>
        <p:spPr>
          <a:xfrm>
            <a:off x="467544" y="1388405"/>
            <a:ext cx="8316416" cy="4616648"/>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pPr>
            <a:r>
              <a:rPr lang="tr-TR" dirty="0">
                <a:solidFill>
                  <a:schemeClr val="accent1">
                    <a:lumMod val="50000"/>
                  </a:schemeClr>
                </a:solidFill>
                <a:ea typeface="+mn-ea"/>
              </a:rPr>
              <a:t>Teknoloji geliştiricisi KOBİ’ler, aşağıda belirtilen imalat sanayi sektörüyle ilişkili </a:t>
            </a:r>
            <a:r>
              <a:rPr lang="tr-TR" dirty="0" smtClean="0">
                <a:solidFill>
                  <a:schemeClr val="accent1">
                    <a:lumMod val="50000"/>
                  </a:schemeClr>
                </a:solidFill>
                <a:ea typeface="+mn-ea"/>
              </a:rPr>
              <a:t>8 </a:t>
            </a:r>
            <a:r>
              <a:rPr lang="tr-TR" dirty="0">
                <a:solidFill>
                  <a:schemeClr val="accent1">
                    <a:lumMod val="50000"/>
                  </a:schemeClr>
                </a:solidFill>
                <a:ea typeface="+mn-ea"/>
              </a:rPr>
              <a:t>dijital teknolojiden birini veya entegre çalışmak kaydıyla birkaçını birlikte içeren konuda; </a:t>
            </a:r>
          </a:p>
          <a:p>
            <a:pPr marL="354013" algn="just">
              <a:spcBef>
                <a:spcPts val="600"/>
              </a:spcBef>
              <a:spcAft>
                <a:spcPts val="600"/>
              </a:spcAft>
            </a:pPr>
            <a:r>
              <a:rPr lang="tr-TR" dirty="0" smtClean="0">
                <a:solidFill>
                  <a:schemeClr val="accent1">
                    <a:lumMod val="50000"/>
                  </a:schemeClr>
                </a:solidFill>
                <a:ea typeface="+mn-ea"/>
              </a:rPr>
              <a:t>- </a:t>
            </a:r>
            <a:r>
              <a:rPr lang="tr-TR" dirty="0">
                <a:solidFill>
                  <a:schemeClr val="accent1">
                    <a:lumMod val="50000"/>
                  </a:schemeClr>
                </a:solidFill>
                <a:ea typeface="+mn-ea"/>
              </a:rPr>
              <a:t>mevcut portföylerindeki ürün / yazılımlarında tasarımsal iyileştirme, kullanım alanını genişletme, farklı teknolojilere entegrasyon, </a:t>
            </a:r>
            <a:r>
              <a:rPr lang="tr-TR" dirty="0" err="1">
                <a:solidFill>
                  <a:schemeClr val="accent1">
                    <a:lumMod val="50000"/>
                  </a:schemeClr>
                </a:solidFill>
                <a:ea typeface="+mn-ea"/>
              </a:rPr>
              <a:t>sektörel</a:t>
            </a:r>
            <a:r>
              <a:rPr lang="tr-TR" dirty="0">
                <a:solidFill>
                  <a:schemeClr val="accent1">
                    <a:lumMod val="50000"/>
                  </a:schemeClr>
                </a:solidFill>
                <a:ea typeface="+mn-ea"/>
              </a:rPr>
              <a:t> ihtiyaçlara uyarlama, modül ekleme, işlev optimizasyonu vb. iyileştirmeler yapmak </a:t>
            </a:r>
          </a:p>
          <a:p>
            <a:pPr algn="just">
              <a:spcBef>
                <a:spcPts val="600"/>
              </a:spcBef>
              <a:spcAft>
                <a:spcPts val="600"/>
              </a:spcAft>
            </a:pPr>
            <a:r>
              <a:rPr lang="tr-TR" dirty="0" smtClean="0">
                <a:solidFill>
                  <a:schemeClr val="accent1">
                    <a:lumMod val="50000"/>
                  </a:schemeClr>
                </a:solidFill>
                <a:ea typeface="+mn-ea"/>
              </a:rPr>
              <a:t>ve </a:t>
            </a:r>
            <a:r>
              <a:rPr lang="tr-TR" dirty="0">
                <a:solidFill>
                  <a:schemeClr val="accent1">
                    <a:lumMod val="50000"/>
                  </a:schemeClr>
                </a:solidFill>
                <a:ea typeface="+mn-ea"/>
              </a:rPr>
              <a:t>/ veya</a:t>
            </a:r>
          </a:p>
          <a:p>
            <a:pPr marL="354013" algn="just">
              <a:spcBef>
                <a:spcPts val="600"/>
              </a:spcBef>
              <a:spcAft>
                <a:spcPts val="600"/>
              </a:spcAft>
            </a:pPr>
            <a:r>
              <a:rPr lang="tr-TR" dirty="0" smtClean="0">
                <a:solidFill>
                  <a:schemeClr val="accent1">
                    <a:lumMod val="50000"/>
                  </a:schemeClr>
                </a:solidFill>
                <a:ea typeface="+mn-ea"/>
              </a:rPr>
              <a:t>- </a:t>
            </a:r>
            <a:r>
              <a:rPr lang="tr-TR" dirty="0">
                <a:solidFill>
                  <a:schemeClr val="accent1">
                    <a:lumMod val="50000"/>
                  </a:schemeClr>
                </a:solidFill>
                <a:ea typeface="+mn-ea"/>
              </a:rPr>
              <a:t>Geliştirmiş oldukları ürün / yazılımları ticarileştirmek </a:t>
            </a:r>
          </a:p>
          <a:p>
            <a:pPr algn="just">
              <a:spcBef>
                <a:spcPts val="600"/>
              </a:spcBef>
              <a:spcAft>
                <a:spcPts val="600"/>
              </a:spcAft>
            </a:pPr>
            <a:r>
              <a:rPr lang="tr-TR" dirty="0" smtClean="0">
                <a:solidFill>
                  <a:schemeClr val="accent1">
                    <a:lumMod val="50000"/>
                  </a:schemeClr>
                </a:solidFill>
                <a:ea typeface="+mn-ea"/>
              </a:rPr>
              <a:t>için </a:t>
            </a:r>
            <a:r>
              <a:rPr lang="tr-TR" dirty="0">
                <a:solidFill>
                  <a:schemeClr val="accent1">
                    <a:lumMod val="50000"/>
                  </a:schemeClr>
                </a:solidFill>
                <a:ea typeface="+mn-ea"/>
              </a:rPr>
              <a:t>proje sunabilecektir. </a:t>
            </a:r>
            <a:endParaRPr lang="tr-TR" dirty="0" smtClean="0">
              <a:solidFill>
                <a:schemeClr val="accent1">
                  <a:lumMod val="50000"/>
                </a:schemeClr>
              </a:solidFill>
              <a:ea typeface="+mn-ea"/>
            </a:endParaRPr>
          </a:p>
          <a:p>
            <a:pPr marL="285750" indent="-285750" algn="just">
              <a:spcBef>
                <a:spcPts val="600"/>
              </a:spcBef>
              <a:spcAft>
                <a:spcPts val="600"/>
              </a:spcAft>
              <a:buFont typeface="Wingdings" pitchFamily="2" charset="2"/>
              <a:buChar char="§"/>
            </a:pPr>
            <a:r>
              <a:rPr lang="tr-TR" dirty="0" smtClean="0">
                <a:solidFill>
                  <a:schemeClr val="accent1">
                    <a:lumMod val="50000"/>
                  </a:schemeClr>
                </a:solidFill>
                <a:ea typeface="+mn-ea"/>
              </a:rPr>
              <a:t>Başvuru </a:t>
            </a:r>
            <a:r>
              <a:rPr lang="tr-TR" dirty="0">
                <a:solidFill>
                  <a:schemeClr val="accent1">
                    <a:lumMod val="50000"/>
                  </a:schemeClr>
                </a:solidFill>
                <a:ea typeface="+mn-ea"/>
              </a:rPr>
              <a:t>sahibi KOBİ’lerin</a:t>
            </a:r>
            <a:r>
              <a:rPr lang="tr-TR" b="1" dirty="0">
                <a:solidFill>
                  <a:srgbClr val="FF0000"/>
                </a:solidFill>
                <a:ea typeface="+mn-ea"/>
              </a:rPr>
              <a:t> proje konusu alandaki faaliyet kapasitelerini, imkan ve kabiliyetlerini geliştirmek amaçlı faaliyetleri de </a:t>
            </a:r>
            <a:r>
              <a:rPr lang="tr-TR" dirty="0">
                <a:solidFill>
                  <a:schemeClr val="accent1">
                    <a:lumMod val="50000"/>
                  </a:schemeClr>
                </a:solidFill>
                <a:ea typeface="+mn-ea"/>
              </a:rPr>
              <a:t>proje iş paketleri arasında yer alabilecektir. </a:t>
            </a:r>
          </a:p>
          <a:p>
            <a:pPr algn="just">
              <a:spcBef>
                <a:spcPts val="600"/>
              </a:spcBef>
              <a:spcAft>
                <a:spcPts val="600"/>
              </a:spcAft>
            </a:pPr>
            <a:endParaRPr lang="tr-TR" dirty="0">
              <a:solidFill>
                <a:schemeClr val="accent1">
                  <a:lumMod val="50000"/>
                </a:schemeClr>
              </a:solidFill>
              <a:ea typeface="+mn-ea"/>
            </a:endParaRPr>
          </a:p>
        </p:txBody>
      </p:sp>
    </p:spTree>
    <p:extLst>
      <p:ext uri="{BB962C8B-B14F-4D97-AF65-F5344CB8AC3E}">
        <p14:creationId xmlns:p14="http://schemas.microsoft.com/office/powerpoint/2010/main" val="14161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1993198" y="1641928"/>
          <a:ext cx="6865425" cy="4510675"/>
        </p:xfrm>
        <a:graphic>
          <a:graphicData uri="http://schemas.openxmlformats.org/drawingml/2006/table">
            <a:tbl>
              <a:tblPr firstRow="1" bandRow="1">
                <a:tableStyleId>{5A111915-BE36-4E01-A7E5-04B1672EAD32}</a:tableStyleId>
              </a:tblPr>
              <a:tblGrid>
                <a:gridCol w="6865425">
                  <a:extLst>
                    <a:ext uri="{9D8B030D-6E8A-4147-A177-3AD203B41FA5}">
                      <a16:colId xmlns:a16="http://schemas.microsoft.com/office/drawing/2014/main" val="20000"/>
                    </a:ext>
                  </a:extLst>
                </a:gridCol>
              </a:tblGrid>
              <a:tr h="4510675">
                <a:tc>
                  <a:txBody>
                    <a:bodyPr/>
                    <a:lstStyle/>
                    <a:p>
                      <a:pPr algn="just">
                        <a:spcBef>
                          <a:spcPts val="600"/>
                        </a:spcBef>
                        <a:spcAft>
                          <a:spcPts val="600"/>
                        </a:spcAf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Büyük veri, işlenmesi için yenilikçi çözümler gerektiren yüksek hacimli, yüksek hızda ve yüksek değişkenlikteki veridir. Kullanılacak veri türlerine örnek olarak; </a:t>
                      </a:r>
                      <a:r>
                        <a:rPr lang="tr-TR" sz="1600" dirty="0" err="1" smtClean="0">
                          <a:effectLst/>
                          <a:latin typeface="Calibri" panose="020F0502020204030204" pitchFamily="34" charset="0"/>
                          <a:ea typeface="Times New Roman" panose="02020603050405020304" pitchFamily="18" charset="0"/>
                          <a:cs typeface="Calibri" panose="020F0502020204030204" pitchFamily="34" charset="0"/>
                        </a:rPr>
                        <a:t>sensörlerden</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 gelen bilgiler, üretim parametreleri, fire ölçümleri, kalite kontrol ölçümleri, tedarik ve satış işlem kayıtları, müşteri geri bildirim kayıtları, internet istatistikleri, sosyal medya yayınları gibi büyük sayıda bilgiden oluşan veriler gösterilebilir.</a:t>
                      </a:r>
                    </a:p>
                    <a:p>
                      <a:pPr algn="just">
                        <a:spcBef>
                          <a:spcPts val="600"/>
                        </a:spcBef>
                        <a:spcAft>
                          <a:spcPts val="600"/>
                        </a:spcAf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Bu uygun proje konusunu içeren projeler; büyük verinin analitik yöntem ve araçlar kullanılarak tamamen veya kısmen otonom bir şekilde analiz edilmesi ile </a:t>
                      </a:r>
                      <a:r>
                        <a:rPr lang="tr-TR" sz="1600" u="sng" dirty="0" smtClean="0">
                          <a:effectLst/>
                          <a:latin typeface="Calibri" panose="020F0502020204030204" pitchFamily="34" charset="0"/>
                          <a:ea typeface="Times New Roman" panose="02020603050405020304" pitchFamily="18" charset="0"/>
                          <a:cs typeface="Calibri" panose="020F0502020204030204" pitchFamily="34" charset="0"/>
                        </a:rPr>
                        <a:t>imalat sanayi sektörü işletmesinin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PLANLAMA, STOK TAKİP, TEDARİK, PAZARLAMA, YÖNETİM VE KARAR DESTEK,  LOJİSTİK, ENERJİ KULLANIMI</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 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iyileştirecek veya ihtiyaçlarını giderecek çözümler üretiyor olmalıdır.</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3" y="1486688"/>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285377" y="865573"/>
            <a:ext cx="1482606"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BÜYÜK </a:t>
            </a:r>
            <a:br>
              <a:rPr lang="tr-TR" sz="2400" b="1" dirty="0" smtClean="0">
                <a:solidFill>
                  <a:srgbClr val="006597"/>
                </a:solidFill>
                <a:latin typeface="Calibri" panose="020F0502020204030204" pitchFamily="34" charset="0"/>
              </a:rPr>
            </a:br>
            <a:r>
              <a:rPr lang="tr-TR" sz="2400" b="1" dirty="0" smtClean="0">
                <a:solidFill>
                  <a:srgbClr val="006597"/>
                </a:solidFill>
                <a:latin typeface="Calibri" panose="020F0502020204030204" pitchFamily="34" charset="0"/>
              </a:rPr>
              <a:t>VERİ	</a:t>
            </a:r>
            <a:endParaRPr lang="tr-TR" sz="2400" b="1" dirty="0">
              <a:solidFill>
                <a:srgbClr val="006597"/>
              </a:solidFill>
              <a:latin typeface="Calibri" panose="020F0502020204030204" pitchFamily="34" charset="0"/>
            </a:endParaRPr>
          </a:p>
        </p:txBody>
      </p:sp>
      <p:sp>
        <p:nvSpPr>
          <p:cNvPr id="15" name="Dikdörtgen 14"/>
          <p:cNvSpPr/>
          <p:nvPr/>
        </p:nvSpPr>
        <p:spPr>
          <a:xfrm>
            <a:off x="1475656" y="1472084"/>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455261"/>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48</a:t>
            </a:fld>
            <a:endParaRPr lang="en-CA" dirty="0">
              <a:latin typeface="Calibri" panose="020F0502020204030204" pitchFamily="34" charset="0"/>
            </a:endParaRPr>
          </a:p>
        </p:txBody>
      </p:sp>
    </p:spTree>
    <p:extLst>
      <p:ext uri="{BB962C8B-B14F-4D97-AF65-F5344CB8AC3E}">
        <p14:creationId xmlns:p14="http://schemas.microsoft.com/office/powerpoint/2010/main" val="309325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sp>
        <p:nvSpPr>
          <p:cNvPr id="10" name="Düz Bağlayıcı 9"/>
          <p:cNvSpPr/>
          <p:nvPr/>
        </p:nvSpPr>
        <p:spPr>
          <a:xfrm flipV="1">
            <a:off x="755576" y="1976138"/>
            <a:ext cx="8103047" cy="26235"/>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824517"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439088"/>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49</a:t>
            </a:fld>
            <a:endParaRPr lang="en-CA" dirty="0">
              <a:latin typeface="Calibri" panose="020F0502020204030204" pitchFamily="34" charset="0"/>
            </a:endParaRPr>
          </a:p>
        </p:txBody>
      </p:sp>
      <p:sp>
        <p:nvSpPr>
          <p:cNvPr id="17" name="Dikdörtgen 16"/>
          <p:cNvSpPr/>
          <p:nvPr/>
        </p:nvSpPr>
        <p:spPr>
          <a:xfrm>
            <a:off x="285377" y="865573"/>
            <a:ext cx="1482606"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BÜYÜK </a:t>
            </a:r>
            <a:br>
              <a:rPr lang="tr-TR" sz="2400" b="1" dirty="0" smtClean="0">
                <a:solidFill>
                  <a:srgbClr val="006597"/>
                </a:solidFill>
                <a:latin typeface="Calibri" panose="020F0502020204030204" pitchFamily="34" charset="0"/>
              </a:rPr>
            </a:br>
            <a:r>
              <a:rPr lang="tr-TR" sz="2400" b="1" dirty="0" smtClean="0">
                <a:solidFill>
                  <a:srgbClr val="006597"/>
                </a:solidFill>
                <a:latin typeface="Calibri" panose="020F0502020204030204" pitchFamily="34" charset="0"/>
              </a:rPr>
              <a:t>VERİ	</a:t>
            </a:r>
            <a:endParaRPr lang="tr-TR" sz="2400" b="1" dirty="0">
              <a:solidFill>
                <a:srgbClr val="006597"/>
              </a:solidFill>
              <a:latin typeface="Calibri" panose="020F0502020204030204" pitchFamily="34" charset="0"/>
            </a:endParaRPr>
          </a:p>
        </p:txBody>
      </p:sp>
      <p:graphicFrame>
        <p:nvGraphicFramePr>
          <p:cNvPr id="20" name="Tablo 19"/>
          <p:cNvGraphicFramePr>
            <a:graphicFrameLocks noGrp="1"/>
          </p:cNvGraphicFramePr>
          <p:nvPr>
            <p:extLst/>
          </p:nvPr>
        </p:nvGraphicFramePr>
        <p:xfrm>
          <a:off x="755576" y="2104430"/>
          <a:ext cx="8097283" cy="4480222"/>
        </p:xfrm>
        <a:graphic>
          <a:graphicData uri="http://schemas.openxmlformats.org/drawingml/2006/table">
            <a:tbl>
              <a:tblPr firstRow="1" bandRow="1">
                <a:tableStyleId>{5A111915-BE36-4E01-A7E5-04B1672EAD32}</a:tableStyleId>
              </a:tblPr>
              <a:tblGrid>
                <a:gridCol w="8097283">
                  <a:extLst>
                    <a:ext uri="{9D8B030D-6E8A-4147-A177-3AD203B41FA5}">
                      <a16:colId xmlns:a16="http://schemas.microsoft.com/office/drawing/2014/main" val="20000"/>
                    </a:ext>
                  </a:extLst>
                </a:gridCol>
              </a:tblGrid>
              <a:tr h="4023768">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Projenin, büyük verinin analitik yöntemlerle işlenmesi suretiyle; </a:t>
                      </a:r>
                      <a:r>
                        <a:rPr lang="tr-TR" sz="1600" u="sng" dirty="0" smtClean="0">
                          <a:effectLst/>
                          <a:latin typeface="Calibri" panose="020F0502020204030204" pitchFamily="34" charset="0"/>
                          <a:ea typeface="Times New Roman" panose="02020603050405020304" pitchFamily="18" charset="0"/>
                          <a:cs typeface="Calibri" panose="020F0502020204030204" pitchFamily="34" charset="0"/>
                        </a:rPr>
                        <a:t>imalat sanayi sektörü işletmesinin</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PLANLAMA, STOK TAKİP,  TEDARİK, PAZARLAMA, YÖNETİM VE KARAR DESTEK,  LOJİSTİK, ENERJİ KULLANIMI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iyileştirecek veya ihtiyaçlarını giderecek çözümler üretiyor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Verilerin işlenerek kullanılır hale getirilmesiyle ilgili yöntemlerin teknik olarak açıklanması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Kullanılacak verilerin ve işleme yöntemlerinin, ilişkili iş süreçlerinde iyileştirme sağlama açısından etkililiği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ürünün; dijital teknolojilerle entegre olma kabiliyetleri</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ürünün potansiyel alıcısı olan en az bir adet “bilanço esasına göre defter tutan ve </a:t>
                      </a:r>
                      <a:r>
                        <a:rPr lang="tr-TR" sz="1600" b="1" strike="noStrike"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2021 </a:t>
                      </a:r>
                      <a:r>
                        <a:rPr lang="tr-TR" sz="16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yılında net satış hasılatı 500.000 TL’nin üzerinde olan işletmenin” satın alma niyet beyanının varlığı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Teklif Çağrısı duyurusu altında bulunan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Satın Alma Niyet Beyanı</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nı doldurup ek olarak sisteme yükleyiniz)</a:t>
                      </a:r>
                    </a:p>
                    <a:p>
                      <a:pPr marL="285750" lvl="0" indent="-285750" algn="just">
                        <a:spcAft>
                          <a:spcPts val="0"/>
                        </a:spcAft>
                        <a:buClr>
                          <a:srgbClr val="FFFF00"/>
                        </a:buClr>
                        <a:buFont typeface="Wingdings" panose="05000000000000000000" pitchFamily="2" charset="2"/>
                        <a:buChar char=""/>
                        <a:tabLst>
                          <a:tab pos="66675" algn="l"/>
                        </a:tabLst>
                      </a:pPr>
                      <a:endParaRPr lang="tr-TR" sz="160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spcAft>
                          <a:spcPts val="0"/>
                        </a:spcAft>
                        <a:buClr>
                          <a:srgbClr val="FFFF00"/>
                        </a:buClr>
                        <a:buFont typeface="Wingdings" panose="05000000000000000000" pitchFamily="2" charset="2"/>
                        <a:buNone/>
                        <a:tabLst>
                          <a:tab pos="66675" algn="l"/>
                        </a:tabLs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Ayrıca </a:t>
                      </a:r>
                      <a:r>
                        <a:rPr lang="tr-TR" sz="1600" u="sng" dirty="0" smtClean="0">
                          <a:effectLst/>
                          <a:latin typeface="Calibri" panose="020F0502020204030204" pitchFamily="34" charset="0"/>
                          <a:ea typeface="Times New Roman" panose="02020603050405020304" pitchFamily="18" charset="0"/>
                          <a:cs typeface="Calibri" panose="020F0502020204030204" pitchFamily="34" charset="0"/>
                        </a:rPr>
                        <a:t>varsa</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Donanım yatırımlarını bulut teknolojiler kullanarak düşürme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Mobil platformlardan veri ve raporlara erişim kabiliyetleri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alandaki işletme faaliyetlerinin sürdürülebilirliğine yönelik imkan / kabiliyet / altyapının geliştirilmesi ile ilgili iş paketlerine projede yer verilmiş olması</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36350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4139952" y="6051846"/>
            <a:ext cx="2765476" cy="507317"/>
            <a:chOff x="208182" y="1123674"/>
            <a:chExt cx="2765476" cy="509203"/>
          </a:xfrm>
        </p:grpSpPr>
        <p:sp>
          <p:nvSpPr>
            <p:cNvPr id="10" name="Dikdörtgen 9"/>
            <p:cNvSpPr/>
            <p:nvPr/>
          </p:nvSpPr>
          <p:spPr>
            <a:xfrm>
              <a:off x="208182" y="1123674"/>
              <a:ext cx="2765476" cy="5092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208182" y="1123674"/>
              <a:ext cx="2765476" cy="5092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endParaRPr lang="tr-TR" sz="1800" kern="1200"/>
            </a:p>
          </p:txBody>
        </p:sp>
      </p:grpSp>
      <p:sp>
        <p:nvSpPr>
          <p:cNvPr id="12" name="Slayt Numarası Yer Tutucusu 11"/>
          <p:cNvSpPr>
            <a:spLocks noGrp="1"/>
          </p:cNvSpPr>
          <p:nvPr>
            <p:ph type="sldNum" sz="quarter" idx="12"/>
          </p:nvPr>
        </p:nvSpPr>
        <p:spPr/>
        <p:txBody>
          <a:bodyPr/>
          <a:lstStyle/>
          <a:p>
            <a:fld id="{4472FBC5-8297-4A14-8DDC-71637B6EC5A2}" type="slidenum">
              <a:rPr lang="tr-TR" smtClean="0"/>
              <a:t>5</a:t>
            </a:fld>
            <a:endParaRPr lang="tr-TR" dirty="0"/>
          </a:p>
        </p:txBody>
      </p:sp>
      <p:sp>
        <p:nvSpPr>
          <p:cNvPr id="3" name="Metin kutusu 2"/>
          <p:cNvSpPr txBox="1"/>
          <p:nvPr/>
        </p:nvSpPr>
        <p:spPr>
          <a:xfrm>
            <a:off x="611560" y="1767584"/>
            <a:ext cx="5472608" cy="945828"/>
          </a:xfrm>
          <a:prstGeom prst="rect">
            <a:avLst/>
          </a:prstGeom>
          <a:noFill/>
        </p:spPr>
        <p:txBody>
          <a:bodyPr wrap="square" rtlCol="0">
            <a:noAutofit/>
          </a:bodyPr>
          <a:lstStyle/>
          <a:p>
            <a:pPr marL="182563" indent="-182563">
              <a:buClr>
                <a:schemeClr val="accent1"/>
              </a:buClr>
              <a:buSzPct val="125000"/>
              <a:buFont typeface="Calibri" panose="020F0502020204030204" pitchFamily="34" charset="0"/>
              <a:buChar char="•"/>
            </a:pPr>
            <a:r>
              <a:rPr lang="tr-TR" sz="2400" dirty="0" smtClean="0">
                <a:solidFill>
                  <a:schemeClr val="bg2">
                    <a:lumMod val="10000"/>
                  </a:schemeClr>
                </a:solidFill>
              </a:rPr>
              <a:t> </a:t>
            </a:r>
            <a:r>
              <a:rPr lang="tr-TR" sz="2400" dirty="0">
                <a:solidFill>
                  <a:schemeClr val="accent1">
                    <a:lumMod val="50000"/>
                  </a:schemeClr>
                </a:solidFill>
                <a:ea typeface="+mn-ea"/>
              </a:rPr>
              <a:t>Ulusal sanayi – ekonomi hedeflerini destekleyen proje çağrı konuları</a:t>
            </a:r>
          </a:p>
        </p:txBody>
      </p:sp>
      <p:grpSp>
        <p:nvGrpSpPr>
          <p:cNvPr id="6" name="Grup 5"/>
          <p:cNvGrpSpPr/>
          <p:nvPr/>
        </p:nvGrpSpPr>
        <p:grpSpPr>
          <a:xfrm>
            <a:off x="403429" y="1328068"/>
            <a:ext cx="7913055" cy="390255"/>
            <a:chOff x="755576" y="1262876"/>
            <a:chExt cx="7913055" cy="391707"/>
          </a:xfrm>
        </p:grpSpPr>
        <p:sp>
          <p:nvSpPr>
            <p:cNvPr id="14" name="Dikdörtgen 13"/>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Metin kutusu 16"/>
            <p:cNvSpPr txBox="1"/>
            <p:nvPr/>
          </p:nvSpPr>
          <p:spPr>
            <a:xfrm>
              <a:off x="963775" y="1262876"/>
              <a:ext cx="7704856" cy="391707"/>
            </a:xfrm>
            <a:prstGeom prst="rect">
              <a:avLst/>
            </a:prstGeom>
            <a:noFill/>
          </p:spPr>
          <p:txBody>
            <a:bodyPr wrap="square" rtlCol="0">
              <a:noAutofit/>
            </a:bodyPr>
            <a:lstStyle/>
            <a:p>
              <a:pPr>
                <a:buClr>
                  <a:schemeClr val="accent1"/>
                </a:buClr>
              </a:pPr>
              <a:r>
                <a:rPr lang="tr-TR" sz="2400" b="1" dirty="0" smtClean="0">
                  <a:solidFill>
                    <a:srgbClr val="FF0000"/>
                  </a:solidFill>
                </a:rPr>
                <a:t>Ulusal hedeflere katkı</a:t>
              </a:r>
              <a:endParaRPr lang="tr-TR" sz="2400" dirty="0">
                <a:solidFill>
                  <a:schemeClr val="tx2"/>
                </a:solidFill>
              </a:endParaRPr>
            </a:p>
          </p:txBody>
        </p:sp>
      </p:grpSp>
      <p:grpSp>
        <p:nvGrpSpPr>
          <p:cNvPr id="18" name="Grup 17"/>
          <p:cNvGrpSpPr/>
          <p:nvPr/>
        </p:nvGrpSpPr>
        <p:grpSpPr>
          <a:xfrm>
            <a:off x="395604" y="2666005"/>
            <a:ext cx="7913055" cy="390255"/>
            <a:chOff x="755576" y="1262876"/>
            <a:chExt cx="7913055" cy="391707"/>
          </a:xfrm>
        </p:grpSpPr>
        <p:sp>
          <p:nvSpPr>
            <p:cNvPr id="19" name="Dikdörtgen 18"/>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Metin kutusu 19"/>
            <p:cNvSpPr txBox="1"/>
            <p:nvPr/>
          </p:nvSpPr>
          <p:spPr>
            <a:xfrm>
              <a:off x="963775" y="1262876"/>
              <a:ext cx="7704856" cy="391707"/>
            </a:xfrm>
            <a:prstGeom prst="rect">
              <a:avLst/>
            </a:prstGeom>
            <a:noFill/>
          </p:spPr>
          <p:txBody>
            <a:bodyPr wrap="square" rtlCol="0">
              <a:noAutofit/>
            </a:bodyPr>
            <a:lstStyle/>
            <a:p>
              <a:pPr>
                <a:buClr>
                  <a:schemeClr val="accent1"/>
                </a:buClr>
              </a:pPr>
              <a:r>
                <a:rPr lang="tr-TR" sz="2400" b="1" dirty="0" smtClean="0">
                  <a:solidFill>
                    <a:srgbClr val="FF0000"/>
                  </a:solidFill>
                </a:rPr>
                <a:t>Kaynak kullanımında etkinlik</a:t>
              </a:r>
              <a:endParaRPr lang="tr-TR" sz="2400" dirty="0">
                <a:solidFill>
                  <a:schemeClr val="tx2"/>
                </a:solidFill>
              </a:endParaRPr>
            </a:p>
          </p:txBody>
        </p:sp>
      </p:grpSp>
      <p:sp>
        <p:nvSpPr>
          <p:cNvPr id="26" name="Metin kutusu 25"/>
          <p:cNvSpPr txBox="1"/>
          <p:nvPr/>
        </p:nvSpPr>
        <p:spPr>
          <a:xfrm>
            <a:off x="539552" y="3200276"/>
            <a:ext cx="5472608" cy="864096"/>
          </a:xfrm>
          <a:prstGeom prst="rect">
            <a:avLst/>
          </a:prstGeom>
          <a:noFill/>
        </p:spPr>
        <p:txBody>
          <a:bodyPr wrap="square" rtlCol="0">
            <a:noAutofit/>
          </a:bodyPr>
          <a:lstStyle/>
          <a:p>
            <a:pPr marL="182563" indent="-182563">
              <a:buClr>
                <a:schemeClr val="accent1"/>
              </a:buClr>
              <a:buSzPct val="125000"/>
              <a:buFont typeface="Calibri" panose="020F0502020204030204" pitchFamily="34" charset="0"/>
              <a:buChar char="•"/>
            </a:pPr>
            <a:r>
              <a:rPr lang="tr-TR" sz="2400" dirty="0">
                <a:solidFill>
                  <a:schemeClr val="accent1">
                    <a:lumMod val="50000"/>
                  </a:schemeClr>
                </a:solidFill>
                <a:ea typeface="+mn-ea"/>
              </a:rPr>
              <a:t>Destek için ayrılan bütçenin planlanabilmesi</a:t>
            </a:r>
          </a:p>
          <a:p>
            <a:pPr marL="285750" indent="-285750">
              <a:buFont typeface="Wingdings" panose="05000000000000000000" pitchFamily="2" charset="2"/>
              <a:buChar char="§"/>
            </a:pPr>
            <a:endParaRPr lang="tr-TR" sz="2400" dirty="0">
              <a:solidFill>
                <a:schemeClr val="tx2"/>
              </a:solidFill>
            </a:endParaRPr>
          </a:p>
        </p:txBody>
      </p:sp>
      <p:grpSp>
        <p:nvGrpSpPr>
          <p:cNvPr id="28" name="Grup 27"/>
          <p:cNvGrpSpPr/>
          <p:nvPr/>
        </p:nvGrpSpPr>
        <p:grpSpPr>
          <a:xfrm>
            <a:off x="5847705" y="1440220"/>
            <a:ext cx="1863787" cy="1196929"/>
            <a:chOff x="5611837" y="1323987"/>
            <a:chExt cx="1863787" cy="1196929"/>
          </a:xfrm>
        </p:grpSpPr>
        <p:pic>
          <p:nvPicPr>
            <p:cNvPr id="29"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30" name="Yuvarlatılmış Dikdörtgen 29"/>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Metin kutusu 30"/>
            <p:cNvSpPr txBox="1"/>
            <p:nvPr/>
          </p:nvSpPr>
          <p:spPr>
            <a:xfrm>
              <a:off x="5675424" y="1339101"/>
              <a:ext cx="1800200" cy="276999"/>
            </a:xfrm>
            <a:prstGeom prst="rect">
              <a:avLst/>
            </a:prstGeom>
            <a:noFill/>
          </p:spPr>
          <p:txBody>
            <a:bodyPr wrap="square" rtlCol="0">
              <a:spAutoFit/>
            </a:bodyPr>
            <a:lstStyle/>
            <a:p>
              <a:r>
                <a:rPr lang="tr-TR" sz="1200" b="1" dirty="0" smtClean="0">
                  <a:solidFill>
                    <a:srgbClr val="00BAD9"/>
                  </a:solidFill>
                </a:rPr>
                <a:t>Kalkınma Planı</a:t>
              </a:r>
              <a:endParaRPr lang="tr-TR" sz="1200" b="1" dirty="0">
                <a:solidFill>
                  <a:srgbClr val="00BAD9"/>
                </a:solidFill>
              </a:endParaRPr>
            </a:p>
          </p:txBody>
        </p:sp>
      </p:grpSp>
      <p:grpSp>
        <p:nvGrpSpPr>
          <p:cNvPr id="32" name="Grup 31"/>
          <p:cNvGrpSpPr/>
          <p:nvPr/>
        </p:nvGrpSpPr>
        <p:grpSpPr>
          <a:xfrm>
            <a:off x="7289357" y="2421474"/>
            <a:ext cx="1899791" cy="1196929"/>
            <a:chOff x="5611837" y="1323987"/>
            <a:chExt cx="1899791" cy="1196929"/>
          </a:xfrm>
        </p:grpSpPr>
        <p:pic>
          <p:nvPicPr>
            <p:cNvPr id="33"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34" name="Yuvarlatılmış Dikdörtgen 33"/>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Metin kutusu 34"/>
            <p:cNvSpPr txBox="1"/>
            <p:nvPr/>
          </p:nvSpPr>
          <p:spPr>
            <a:xfrm>
              <a:off x="5711428" y="1339101"/>
              <a:ext cx="1800200" cy="276999"/>
            </a:xfrm>
            <a:prstGeom prst="rect">
              <a:avLst/>
            </a:prstGeom>
            <a:noFill/>
          </p:spPr>
          <p:txBody>
            <a:bodyPr wrap="square" rtlCol="0">
              <a:spAutoFit/>
            </a:bodyPr>
            <a:lstStyle/>
            <a:p>
              <a:r>
                <a:rPr lang="tr-TR" sz="1200" b="1" dirty="0" smtClean="0">
                  <a:solidFill>
                    <a:srgbClr val="00BAD9"/>
                  </a:solidFill>
                </a:rPr>
                <a:t>Sanayi Stratejisi</a:t>
              </a:r>
              <a:endParaRPr lang="tr-TR" sz="1200" b="1" dirty="0">
                <a:solidFill>
                  <a:srgbClr val="00BAD9"/>
                </a:solidFill>
              </a:endParaRPr>
            </a:p>
          </p:txBody>
        </p:sp>
      </p:grpSp>
      <p:grpSp>
        <p:nvGrpSpPr>
          <p:cNvPr id="36" name="Grup 35"/>
          <p:cNvGrpSpPr/>
          <p:nvPr/>
        </p:nvGrpSpPr>
        <p:grpSpPr>
          <a:xfrm>
            <a:off x="7374729" y="3862548"/>
            <a:ext cx="1867860" cy="1196929"/>
            <a:chOff x="5611837" y="1323987"/>
            <a:chExt cx="1867860" cy="1196929"/>
          </a:xfrm>
        </p:grpSpPr>
        <p:pic>
          <p:nvPicPr>
            <p:cNvPr id="37"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38" name="Yuvarlatılmış Dikdörtgen 37"/>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Metin kutusu 38"/>
            <p:cNvSpPr txBox="1"/>
            <p:nvPr/>
          </p:nvSpPr>
          <p:spPr>
            <a:xfrm>
              <a:off x="5679497" y="1339101"/>
              <a:ext cx="1800200" cy="276999"/>
            </a:xfrm>
            <a:prstGeom prst="rect">
              <a:avLst/>
            </a:prstGeom>
            <a:noFill/>
          </p:spPr>
          <p:txBody>
            <a:bodyPr wrap="square" rtlCol="0">
              <a:spAutoFit/>
            </a:bodyPr>
            <a:lstStyle/>
            <a:p>
              <a:r>
                <a:rPr lang="tr-TR" sz="1200" b="1" dirty="0" smtClean="0">
                  <a:solidFill>
                    <a:srgbClr val="00BAD9"/>
                  </a:solidFill>
                </a:rPr>
                <a:t>KOBİ Stratejisi</a:t>
              </a:r>
              <a:endParaRPr lang="tr-TR" sz="1200" b="1" dirty="0">
                <a:solidFill>
                  <a:srgbClr val="00BAD9"/>
                </a:solidFill>
              </a:endParaRPr>
            </a:p>
          </p:txBody>
        </p:sp>
      </p:grpSp>
      <p:grpSp>
        <p:nvGrpSpPr>
          <p:cNvPr id="40" name="Grup 39"/>
          <p:cNvGrpSpPr/>
          <p:nvPr/>
        </p:nvGrpSpPr>
        <p:grpSpPr>
          <a:xfrm>
            <a:off x="5781322" y="4629982"/>
            <a:ext cx="1800200" cy="1196929"/>
            <a:chOff x="5567412" y="1323987"/>
            <a:chExt cx="1800200" cy="1196929"/>
          </a:xfrm>
        </p:grpSpPr>
        <p:pic>
          <p:nvPicPr>
            <p:cNvPr id="41"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42" name="Yuvarlatılmış Dikdörtgen 41"/>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Metin kutusu 42"/>
            <p:cNvSpPr txBox="1"/>
            <p:nvPr/>
          </p:nvSpPr>
          <p:spPr>
            <a:xfrm>
              <a:off x="5567412" y="1339101"/>
              <a:ext cx="1800200" cy="276999"/>
            </a:xfrm>
            <a:prstGeom prst="rect">
              <a:avLst/>
            </a:prstGeom>
            <a:noFill/>
          </p:spPr>
          <p:txBody>
            <a:bodyPr wrap="square" rtlCol="0">
              <a:spAutoFit/>
            </a:bodyPr>
            <a:lstStyle/>
            <a:p>
              <a:r>
                <a:rPr lang="tr-TR" sz="1200" b="1" dirty="0" err="1" smtClean="0">
                  <a:solidFill>
                    <a:srgbClr val="00BAD9"/>
                  </a:solidFill>
                </a:rPr>
                <a:t>Sektörel</a:t>
              </a:r>
              <a:r>
                <a:rPr lang="tr-TR" sz="1200" b="1" dirty="0" smtClean="0">
                  <a:solidFill>
                    <a:srgbClr val="00BAD9"/>
                  </a:solidFill>
                </a:rPr>
                <a:t> Stratejiler</a:t>
              </a:r>
              <a:endParaRPr lang="tr-TR" sz="1200" b="1" dirty="0">
                <a:solidFill>
                  <a:srgbClr val="00BAD9"/>
                </a:solidFill>
              </a:endParaRPr>
            </a:p>
          </p:txBody>
        </p:sp>
      </p:grpSp>
      <p:grpSp>
        <p:nvGrpSpPr>
          <p:cNvPr id="44" name="Grup 43"/>
          <p:cNvGrpSpPr/>
          <p:nvPr/>
        </p:nvGrpSpPr>
        <p:grpSpPr>
          <a:xfrm>
            <a:off x="5728476" y="2986539"/>
            <a:ext cx="1800200" cy="1225236"/>
            <a:chOff x="5558991" y="1295680"/>
            <a:chExt cx="1800200" cy="1225236"/>
          </a:xfrm>
        </p:grpSpPr>
        <p:pic>
          <p:nvPicPr>
            <p:cNvPr id="45"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039"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46" name="Yuvarlatılmış Dikdörtgen 45"/>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Metin kutusu 46"/>
            <p:cNvSpPr txBox="1"/>
            <p:nvPr/>
          </p:nvSpPr>
          <p:spPr>
            <a:xfrm>
              <a:off x="5558991" y="1295680"/>
              <a:ext cx="1800200" cy="461665"/>
            </a:xfrm>
            <a:prstGeom prst="rect">
              <a:avLst/>
            </a:prstGeom>
            <a:noFill/>
          </p:spPr>
          <p:txBody>
            <a:bodyPr wrap="square" rtlCol="0">
              <a:spAutoFit/>
            </a:bodyPr>
            <a:lstStyle/>
            <a:p>
              <a:r>
                <a:rPr lang="tr-TR" sz="1200" b="1" dirty="0" smtClean="0">
                  <a:solidFill>
                    <a:srgbClr val="00BAD9"/>
                  </a:solidFill>
                </a:rPr>
                <a:t>Orta Vadeli </a:t>
              </a:r>
            </a:p>
            <a:p>
              <a:r>
                <a:rPr lang="tr-TR" sz="1200" b="1" dirty="0" smtClean="0">
                  <a:solidFill>
                    <a:srgbClr val="00BAD9"/>
                  </a:solidFill>
                </a:rPr>
                <a:t>Program</a:t>
              </a:r>
              <a:endParaRPr lang="tr-TR" sz="1200" b="1" dirty="0">
                <a:solidFill>
                  <a:srgbClr val="00BAD9"/>
                </a:solidFill>
              </a:endParaRPr>
            </a:p>
          </p:txBody>
        </p:sp>
      </p:grpSp>
      <p:sp>
        <p:nvSpPr>
          <p:cNvPr id="51" name="Metin kutusu 50"/>
          <p:cNvSpPr txBox="1"/>
          <p:nvPr/>
        </p:nvSpPr>
        <p:spPr>
          <a:xfrm>
            <a:off x="539552" y="5288508"/>
            <a:ext cx="5472608" cy="864096"/>
          </a:xfrm>
          <a:prstGeom prst="rect">
            <a:avLst/>
          </a:prstGeom>
          <a:noFill/>
        </p:spPr>
        <p:txBody>
          <a:bodyPr wrap="square" rtlCol="0">
            <a:noAutofit/>
          </a:bodyPr>
          <a:lstStyle/>
          <a:p>
            <a:pPr marL="182563" indent="-182563">
              <a:buClr>
                <a:schemeClr val="accent1"/>
              </a:buClr>
              <a:buSzPct val="125000"/>
              <a:buFont typeface="Calibri" panose="020F0502020204030204" pitchFamily="34" charset="0"/>
              <a:buChar char="•"/>
            </a:pPr>
            <a:r>
              <a:rPr lang="tr-TR" sz="2400" dirty="0">
                <a:solidFill>
                  <a:schemeClr val="accent1">
                    <a:lumMod val="50000"/>
                  </a:schemeClr>
                </a:solidFill>
                <a:ea typeface="+mn-ea"/>
              </a:rPr>
              <a:t>Bütçe imkanları dahilinde en yüksek puanı alanlar desteklenir: Yarışma ortamı</a:t>
            </a:r>
          </a:p>
          <a:p>
            <a:pPr marL="285750" indent="-285750">
              <a:buFont typeface="Wingdings" panose="05000000000000000000" pitchFamily="2" charset="2"/>
              <a:buChar char="§"/>
            </a:pPr>
            <a:endParaRPr lang="tr-TR" sz="2400" dirty="0">
              <a:solidFill>
                <a:schemeClr val="tx2"/>
              </a:solidFill>
            </a:endParaRPr>
          </a:p>
        </p:txBody>
      </p:sp>
      <p:grpSp>
        <p:nvGrpSpPr>
          <p:cNvPr id="5" name="Grup 4"/>
          <p:cNvGrpSpPr/>
          <p:nvPr/>
        </p:nvGrpSpPr>
        <p:grpSpPr>
          <a:xfrm>
            <a:off x="395536" y="4106183"/>
            <a:ext cx="4896544" cy="390255"/>
            <a:chOff x="395536" y="4106183"/>
            <a:chExt cx="4896544" cy="390255"/>
          </a:xfrm>
        </p:grpSpPr>
        <p:sp>
          <p:nvSpPr>
            <p:cNvPr id="50" name="Metin kutusu 49"/>
            <p:cNvSpPr txBox="1"/>
            <p:nvPr/>
          </p:nvSpPr>
          <p:spPr>
            <a:xfrm>
              <a:off x="594482" y="4106183"/>
              <a:ext cx="4697598" cy="390255"/>
            </a:xfrm>
            <a:prstGeom prst="rect">
              <a:avLst/>
            </a:prstGeom>
            <a:noFill/>
          </p:spPr>
          <p:txBody>
            <a:bodyPr wrap="square" rtlCol="0">
              <a:noAutofit/>
            </a:bodyPr>
            <a:lstStyle/>
            <a:p>
              <a:pPr>
                <a:buClr>
                  <a:schemeClr val="accent1"/>
                </a:buClr>
              </a:pPr>
              <a:r>
                <a:rPr lang="tr-TR" sz="2400" b="1" dirty="0" smtClean="0">
                  <a:solidFill>
                    <a:srgbClr val="FF0000"/>
                  </a:solidFill>
                </a:rPr>
                <a:t>Desteği azami oranda faydaya dönüştürecek olanların desteklenmesi</a:t>
              </a:r>
              <a:endParaRPr lang="tr-TR" sz="2400" dirty="0">
                <a:solidFill>
                  <a:schemeClr val="tx2"/>
                </a:solidFill>
              </a:endParaRPr>
            </a:p>
          </p:txBody>
        </p:sp>
        <p:sp>
          <p:nvSpPr>
            <p:cNvPr id="52" name="Dikdörtgen 51"/>
            <p:cNvSpPr/>
            <p:nvPr/>
          </p:nvSpPr>
          <p:spPr>
            <a:xfrm>
              <a:off x="395536" y="4218161"/>
              <a:ext cx="188566" cy="206251"/>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53" name="Yuvarlatılmış Dikdörtgen 52"/>
          <p:cNvSpPr/>
          <p:nvPr/>
        </p:nvSpPr>
        <p:spPr>
          <a:xfrm>
            <a:off x="1115616" y="185576"/>
            <a:ext cx="6480720" cy="782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latin typeface="Calibri" panose="020F0502020204030204" pitchFamily="34" charset="0"/>
              </a:rPr>
              <a:t>Neden çağrı usulü?</a:t>
            </a:r>
            <a:endParaRPr lang="tr-TR" dirty="0">
              <a:latin typeface="Calibri" panose="020F0502020204030204" pitchFamily="34" charset="0"/>
            </a:endParaRPr>
          </a:p>
        </p:txBody>
      </p:sp>
      <p:pic>
        <p:nvPicPr>
          <p:cNvPr id="48" name="Picture 3"/>
          <p:cNvPicPr>
            <a:picLocks noChangeAspect="1" noChangeArrowheads="1"/>
          </p:cNvPicPr>
          <p:nvPr/>
        </p:nvPicPr>
        <p:blipFill>
          <a:blip r:embed="rId4" cstate="print"/>
          <a:srcRect/>
          <a:stretch>
            <a:fillRect/>
          </a:stretch>
        </p:blipFill>
        <p:spPr bwMode="auto">
          <a:xfrm>
            <a:off x="8172400" y="99137"/>
            <a:ext cx="720080" cy="507913"/>
          </a:xfrm>
          <a:prstGeom prst="rect">
            <a:avLst/>
          </a:prstGeom>
          <a:noFill/>
          <a:ln w="9525">
            <a:noFill/>
            <a:miter lim="800000"/>
            <a:headEnd/>
            <a:tailEnd/>
          </a:ln>
        </p:spPr>
      </p:pic>
    </p:spTree>
    <p:extLst>
      <p:ext uri="{BB962C8B-B14F-4D97-AF65-F5344CB8AC3E}">
        <p14:creationId xmlns:p14="http://schemas.microsoft.com/office/powerpoint/2010/main" val="417405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1993198" y="1976140"/>
          <a:ext cx="6971290" cy="4176464"/>
        </p:xfrm>
        <a:graphic>
          <a:graphicData uri="http://schemas.openxmlformats.org/drawingml/2006/table">
            <a:tbl>
              <a:tblPr firstRow="1" bandRow="1">
                <a:tableStyleId>{5A111915-BE36-4E01-A7E5-04B1672EAD32}</a:tableStyleId>
              </a:tblPr>
              <a:tblGrid>
                <a:gridCol w="6971290">
                  <a:extLst>
                    <a:ext uri="{9D8B030D-6E8A-4147-A177-3AD203B41FA5}">
                      <a16:colId xmlns:a16="http://schemas.microsoft.com/office/drawing/2014/main" val="20000"/>
                    </a:ext>
                  </a:extLst>
                </a:gridCol>
              </a:tblGrid>
              <a:tr h="4176464">
                <a:tc>
                  <a:txBody>
                    <a:bodyPr/>
                    <a:lstStyle/>
                    <a:p>
                      <a:pPr algn="just">
                        <a:lnSpc>
                          <a:spcPct val="100000"/>
                        </a:lnSpc>
                        <a:spcBef>
                          <a:spcPts val="600"/>
                        </a:spcBef>
                        <a:spcAft>
                          <a:spcPts val="600"/>
                        </a:spcAft>
                      </a:pP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Nesnelerin </a:t>
                      </a:r>
                      <a:r>
                        <a:rPr lang="tr-TR" sz="1600" b="1" kern="12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İnterneti </a:t>
                      </a:r>
                      <a:r>
                        <a:rPr lang="tr-TR" sz="1600" dirty="0">
                          <a:effectLst/>
                          <a:latin typeface="Calibri" panose="020F0502020204030204" pitchFamily="34" charset="0"/>
                          <a:ea typeface="Times New Roman" panose="02020603050405020304" pitchFamily="18" charset="0"/>
                          <a:cs typeface="Calibri" panose="020F0502020204030204" pitchFamily="34" charset="0"/>
                        </a:rPr>
                        <a:t>uygulamaları; internet / intranet / kablosuz ağ şebekeleriyle birbirine bağlı fiziksel nesneler (makineler, robotlar, araçlar, sensörler, çalıştırıcılar, kontrolörler) arasında iletişim ve/veya bu nesnelerden merkezi veri tabanlarına ve bulut sistemlerine veri transferi altyapısı oluşturularak imalat -  imalat tesis yönetimi – lojistik – kalite kontrolde dijitalleşme düzeyini arttıran sistemlerdir. Sunucular üzerindeki yazılım çözümleri ile güncel ve geçmiş veriler değerlendirilerek, nesnelere ilişkin eylemler hayata geçirilmektedir. Bu eylemler bazı durumlarda ilgili kullanıcıların bilgilendirilmesi veya ikazı şeklinde gerçekleşirken, başka durumlarda ise üretim sistemlerinde motor hareketi, anahtarlama, çevresel koşulların değişmesi gibi fiziksel değişikliklerle sonuçlanabilmektedir.</a:t>
                      </a:r>
                    </a:p>
                    <a:p>
                      <a:pPr algn="just">
                        <a:lnSpc>
                          <a:spcPct val="100000"/>
                        </a:lnSpc>
                        <a:spcBef>
                          <a:spcPts val="600"/>
                        </a:spcBef>
                        <a:spcAft>
                          <a:spcPts val="60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Bu </a:t>
                      </a:r>
                      <a:r>
                        <a:rPr lang="tr-TR" sz="1600" dirty="0">
                          <a:effectLst/>
                          <a:latin typeface="Calibri" panose="020F0502020204030204" pitchFamily="34" charset="0"/>
                          <a:ea typeface="Times New Roman" panose="02020603050405020304" pitchFamily="18" charset="0"/>
                          <a:cs typeface="Calibri" panose="020F0502020204030204" pitchFamily="34" charset="0"/>
                        </a:rPr>
                        <a:t>uygun proje konusunu içeren projeler; Nesnelerin İnterneti uygulamaları kullanılmak suretiyle, </a:t>
                      </a:r>
                      <a:r>
                        <a:rPr lang="tr-TR" sz="1600" b="1" u="sng" dirty="0">
                          <a:effectLst/>
                          <a:latin typeface="Calibri" panose="020F0502020204030204" pitchFamily="34" charset="0"/>
                          <a:ea typeface="Times New Roman" panose="02020603050405020304" pitchFamily="18" charset="0"/>
                          <a:cs typeface="Calibri" panose="020F0502020204030204" pitchFamily="34" charset="0"/>
                        </a:rPr>
                        <a:t>imalat sanayi sektörü </a:t>
                      </a:r>
                      <a:r>
                        <a:rPr lang="tr-TR" sz="1600" b="1" u="sng" dirty="0" smtClean="0">
                          <a:effectLst/>
                          <a:latin typeface="Calibri" panose="020F0502020204030204" pitchFamily="34" charset="0"/>
                          <a:ea typeface="Times New Roman" panose="02020603050405020304" pitchFamily="18" charset="0"/>
                          <a:cs typeface="Calibri" panose="020F0502020204030204" pitchFamily="34" charset="0"/>
                        </a:rPr>
                        <a:t>işletmesinin</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b="1" kern="12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PROSESLERİNİN İZLENMESİ VE KONTROLÜ,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STOK KONTROLÜ, KALİTE </a:t>
                      </a:r>
                      <a:r>
                        <a:rPr lang="tr-TR" sz="1600" b="1" kern="12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KONTROL,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LOJİSTİK, ENERJİ KULLANIMI</a:t>
                      </a:r>
                      <a:r>
                        <a:rPr lang="tr-TR" sz="16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iş süreçlerinden </a:t>
                      </a:r>
                      <a:r>
                        <a:rPr lang="tr-TR" sz="1600" b="1" kern="12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a:t>
                      </a:r>
                      <a:r>
                        <a:rPr lang="tr-TR" sz="1600" b="1" kern="1200" dirty="0">
                          <a:solidFill>
                            <a:srgbClr val="0033CC"/>
                          </a:solidFill>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iyileştirecek veya ihtiyaçlarını giderecek çözümler üretiyor olmalıdır</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tr-T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3" y="1832124"/>
            <a:ext cx="6912768"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NESNELERİN İNTERNETİ</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403985"/>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50</a:t>
            </a:fld>
            <a:endParaRPr lang="en-CA" dirty="0">
              <a:latin typeface="Calibri" panose="020F0502020204030204" pitchFamily="34" charset="0"/>
            </a:endParaRPr>
          </a:p>
        </p:txBody>
      </p:sp>
    </p:spTree>
    <p:extLst>
      <p:ext uri="{BB962C8B-B14F-4D97-AF65-F5344CB8AC3E}">
        <p14:creationId xmlns:p14="http://schemas.microsoft.com/office/powerpoint/2010/main" val="270464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19320" y="2056829"/>
          <a:ext cx="9124680" cy="4724062"/>
        </p:xfrm>
        <a:graphic>
          <a:graphicData uri="http://schemas.openxmlformats.org/drawingml/2006/table">
            <a:tbl>
              <a:tblPr firstRow="1" bandRow="1">
                <a:tableStyleId>{5A111915-BE36-4E01-A7E5-04B1672EAD32}</a:tableStyleId>
              </a:tblPr>
              <a:tblGrid>
                <a:gridCol w="9124680">
                  <a:extLst>
                    <a:ext uri="{9D8B030D-6E8A-4147-A177-3AD203B41FA5}">
                      <a16:colId xmlns:a16="http://schemas.microsoft.com/office/drawing/2014/main" val="20000"/>
                    </a:ext>
                  </a:extLst>
                </a:gridCol>
              </a:tblGrid>
              <a:tr h="4023768">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a:t>
                      </a:r>
                      <a:r>
                        <a:rPr lang="tr-TR" sz="1600" b="1" dirty="0" smtClean="0">
                          <a:effectLst/>
                          <a:latin typeface="Calibri" panose="020F0502020204030204" pitchFamily="34" charset="0"/>
                          <a:ea typeface="Times New Roman" panose="02020603050405020304" pitchFamily="18" charset="0"/>
                        </a:rPr>
                        <a:t>Nesnelerin İnterneti uygulamaları</a:t>
                      </a:r>
                      <a:r>
                        <a:rPr lang="tr-TR" sz="1600" dirty="0" smtClean="0">
                          <a:effectLst/>
                          <a:latin typeface="Calibri" panose="020F0502020204030204" pitchFamily="34" charset="0"/>
                          <a:ea typeface="Times New Roman" panose="02020603050405020304" pitchFamily="18" charset="0"/>
                        </a:rPr>
                        <a:t> kullanılmak suretiyle; </a:t>
                      </a:r>
                      <a:r>
                        <a:rPr lang="tr-TR" sz="1600" b="1" u="sng" dirty="0" smtClean="0">
                          <a:effectLst/>
                          <a:latin typeface="Calibri" panose="020F0502020204030204" pitchFamily="34" charset="0"/>
                          <a:ea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PROSESLERİNİN İZLENMESİ VE KONTROLÜ, STOK KONTROLÜ, KALİTE KONTROL, LOJİSTİK, ENERJİ KULLANIMI </a:t>
                      </a:r>
                      <a:r>
                        <a:rPr lang="tr-TR" sz="1600" dirty="0" smtClean="0">
                          <a:effectLst/>
                          <a:latin typeface="Calibri" panose="020F0502020204030204" pitchFamily="34" charset="0"/>
                          <a:ea typeface="Times New Roman" panose="02020603050405020304" pitchFamily="18" charset="0"/>
                        </a:rPr>
                        <a:t>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 </a:t>
                      </a:r>
                      <a:r>
                        <a:rPr lang="tr-TR" sz="1600" dirty="0" smtClean="0">
                          <a:effectLst/>
                          <a:latin typeface="Calibri" panose="020F0502020204030204" pitchFamily="34" charset="0"/>
                          <a:ea typeface="Times New Roman" panose="02020603050405020304" pitchFamily="18" charset="0"/>
                        </a:rPr>
                        <a:t>iyileştirecek veya ihtiyaçlarını giderecek çözümler üretiyor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Transfer edilecek verilerle ilgili elektronik ve yazılımsal altyapının çalışma şeklinin açıklanıyor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 Transfer edilecek verilerin ve sistemin verileri değerlendirerek göstereceği tepkilerin ilişkili iş süreçlerinde iyileştirme (verimlilik, maliyet, hız, kaynak optimizasyonu vb.) sağlama açısından etkililiği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Varsa</a:t>
                      </a:r>
                      <a:r>
                        <a:rPr lang="tr-TR" sz="1600" baseline="0" dirty="0" smtClean="0">
                          <a:effectLst/>
                          <a:latin typeface="Calibri" panose="020F0502020204030204" pitchFamily="34" charset="0"/>
                          <a:ea typeface="Times New Roman" panose="02020603050405020304" pitchFamily="18" charset="0"/>
                        </a:rPr>
                        <a:t> s</a:t>
                      </a:r>
                      <a:r>
                        <a:rPr lang="tr-TR" sz="1600" dirty="0" smtClean="0">
                          <a:effectLst/>
                          <a:latin typeface="Calibri" panose="020F0502020204030204" pitchFamily="34" charset="0"/>
                          <a:ea typeface="Times New Roman" panose="02020603050405020304" pitchFamily="18" charset="0"/>
                        </a:rPr>
                        <a:t>istemin farklı firmaların mamulü olan fiziksel nesnelerin iletişimini sağlayabilme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konusu ürünün; dijital teknolojilerle entegre olma kabiliyetleri</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ürünün potansiyel alıcısı olan en az bir adet “bilanço esasına göre defter tutan ve </a:t>
                      </a:r>
                      <a:r>
                        <a:rPr lang="tr-TR" sz="1600" b="1" strike="noStrike"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2021 </a:t>
                      </a:r>
                      <a:r>
                        <a:rPr lang="tr-TR" sz="16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yılında net satış hasılatı 500.000 TL’nin üzerinde olan işletmenin” satın alma niyet beyanının varlığı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Teklif Çağrısı duyurusu altında bulunan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Satın Alma Niyet Beyanı</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nı doldurup ek olarak sisteme yükleyiniz)</a:t>
                      </a:r>
                    </a:p>
                    <a:p>
                      <a:pPr marL="0" lvl="0" indent="0" algn="just">
                        <a:spcAft>
                          <a:spcPts val="0"/>
                        </a:spcAft>
                        <a:buClr>
                          <a:srgbClr val="FFFF00"/>
                        </a:buClr>
                        <a:buFont typeface="Wingdings" panose="05000000000000000000" pitchFamily="2" charset="2"/>
                        <a:buNone/>
                        <a:tabLst>
                          <a:tab pos="66675" algn="l"/>
                        </a:tabLst>
                      </a:pPr>
                      <a:endParaRPr lang="tr-TR" sz="1600" dirty="0" smtClean="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6675" algn="l"/>
                        </a:tabLst>
                      </a:pPr>
                      <a:r>
                        <a:rPr lang="tr-TR" sz="1600" b="1" dirty="0" smtClean="0">
                          <a:effectLst/>
                          <a:latin typeface="Calibri" panose="020F0502020204030204" pitchFamily="34" charset="0"/>
                          <a:ea typeface="Times New Roman" panose="02020603050405020304" pitchFamily="18" charset="0"/>
                        </a:rPr>
                        <a:t>Ayrıca </a:t>
                      </a:r>
                      <a:r>
                        <a:rPr lang="tr-TR" sz="1600" b="1" u="sng" dirty="0" smtClean="0">
                          <a:effectLst/>
                          <a:latin typeface="Calibri" panose="020F0502020204030204" pitchFamily="34" charset="0"/>
                          <a:ea typeface="Times New Roman" panose="02020603050405020304" pitchFamily="18" charset="0"/>
                        </a:rPr>
                        <a:t>varsa</a:t>
                      </a:r>
                      <a:r>
                        <a:rPr lang="tr-TR" sz="1600" b="1" dirty="0" smtClean="0">
                          <a:effectLst/>
                          <a:latin typeface="Calibri" panose="020F0502020204030204" pitchFamily="34" charset="0"/>
                          <a:ea typeface="Times New Roman" panose="02020603050405020304" pitchFamily="18" charset="0"/>
                        </a:rPr>
                        <a:t>:</a:t>
                      </a:r>
                      <a:endParaRPr lang="tr-TR" sz="1600" dirty="0" smtClean="0">
                        <a:effectLst/>
                        <a:latin typeface="Calibri" panose="020F0502020204030204" pitchFamily="34" charset="0"/>
                        <a:ea typeface="Times New Roman" panose="02020603050405020304" pitchFamily="18" charset="0"/>
                      </a:endParaRP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Donanım yatırımlarını bulut teknolojiler kullanarak düşürme kabiliyetleri</a:t>
                      </a:r>
                    </a:p>
                    <a:p>
                      <a:pPr marL="285750" indent="-285750">
                        <a:buClr>
                          <a:srgbClr val="FFFF00"/>
                        </a:buClr>
                        <a:buFont typeface="Wingdings" panose="05000000000000000000" pitchFamily="2" charset="2"/>
                        <a:buChar char="§"/>
                      </a:pPr>
                      <a:r>
                        <a:rPr lang="tr-TR" sz="1600" b="1" kern="1200" dirty="0" smtClean="0">
                          <a:solidFill>
                            <a:schemeClr val="bg1"/>
                          </a:solidFill>
                          <a:effectLst/>
                          <a:latin typeface="Calibri" panose="020F0502020204030204" pitchFamily="34" charset="0"/>
                          <a:ea typeface="Times New Roman" panose="02020603050405020304" pitchFamily="18" charset="0"/>
                          <a:cs typeface="+mn-cs"/>
                        </a:rPr>
                        <a:t>Mobil platformlardan veri ve raporlara erişim kabiliyetleri</a:t>
                      </a:r>
                    </a:p>
                    <a:p>
                      <a:pPr marL="285750" indent="-285750" algn="just">
                        <a:buClr>
                          <a:srgbClr val="FFFF00"/>
                        </a:buClr>
                        <a:buFont typeface="Wingdings" panose="05000000000000000000" pitchFamily="2" charset="2"/>
                        <a:buChar char="§"/>
                      </a:pP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Proje konusu alandaki işletme faaliyetlerinin sürdürülebilirliğine yönelik imkan / kabiliyet / altyapının geliştirilmesi ile ilgili iş paketlerine projede yer verilmiş olması</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9320" y="1976140"/>
            <a:ext cx="9124679"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824517"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71542"/>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51</a:t>
            </a:fld>
            <a:endParaRPr lang="en-CA" dirty="0">
              <a:latin typeface="Calibri" panose="020F0502020204030204" pitchFamily="34" charset="0"/>
            </a:endParaRPr>
          </a:p>
        </p:txBody>
      </p:sp>
      <p:sp>
        <p:nvSpPr>
          <p:cNvPr id="18" name="Dikdörtgen 17"/>
          <p:cNvSpPr/>
          <p:nvPr/>
        </p:nvSpPr>
        <p:spPr>
          <a:xfrm>
            <a:off x="19320" y="730597"/>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NESNELERİN İNTERNETİ</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89980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2123727" y="1674708"/>
          <a:ext cx="6806903" cy="4358993"/>
        </p:xfrm>
        <a:graphic>
          <a:graphicData uri="http://schemas.openxmlformats.org/drawingml/2006/table">
            <a:tbl>
              <a:tblPr firstRow="1" bandRow="1">
                <a:tableStyleId>{5A111915-BE36-4E01-A7E5-04B1672EAD32}</a:tableStyleId>
              </a:tblPr>
              <a:tblGrid>
                <a:gridCol w="6806903">
                  <a:extLst>
                    <a:ext uri="{9D8B030D-6E8A-4147-A177-3AD203B41FA5}">
                      <a16:colId xmlns:a16="http://schemas.microsoft.com/office/drawing/2014/main" val="20000"/>
                    </a:ext>
                  </a:extLst>
                </a:gridCol>
              </a:tblGrid>
              <a:tr h="4358993">
                <a:tc>
                  <a:txBody>
                    <a:bodyPr/>
                    <a:lstStyle/>
                    <a:p>
                      <a:pPr algn="just">
                        <a:spcBef>
                          <a:spcPts val="600"/>
                        </a:spcBef>
                        <a:spcAft>
                          <a:spcPts val="600"/>
                        </a:spcAft>
                      </a:pP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Endüstriyel robotlar</a:t>
                      </a:r>
                      <a:r>
                        <a:rPr lang="tr-TR" sz="1600" dirty="0" smtClean="0">
                          <a:effectLst/>
                          <a:latin typeface="Calibri" panose="020F0502020204030204" pitchFamily="34" charset="0"/>
                          <a:ea typeface="Times New Roman" panose="02020603050405020304" pitchFamily="18" charset="0"/>
                        </a:rPr>
                        <a:t>, endüstriyel uygulamalarda kullanılan, sabit konumlu veya hareketli olabilen, üç veya daha fazla programlanabilir eksene sahip, otomatik kontrollü, yeniden programlanabilir çok amaçlı manipülatöre (mekanik işlemi gerçekleştiren mafsallı kol) sahip cihazlardır. </a:t>
                      </a:r>
                    </a:p>
                    <a:p>
                      <a:pPr algn="just">
                        <a:spcBef>
                          <a:spcPts val="600"/>
                        </a:spcBef>
                        <a:spcAft>
                          <a:spcPts val="600"/>
                        </a:spcAft>
                      </a:pPr>
                      <a:r>
                        <a:rPr lang="tr-TR" sz="1600" dirty="0" smtClean="0">
                          <a:effectLst/>
                          <a:latin typeface="Calibri" panose="020F0502020204030204" pitchFamily="34" charset="0"/>
                          <a:ea typeface="Times New Roman" panose="02020603050405020304" pitchFamily="18" charset="0"/>
                        </a:rPr>
                        <a:t>Bu robotlar imalat sanayinde; malzemelerin / parçaların taşınması, birleştirilmesi - sökülmesi, sıralanması, temizlenmesi – parlatılması, kesilmesi, perçinlenmesi vb. işlemlerinde ve kaynak, boyama, stoklama – yükleme - boşaltma, döküm, kontrol – ölçüm otomasyonunda kullanılır, enerji kullanımında verimlilik sağlayabilir. Üretimle ilgili tehlikeli ve riskli yerlerde yapılacak farklı işlemleri de gerçekleştirebilirler. </a:t>
                      </a:r>
                    </a:p>
                    <a:p>
                      <a:pPr algn="just">
                        <a:spcBef>
                          <a:spcPts val="600"/>
                        </a:spcBef>
                        <a:spcAft>
                          <a:spcPts val="600"/>
                        </a:spcAft>
                      </a:pPr>
                      <a:r>
                        <a:rPr lang="tr-TR" sz="1600" dirty="0" smtClean="0">
                          <a:effectLst/>
                          <a:latin typeface="Calibri" panose="020F0502020204030204" pitchFamily="34" charset="0"/>
                          <a:ea typeface="Times New Roman" panose="02020603050405020304" pitchFamily="18" charset="0"/>
                        </a:rPr>
                        <a:t>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Bu uygun proje konusunu içeren projeler; otonom robot teknolojileri kullanılmak suretiyle </a:t>
                      </a:r>
                      <a:r>
                        <a:rPr lang="tr-TR" sz="1600" b="1" u="sng" dirty="0" smtClean="0">
                          <a:effectLst/>
                          <a:latin typeface="Calibri" panose="020F0502020204030204" pitchFamily="34" charset="0"/>
                          <a:ea typeface="Times New Roman" panose="02020603050405020304" pitchFamily="18" charset="0"/>
                          <a:cs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KONTROL, TEST, ÖLÇÜM, STOK VEYA YÜKLEME – BOŞALTMA, ENERJİ KULLANIMI</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 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iyileştirecek veya ihtiyaçlarını giderecek çözümler üretiyor olmalıdır.</a:t>
                      </a:r>
                      <a:endParaRPr lang="tr-TR" sz="1600" dirty="0">
                        <a:effectLst/>
                        <a:latin typeface="Calibri" panose="020F0502020204030204" pitchFamily="34" charset="0"/>
                        <a:ea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146405" y="1486688"/>
            <a:ext cx="6746075"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2146406"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52</a:t>
            </a:fld>
            <a:endParaRPr lang="en-CA" dirty="0">
              <a:latin typeface="Calibri" panose="020F0502020204030204" pitchFamily="34" charset="0"/>
            </a:endParaRPr>
          </a:p>
        </p:txBody>
      </p:sp>
      <p:sp>
        <p:nvSpPr>
          <p:cNvPr id="17" name="Dikdörtgen 16"/>
          <p:cNvSpPr/>
          <p:nvPr/>
        </p:nvSpPr>
        <p:spPr>
          <a:xfrm>
            <a:off x="48125" y="762229"/>
            <a:ext cx="1973179"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ENDÜSTRİYEL ROBOTLAR</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3991487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1428473" y="1932598"/>
          <a:ext cx="7488832" cy="4684006"/>
        </p:xfrm>
        <a:graphic>
          <a:graphicData uri="http://schemas.openxmlformats.org/drawingml/2006/table">
            <a:tbl>
              <a:tblPr firstRow="1" bandRow="1">
                <a:tableStyleId>{5A111915-BE36-4E01-A7E5-04B1672EAD32}</a:tableStyleId>
              </a:tblPr>
              <a:tblGrid>
                <a:gridCol w="7488832">
                  <a:extLst>
                    <a:ext uri="{9D8B030D-6E8A-4147-A177-3AD203B41FA5}">
                      <a16:colId xmlns:a16="http://schemas.microsoft.com/office/drawing/2014/main" val="20000"/>
                    </a:ext>
                  </a:extLst>
                </a:gridCol>
              </a:tblGrid>
              <a:tr h="4684006">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endüstriyel</a:t>
                      </a:r>
                      <a:r>
                        <a:rPr lang="tr-TR" sz="1600" b="1" dirty="0" smtClean="0">
                          <a:effectLst/>
                          <a:latin typeface="Calibri" panose="020F0502020204030204" pitchFamily="34" charset="0"/>
                          <a:ea typeface="Times New Roman" panose="02020603050405020304" pitchFamily="18" charset="0"/>
                        </a:rPr>
                        <a:t> robot teknolojileri</a:t>
                      </a:r>
                      <a:r>
                        <a:rPr lang="tr-TR" sz="1600" dirty="0" smtClean="0">
                          <a:effectLst/>
                          <a:latin typeface="Calibri" panose="020F0502020204030204" pitchFamily="34" charset="0"/>
                          <a:ea typeface="Times New Roman" panose="02020603050405020304" pitchFamily="18" charset="0"/>
                        </a:rPr>
                        <a:t> kullanılmak suretiyle; </a:t>
                      </a:r>
                      <a:r>
                        <a:rPr lang="tr-TR" sz="1600" b="1" u="sng" dirty="0" smtClean="0">
                          <a:effectLst/>
                          <a:latin typeface="Calibri" panose="020F0502020204030204" pitchFamily="34" charset="0"/>
                          <a:ea typeface="Times New Roman" panose="02020603050405020304" pitchFamily="18" charset="0"/>
                        </a:rPr>
                        <a:t>imalat sanayi sektörü işletmesinin</a:t>
                      </a:r>
                      <a:r>
                        <a:rPr lang="tr-TR" sz="1600" b="1" u="none" dirty="0" smtClean="0">
                          <a:effectLst/>
                          <a:latin typeface="Calibri" panose="020F0502020204030204" pitchFamily="34" charset="0"/>
                          <a:ea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KONTROL, TEST, ÖLÇÜM, STOK VEYA YÜKLEME – BOŞALTMA, ENERJİ KULLANIMI</a:t>
                      </a:r>
                      <a:r>
                        <a:rPr lang="tr-TR" sz="1600" dirty="0" smtClean="0">
                          <a:effectLst/>
                          <a:latin typeface="Calibri" panose="020F0502020204030204" pitchFamily="34" charset="0"/>
                          <a:ea typeface="Times New Roman" panose="02020603050405020304" pitchFamily="18" charset="0"/>
                        </a:rPr>
                        <a:t> 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a:t>
                      </a:r>
                      <a:r>
                        <a:rPr lang="tr-TR" sz="1600" dirty="0" smtClean="0">
                          <a:effectLst/>
                          <a:latin typeface="Calibri" panose="020F0502020204030204" pitchFamily="34" charset="0"/>
                          <a:ea typeface="Times New Roman" panose="02020603050405020304" pitchFamily="18" charset="0"/>
                        </a:rPr>
                        <a:t> iyileştirecek veya ihtiyaçlarını giderecek çözümler üretiyor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konusu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ürünün; </a:t>
                      </a:r>
                      <a:r>
                        <a:rPr lang="tr-TR" sz="1600" dirty="0" smtClean="0">
                          <a:effectLst/>
                          <a:latin typeface="Calibri" panose="020F0502020204030204" pitchFamily="34" charset="0"/>
                          <a:ea typeface="Times New Roman" panose="02020603050405020304" pitchFamily="18" charset="0"/>
                        </a:rPr>
                        <a:t>dijital teknolojilerle entegre olma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İşçilik maliyetini azaltma etkisi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Ürün kalitesini arttırma ve standartlara uyumu sağlama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İnsan gücü / kabiliyetinin yetersiz olduğu iş gerekliliklerini yerine getirme kabiliyetleri</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ürünün potansiyel alıcısı olan en az bir adet “bilanço esasına göre defter tutan ve </a:t>
                      </a:r>
                      <a:r>
                        <a:rPr lang="tr-TR" sz="1600" b="1" strike="noStrike"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2021 </a:t>
                      </a:r>
                      <a:r>
                        <a:rPr lang="tr-TR" sz="16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yılında net satış hasılatı 500.000 TL’nin üzerinde olan işletmenin” satın alma niyet beyanının varlığı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Teklif Çağrısı duyurusu altında bulunan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Satın Alma Niyet Beyanı</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nı doldurup ek olarak sisteme yükleyiniz)</a:t>
                      </a:r>
                    </a:p>
                    <a:p>
                      <a:pPr algn="just">
                        <a:spcAft>
                          <a:spcPts val="0"/>
                        </a:spcAft>
                        <a:tabLst>
                          <a:tab pos="66675" algn="l"/>
                        </a:tabLst>
                      </a:pPr>
                      <a:r>
                        <a:rPr lang="tr-TR" sz="1600" dirty="0" smtClean="0">
                          <a:effectLst/>
                          <a:latin typeface="Calibri" panose="020F0502020204030204" pitchFamily="34" charset="0"/>
                          <a:ea typeface="Times New Roman" panose="02020603050405020304" pitchFamily="18" charset="0"/>
                        </a:rPr>
                        <a:t> </a:t>
                      </a:r>
                    </a:p>
                    <a:p>
                      <a:pPr algn="just">
                        <a:spcAft>
                          <a:spcPts val="0"/>
                        </a:spcAft>
                        <a:tabLst>
                          <a:tab pos="66675" algn="l"/>
                        </a:tabLst>
                      </a:pPr>
                      <a:r>
                        <a:rPr lang="tr-TR" sz="1600" b="1" dirty="0" smtClean="0">
                          <a:effectLst/>
                          <a:latin typeface="Calibri" panose="020F0502020204030204" pitchFamily="34" charset="0"/>
                          <a:ea typeface="Times New Roman" panose="02020603050405020304" pitchFamily="18" charset="0"/>
                        </a:rPr>
                        <a:t>Ayrıca </a:t>
                      </a:r>
                      <a:r>
                        <a:rPr lang="tr-TR" sz="1600" b="1" u="sng" dirty="0" smtClean="0">
                          <a:effectLst/>
                          <a:latin typeface="Calibri" panose="020F0502020204030204" pitchFamily="34" charset="0"/>
                          <a:ea typeface="Times New Roman" panose="02020603050405020304" pitchFamily="18" charset="0"/>
                        </a:rPr>
                        <a:t>varsa</a:t>
                      </a:r>
                      <a:r>
                        <a:rPr lang="tr-TR" sz="1600" b="1" dirty="0" smtClean="0">
                          <a:effectLst/>
                          <a:latin typeface="Calibri" panose="020F0502020204030204" pitchFamily="34" charset="0"/>
                          <a:ea typeface="Times New Roman" panose="02020603050405020304" pitchFamily="18" charset="0"/>
                        </a:rPr>
                        <a:t>:</a:t>
                      </a:r>
                      <a:endParaRPr lang="tr-TR" sz="1600" dirty="0" smtClean="0">
                        <a:effectLst/>
                        <a:latin typeface="Calibri" panose="020F0502020204030204" pitchFamily="34" charset="0"/>
                        <a:ea typeface="Times New Roman" panose="02020603050405020304" pitchFamily="18" charset="0"/>
                      </a:endParaRPr>
                    </a:p>
                    <a:p>
                      <a:pPr marL="285750" indent="-285750" algn="just">
                        <a:buClr>
                          <a:srgbClr val="FFFF00"/>
                        </a:buClr>
                        <a:buFont typeface="Wingdings" panose="05000000000000000000" pitchFamily="2" charset="2"/>
                        <a:buChar char="§"/>
                      </a:pP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Proje konusu alandaki işletme faaliyetlerinin sürdürülebilirliğine yönelik imkan / kabiliyet / altyapının geliştirilmesi ile ilgili iş paketlerine projede yer verilmiş olması</a:t>
                      </a:r>
                    </a:p>
                    <a:p>
                      <a:pPr marL="285750" indent="-285750" algn="just">
                        <a:buClr>
                          <a:srgbClr val="FFFF00"/>
                        </a:buClr>
                        <a:buFont typeface="Wingdings" panose="05000000000000000000" pitchFamily="2" charset="2"/>
                        <a:buChar char="§"/>
                      </a:pP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Tehlikeli ortamda çalışma kabiliyeti</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a:off x="1447378" y="1895452"/>
            <a:ext cx="7411244" cy="868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2103511" y="751962"/>
            <a:ext cx="6755111"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 01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53</a:t>
            </a:fld>
            <a:endParaRPr lang="en-CA" dirty="0">
              <a:latin typeface="Calibri" panose="020F0502020204030204" pitchFamily="34" charset="0"/>
            </a:endParaRPr>
          </a:p>
        </p:txBody>
      </p:sp>
      <p:sp>
        <p:nvSpPr>
          <p:cNvPr id="18" name="Dikdörtgen 17"/>
          <p:cNvSpPr/>
          <p:nvPr/>
        </p:nvSpPr>
        <p:spPr>
          <a:xfrm>
            <a:off x="48125" y="762229"/>
            <a:ext cx="1973179"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ENDÜSTRİYEL ROBOTLAR</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41281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1993198" y="1641928"/>
          <a:ext cx="6696744" cy="3502563"/>
        </p:xfrm>
        <a:graphic>
          <a:graphicData uri="http://schemas.openxmlformats.org/drawingml/2006/table">
            <a:tbl>
              <a:tblPr firstRow="1" bandRow="1">
                <a:tableStyleId>{5A111915-BE36-4E01-A7E5-04B1672EAD32}</a:tableStyleId>
              </a:tblPr>
              <a:tblGrid>
                <a:gridCol w="6696744">
                  <a:extLst>
                    <a:ext uri="{9D8B030D-6E8A-4147-A177-3AD203B41FA5}">
                      <a16:colId xmlns:a16="http://schemas.microsoft.com/office/drawing/2014/main" val="20000"/>
                    </a:ext>
                  </a:extLst>
                </a:gridCol>
              </a:tblGrid>
              <a:tr h="3502563">
                <a:tc>
                  <a:txBody>
                    <a:bodyPr/>
                    <a:lstStyle/>
                    <a:p>
                      <a:pPr algn="just">
                        <a:spcAft>
                          <a:spcPts val="0"/>
                        </a:spcAft>
                      </a:pP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Akıllı sensörler</a:t>
                      </a:r>
                      <a:r>
                        <a:rPr lang="tr-TR" sz="1600" dirty="0" smtClean="0">
                          <a:effectLst/>
                          <a:latin typeface="Calibri" panose="020F0502020204030204" pitchFamily="34" charset="0"/>
                          <a:ea typeface="Times New Roman" panose="02020603050405020304" pitchFamily="18" charset="0"/>
                        </a:rPr>
                        <a:t>; çift yönlü haberleşme ara yüzlerine sahip, doğrudan algılanan veriyi analiz eden, makinelere kolay entegre olan ve daha düşük maliyetli </a:t>
                      </a:r>
                      <a:r>
                        <a:rPr lang="tr-TR" sz="1600" dirty="0" err="1" smtClean="0">
                          <a:effectLst/>
                          <a:latin typeface="Calibri" panose="020F0502020204030204" pitchFamily="34" charset="0"/>
                          <a:ea typeface="Times New Roman" panose="02020603050405020304" pitchFamily="18" charset="0"/>
                        </a:rPr>
                        <a:t>sensörlerdir</a:t>
                      </a:r>
                      <a:r>
                        <a:rPr lang="tr-TR" sz="1600" dirty="0" smtClean="0">
                          <a:effectLst/>
                          <a:latin typeface="Calibri" panose="020F0502020204030204" pitchFamily="34" charset="0"/>
                          <a:ea typeface="Times New Roman" panose="02020603050405020304" pitchFamily="18" charset="0"/>
                        </a:rPr>
                        <a:t>. Akıllı sensörler üretim tesislerinde; önceden algılama ile proseslerin hızla gelişen duruma adapte edilmesi,  verimliliğin artırılması, arıza yönetimi, makine performans yönetimi, endüstriyel otomasyon uygulamaları,  gibi konularda kullanılır.</a:t>
                      </a:r>
                    </a:p>
                    <a:p>
                      <a:pPr algn="just">
                        <a:spcAft>
                          <a:spcPts val="0"/>
                        </a:spcAft>
                      </a:pPr>
                      <a:r>
                        <a:rPr lang="tr-TR" sz="1600" dirty="0" smtClean="0">
                          <a:effectLst/>
                          <a:latin typeface="Calibri" panose="020F0502020204030204" pitchFamily="34" charset="0"/>
                          <a:ea typeface="Times New Roman" panose="02020603050405020304" pitchFamily="18" charset="0"/>
                        </a:rPr>
                        <a:t> </a:t>
                      </a:r>
                    </a:p>
                    <a:p>
                      <a:pPr algn="just"/>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Bu uygun proje konusunu içeren projeler; akıllı sensör teknolojileri kullanılmak suretiyle, </a:t>
                      </a:r>
                      <a:r>
                        <a:rPr lang="tr-TR" sz="1600" b="1" u="sng" dirty="0" smtClean="0">
                          <a:effectLst/>
                          <a:latin typeface="Calibri" panose="020F0502020204030204" pitchFamily="34" charset="0"/>
                          <a:ea typeface="Times New Roman" panose="02020603050405020304" pitchFamily="18" charset="0"/>
                          <a:cs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VE / VEYA STOK GİRİŞ – ÇIKIŞ PROSESLERİNİN İZLENMESİ VE KONTROLÜ, ENERJİ KULLANIMI, YÜKLEME BOŞALTMA, BAKIM, HATA ÖNLEME </a:t>
                      </a:r>
                      <a:r>
                        <a:rPr lang="tr-TR" sz="1600" b="1" kern="1200" dirty="0" smtClean="0">
                          <a:solidFill>
                            <a:srgbClr val="0033CC"/>
                          </a:solidFill>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iş süreçlerini iyileştirecek veya ihtiyaçlarını giderecek çözümler üretiyor olmalıdır.</a:t>
                      </a:r>
                    </a:p>
                    <a:p>
                      <a:endParaRPr lang="tr-TR" sz="1600" dirty="0">
                        <a:effectLst/>
                        <a:latin typeface="Calibri" panose="020F0502020204030204" pitchFamily="34" charset="0"/>
                        <a:ea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3" y="1486688"/>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AKILLI SENSÖRLER</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
        <p:nvSpPr>
          <p:cNvPr id="15" name="Dikdörtgen 14"/>
          <p:cNvSpPr/>
          <p:nvPr/>
        </p:nvSpPr>
        <p:spPr>
          <a:xfrm>
            <a:off x="1475656" y="1472084"/>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54</a:t>
            </a:fld>
            <a:endParaRPr lang="en-CA" dirty="0">
              <a:latin typeface="Calibri" panose="020F0502020204030204" pitchFamily="34" charset="0"/>
            </a:endParaRPr>
          </a:p>
        </p:txBody>
      </p:sp>
    </p:spTree>
    <p:extLst>
      <p:ext uri="{BB962C8B-B14F-4D97-AF65-F5344CB8AC3E}">
        <p14:creationId xmlns:p14="http://schemas.microsoft.com/office/powerpoint/2010/main" val="2897084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1403648" y="2048148"/>
          <a:ext cx="7488832" cy="4023768"/>
        </p:xfrm>
        <a:graphic>
          <a:graphicData uri="http://schemas.openxmlformats.org/drawingml/2006/table">
            <a:tbl>
              <a:tblPr firstRow="1" bandRow="1">
                <a:tableStyleId>{5A111915-BE36-4E01-A7E5-04B1672EAD32}</a:tableStyleId>
              </a:tblPr>
              <a:tblGrid>
                <a:gridCol w="7488832">
                  <a:extLst>
                    <a:ext uri="{9D8B030D-6E8A-4147-A177-3AD203B41FA5}">
                      <a16:colId xmlns:a16="http://schemas.microsoft.com/office/drawing/2014/main" val="20000"/>
                    </a:ext>
                  </a:extLst>
                </a:gridCol>
              </a:tblGrid>
              <a:tr h="4023768">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a:t>
                      </a:r>
                      <a:r>
                        <a:rPr lang="tr-TR" sz="1600" b="1" dirty="0" smtClean="0">
                          <a:effectLst/>
                          <a:latin typeface="Calibri" panose="020F0502020204030204" pitchFamily="34" charset="0"/>
                          <a:ea typeface="Times New Roman" panose="02020603050405020304" pitchFamily="18" charset="0"/>
                        </a:rPr>
                        <a:t>akıllı sensör teknolojileri </a:t>
                      </a:r>
                      <a:r>
                        <a:rPr lang="tr-TR" sz="1600" dirty="0" smtClean="0">
                          <a:effectLst/>
                          <a:latin typeface="Calibri" panose="020F0502020204030204" pitchFamily="34" charset="0"/>
                          <a:ea typeface="Times New Roman" panose="02020603050405020304" pitchFamily="18" charset="0"/>
                        </a:rPr>
                        <a:t>kullanılmak suretiyle; </a:t>
                      </a:r>
                      <a:r>
                        <a:rPr lang="tr-TR" sz="1600" b="1" u="sng" dirty="0" smtClean="0">
                          <a:effectLst/>
                          <a:latin typeface="Calibri" panose="020F0502020204030204" pitchFamily="34" charset="0"/>
                          <a:ea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VE / VEYA STOK GİRİŞ – ÇIKIŞ PROSESLERİNİN İZLENMESİ VE KONTROLÜ, ENERJİ KULLANIMI, YÜKLEME BOŞALTMA, BAKIM, HATA ÖNLEME</a:t>
                      </a:r>
                      <a:r>
                        <a:rPr lang="tr-TR" sz="1600" b="1" kern="1200" dirty="0" smtClean="0">
                          <a:solidFill>
                            <a:srgbClr val="0033CC"/>
                          </a:solidFill>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rPr>
                        <a:t>iş süreçlerini iyileştirecek veya ihtiyaçlarını giderecek çözümler üretiyor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konusu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ürünün; </a:t>
                      </a:r>
                      <a:r>
                        <a:rPr lang="tr-TR" sz="1600" dirty="0" smtClean="0">
                          <a:effectLst/>
                          <a:latin typeface="Calibri" panose="020F0502020204030204" pitchFamily="34" charset="0"/>
                          <a:ea typeface="Times New Roman" panose="02020603050405020304" pitchFamily="18" charset="0"/>
                        </a:rPr>
                        <a:t>dijital teknolojilerle entegre olma kabiliyetleri</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ürünün potansiyel alıcısı olan en az bir adet “bilanço esasına göre defter tutan ve </a:t>
                      </a:r>
                      <a:r>
                        <a:rPr lang="tr-TR" sz="1600" b="1" strike="noStrike"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2021 </a:t>
                      </a:r>
                      <a:r>
                        <a:rPr lang="tr-TR" sz="16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yılında net satış hasılatı 500.000 TL’nin üzerinde olan işletmenin” satın alma niyet beyanının varlığı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Teklif Çağrısı duyurusu altında bulunan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Satın Alma Niyet Beyanı</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nı doldurup ek olarak sisteme yükleyiniz)</a:t>
                      </a:r>
                    </a:p>
                    <a:p>
                      <a:pPr algn="just">
                        <a:spcAft>
                          <a:spcPts val="0"/>
                        </a:spcAft>
                        <a:tabLst>
                          <a:tab pos="66675" algn="l"/>
                        </a:tabLst>
                      </a:pPr>
                      <a:r>
                        <a:rPr lang="tr-TR" sz="1600" dirty="0" smtClean="0">
                          <a:effectLst/>
                          <a:latin typeface="Calibri" panose="020F0502020204030204" pitchFamily="34" charset="0"/>
                          <a:ea typeface="Times New Roman" panose="02020603050405020304" pitchFamily="18" charset="0"/>
                        </a:rPr>
                        <a:t> </a:t>
                      </a:r>
                    </a:p>
                    <a:p>
                      <a:pPr algn="just">
                        <a:spcAft>
                          <a:spcPts val="0"/>
                        </a:spcAft>
                        <a:tabLst>
                          <a:tab pos="66675" algn="l"/>
                        </a:tabLst>
                      </a:pPr>
                      <a:r>
                        <a:rPr lang="tr-TR" sz="1600" b="1" dirty="0" smtClean="0">
                          <a:effectLst/>
                          <a:latin typeface="Calibri" panose="020F0502020204030204" pitchFamily="34" charset="0"/>
                          <a:ea typeface="Times New Roman" panose="02020603050405020304" pitchFamily="18" charset="0"/>
                        </a:rPr>
                        <a:t>Ayrıca </a:t>
                      </a:r>
                      <a:r>
                        <a:rPr lang="tr-TR" sz="1600" b="1" u="sng" dirty="0" smtClean="0">
                          <a:effectLst/>
                          <a:latin typeface="Calibri" panose="020F0502020204030204" pitchFamily="34" charset="0"/>
                          <a:ea typeface="Times New Roman" panose="02020603050405020304" pitchFamily="18" charset="0"/>
                        </a:rPr>
                        <a:t>varsa</a:t>
                      </a:r>
                      <a:r>
                        <a:rPr lang="tr-TR" sz="1600" b="1" dirty="0" smtClean="0">
                          <a:effectLst/>
                          <a:latin typeface="Calibri" panose="020F0502020204030204" pitchFamily="34" charset="0"/>
                          <a:ea typeface="Times New Roman" panose="02020603050405020304" pitchFamily="18" charset="0"/>
                        </a:rPr>
                        <a:t>:</a:t>
                      </a:r>
                      <a:endParaRPr lang="tr-TR" sz="1600" dirty="0" smtClean="0">
                        <a:effectLst/>
                        <a:latin typeface="Calibri" panose="020F0502020204030204" pitchFamily="34" charset="0"/>
                        <a:ea typeface="Times New Roman" panose="02020603050405020304" pitchFamily="18" charset="0"/>
                      </a:endParaRPr>
                    </a:p>
                    <a:p>
                      <a:pPr marL="285750" indent="-285750" algn="just">
                        <a:buClr>
                          <a:srgbClr val="FFFF00"/>
                        </a:buClr>
                        <a:buFont typeface="Wingdings" panose="05000000000000000000" pitchFamily="2" charset="2"/>
                        <a:buChar char="§"/>
                      </a:pP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Proje konusu alandaki işletme faaliyetlerinin sürdürülebilirliğine yönelik imkan / kabiliyet / altyapının geliştirilmesi ile ilgili iş paketlerine projede yer verilmiş olması</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824517" y="1976140"/>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824517"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9718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55</a:t>
            </a:fld>
            <a:endParaRPr lang="en-CA" dirty="0">
              <a:latin typeface="Calibri" panose="020F0502020204030204" pitchFamily="34" charset="0"/>
            </a:endParaRPr>
          </a:p>
        </p:txBody>
      </p:sp>
      <p:sp>
        <p:nvSpPr>
          <p:cNvPr id="19" name="Dikdörtgen 18"/>
          <p:cNvSpPr/>
          <p:nvPr/>
        </p:nvSpPr>
        <p:spPr>
          <a:xfrm>
            <a:off x="43095" y="770393"/>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AKILLI SENSÖRLER</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1038872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1993198" y="1544092"/>
          <a:ext cx="6696744" cy="4260730"/>
        </p:xfrm>
        <a:graphic>
          <a:graphicData uri="http://schemas.openxmlformats.org/drawingml/2006/table">
            <a:tbl>
              <a:tblPr firstRow="1" bandRow="1">
                <a:tableStyleId>{5A111915-BE36-4E01-A7E5-04B1672EAD32}</a:tableStyleId>
              </a:tblPr>
              <a:tblGrid>
                <a:gridCol w="6696744">
                  <a:extLst>
                    <a:ext uri="{9D8B030D-6E8A-4147-A177-3AD203B41FA5}">
                      <a16:colId xmlns:a16="http://schemas.microsoft.com/office/drawing/2014/main" val="20000"/>
                    </a:ext>
                  </a:extLst>
                </a:gridCol>
              </a:tblGrid>
              <a:tr h="4260730">
                <a:tc>
                  <a:txBody>
                    <a:bodyPr/>
                    <a:lstStyle/>
                    <a:p>
                      <a:pPr algn="just">
                        <a:spcAft>
                          <a:spcPts val="0"/>
                        </a:spcAft>
                      </a:pP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Yapay zeka</a:t>
                      </a:r>
                      <a:r>
                        <a:rPr lang="tr-TR" sz="1600" dirty="0" smtClean="0">
                          <a:effectLst/>
                          <a:latin typeface="Calibri" panose="020F0502020204030204" pitchFamily="34" charset="0"/>
                          <a:ea typeface="Times New Roman" panose="02020603050405020304" pitchFamily="18" charset="0"/>
                        </a:rPr>
                        <a:t>; öğrenerek ve öğrendiklerinden kendi çıkarımlarını yaparak insan zekasını taklit eden teknolojilerdir. Yapay zeka teknolojileri sayesinde siber fiziksel sistemler insan müdahalesi olmadan otonom şekilde işler hale gelebilmektedir.</a:t>
                      </a:r>
                    </a:p>
                    <a:p>
                      <a:pPr algn="just">
                        <a:spcAft>
                          <a:spcPts val="0"/>
                        </a:spcAft>
                      </a:pPr>
                      <a:r>
                        <a:rPr lang="tr-TR" sz="1600" dirty="0" smtClean="0">
                          <a:effectLst/>
                          <a:latin typeface="Calibri" panose="020F0502020204030204" pitchFamily="34" charset="0"/>
                          <a:ea typeface="Times New Roman" panose="02020603050405020304" pitchFamily="18" charset="0"/>
                        </a:rPr>
                        <a:t> </a:t>
                      </a:r>
                    </a:p>
                    <a:p>
                      <a:pPr algn="just">
                        <a:spcAft>
                          <a:spcPts val="0"/>
                        </a:spcAft>
                      </a:pPr>
                      <a:r>
                        <a:rPr lang="tr-TR" sz="1600" dirty="0" smtClean="0">
                          <a:effectLst/>
                          <a:latin typeface="Calibri" panose="020F0502020204030204" pitchFamily="34" charset="0"/>
                          <a:ea typeface="Times New Roman" panose="02020603050405020304" pitchFamily="18" charset="0"/>
                        </a:rPr>
                        <a:t>Yapay zekanın imalat sanayinde kullanımına örnek olarak; proses ve </a:t>
                      </a:r>
                      <a:r>
                        <a:rPr lang="tr-TR" sz="1600" dirty="0" err="1" smtClean="0">
                          <a:effectLst/>
                          <a:latin typeface="Calibri" panose="020F0502020204030204" pitchFamily="34" charset="0"/>
                          <a:ea typeface="Times New Roman" panose="02020603050405020304" pitchFamily="18" charset="0"/>
                        </a:rPr>
                        <a:t>sensörlerden</a:t>
                      </a:r>
                      <a:r>
                        <a:rPr lang="tr-TR" sz="1600" dirty="0" smtClean="0">
                          <a:effectLst/>
                          <a:latin typeface="Calibri" panose="020F0502020204030204" pitchFamily="34" charset="0"/>
                          <a:ea typeface="Times New Roman" panose="02020603050405020304" pitchFamily="18" charset="0"/>
                        </a:rPr>
                        <a:t> gelen verilerin tamamen veya kısmen otonom bir şekilde önleyici / optimize edici aksiyonlara çevrilmesi, veriye dayalı otonom hata önleme,  </a:t>
                      </a:r>
                      <a:r>
                        <a:rPr lang="tr-TR" sz="1600" dirty="0" err="1" smtClean="0">
                          <a:effectLst/>
                          <a:latin typeface="Calibri" panose="020F0502020204030204" pitchFamily="34" charset="0"/>
                          <a:ea typeface="Times New Roman" panose="02020603050405020304" pitchFamily="18" charset="0"/>
                        </a:rPr>
                        <a:t>kestirimci</a:t>
                      </a:r>
                      <a:r>
                        <a:rPr lang="tr-TR" sz="1600" dirty="0" smtClean="0">
                          <a:effectLst/>
                          <a:latin typeface="Calibri" panose="020F0502020204030204" pitchFamily="34" charset="0"/>
                          <a:ea typeface="Times New Roman" panose="02020603050405020304" pitchFamily="18" charset="0"/>
                        </a:rPr>
                        <a:t> bakım, veriye dayalı otonom stok kontrolü gösterilebilir.</a:t>
                      </a:r>
                    </a:p>
                    <a:p>
                      <a:pPr algn="just">
                        <a:spcAft>
                          <a:spcPts val="0"/>
                        </a:spcAft>
                      </a:pPr>
                      <a:r>
                        <a:rPr lang="tr-TR" sz="1600" b="1" dirty="0" smtClean="0">
                          <a:solidFill>
                            <a:srgbClr val="0070C0"/>
                          </a:solidFill>
                          <a:effectLst/>
                          <a:latin typeface="Calibri" panose="020F0502020204030204" pitchFamily="34" charset="0"/>
                          <a:ea typeface="Times New Roman" panose="02020603050405020304" pitchFamily="18" charset="0"/>
                        </a:rPr>
                        <a:t> </a:t>
                      </a:r>
                      <a:endParaRPr lang="tr-TR" sz="1600" dirty="0" smtClean="0">
                        <a:effectLst/>
                        <a:latin typeface="Calibri" panose="020F0502020204030204" pitchFamily="34" charset="0"/>
                        <a:ea typeface="Times New Roman" panose="02020603050405020304" pitchFamily="18" charset="0"/>
                      </a:endParaRPr>
                    </a:p>
                    <a:p>
                      <a:pPr algn="just"/>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Bu uygun proje konusunu içeren projeler; yapay zeka teknolojileri kullanılmak suretiyle</a:t>
                      </a:r>
                      <a:r>
                        <a:rPr lang="tr-TR" sz="1600" u="sng" dirty="0" smtClean="0">
                          <a:effectLst/>
                          <a:latin typeface="Calibri" panose="020F0502020204030204" pitchFamily="34" charset="0"/>
                          <a:ea typeface="Times New Roman" panose="02020603050405020304" pitchFamily="18" charset="0"/>
                          <a:cs typeface="Times New Roman" panose="02020603050405020304" pitchFamily="18" charset="0"/>
                        </a:rPr>
                        <a:t>; imalat sanayi sektörü işletmesinin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PROSESLERİNİN İZLENMESİ VE KONTROLÜ, PLANLAMA, STOK YÖNETİMİ, BAKIM, ENERJİ KULLANIMI, HATA ÖNLEME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iyileştirecek veya ihtiyaçlarını giderecek çözümler üretiyor olmalıdır.</a:t>
                      </a:r>
                      <a:endParaRPr lang="tr-TR" sz="1600" dirty="0">
                        <a:effectLst/>
                        <a:latin typeface="Calibri" panose="020F0502020204030204" pitchFamily="34" charset="0"/>
                        <a:ea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3" y="1486688"/>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YAPAY ZEKA</a:t>
            </a:r>
            <a:endParaRPr lang="tr-TR" sz="2800" b="1" dirty="0">
              <a:solidFill>
                <a:srgbClr val="006597"/>
              </a:solidFill>
              <a:latin typeface="Calibri" panose="020F0502020204030204" pitchFamily="34" charset="0"/>
            </a:endParaRPr>
          </a:p>
        </p:txBody>
      </p:sp>
      <p:sp>
        <p:nvSpPr>
          <p:cNvPr id="15" name="Dikdörtgen 14"/>
          <p:cNvSpPr/>
          <p:nvPr/>
        </p:nvSpPr>
        <p:spPr>
          <a:xfrm>
            <a:off x="1475656" y="1472084"/>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56</a:t>
            </a:fld>
            <a:endParaRPr lang="en-CA" dirty="0">
              <a:latin typeface="Calibri" panose="020F0502020204030204" pitchFamily="34" charset="0"/>
            </a:endParaRPr>
          </a:p>
        </p:txBody>
      </p:sp>
    </p:spTree>
    <p:extLst>
      <p:ext uri="{BB962C8B-B14F-4D97-AF65-F5344CB8AC3E}">
        <p14:creationId xmlns:p14="http://schemas.microsoft.com/office/powerpoint/2010/main" val="4035446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1403648" y="2060238"/>
          <a:ext cx="7488832" cy="3261022"/>
        </p:xfrm>
        <a:graphic>
          <a:graphicData uri="http://schemas.openxmlformats.org/drawingml/2006/table">
            <a:tbl>
              <a:tblPr firstRow="1" bandRow="1">
                <a:tableStyleId>{5A111915-BE36-4E01-A7E5-04B1672EAD32}</a:tableStyleId>
              </a:tblPr>
              <a:tblGrid>
                <a:gridCol w="7488832">
                  <a:extLst>
                    <a:ext uri="{9D8B030D-6E8A-4147-A177-3AD203B41FA5}">
                      <a16:colId xmlns:a16="http://schemas.microsoft.com/office/drawing/2014/main" val="20000"/>
                    </a:ext>
                  </a:extLst>
                </a:gridCol>
              </a:tblGrid>
              <a:tr h="3191994">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yapay zeka teknolojileri kullanılmak suretiyle</a:t>
                      </a:r>
                      <a:r>
                        <a:rPr lang="tr-TR" sz="1600" b="1" u="none" dirty="0" smtClean="0">
                          <a:effectLst/>
                          <a:latin typeface="Calibri" panose="020F0502020204030204" pitchFamily="34" charset="0"/>
                          <a:ea typeface="Times New Roman" panose="02020603050405020304" pitchFamily="18" charset="0"/>
                        </a:rPr>
                        <a:t>; </a:t>
                      </a:r>
                      <a:r>
                        <a:rPr lang="tr-TR" sz="1600" b="1" u="sng" dirty="0" smtClean="0">
                          <a:effectLst/>
                          <a:latin typeface="Calibri" panose="020F0502020204030204" pitchFamily="34" charset="0"/>
                          <a:ea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PROSESLERİNİN İZLENMESİ VE KONTROLÜ,  PLANLAMA, STOK YÖNETİMİ, ENERJİ KULLANIMI, BAKIM, HATA ÖNLEME </a:t>
                      </a:r>
                      <a:r>
                        <a:rPr lang="tr-TR" sz="1600" dirty="0" smtClean="0">
                          <a:effectLst/>
                          <a:latin typeface="Calibri" panose="020F0502020204030204" pitchFamily="34" charset="0"/>
                          <a:ea typeface="Times New Roman" panose="02020603050405020304" pitchFamily="18" charset="0"/>
                        </a:rPr>
                        <a:t>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 </a:t>
                      </a:r>
                      <a:r>
                        <a:rPr lang="tr-TR" sz="1600" dirty="0" smtClean="0">
                          <a:effectLst/>
                          <a:latin typeface="Calibri" panose="020F0502020204030204" pitchFamily="34" charset="0"/>
                          <a:ea typeface="Times New Roman" panose="02020603050405020304" pitchFamily="18" charset="0"/>
                        </a:rPr>
                        <a:t>iyileştirecek veya ihtiyaçlarını giderecek çözümler üretiyor olması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konusu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ürünün; </a:t>
                      </a:r>
                      <a:r>
                        <a:rPr lang="tr-TR" sz="1600" dirty="0" smtClean="0">
                          <a:effectLst/>
                          <a:latin typeface="Calibri" panose="020F0502020204030204" pitchFamily="34" charset="0"/>
                          <a:ea typeface="Times New Roman" panose="02020603050405020304" pitchFamily="18" charset="0"/>
                        </a:rPr>
                        <a:t>dijital teknolojilerle entegre olma kabiliyetleri</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ürünün potansiyel alıcısı olan en az bir adet “bilanço esasına göre defter tutan ve </a:t>
                      </a:r>
                      <a:r>
                        <a:rPr lang="tr-TR" sz="1600" b="1" strike="noStrike"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2021 </a:t>
                      </a:r>
                      <a:r>
                        <a:rPr lang="tr-TR" sz="16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yılında net satış hasılatı 500.000 TL’nin üzerinde olan işletmenin” satın alma niyet beyanının varlığı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Teklif Çağrısı duyurusu altında bulunan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Satın Alma Niyet Beyanı</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nı doldurup ek olarak sisteme yükleyiniz)</a:t>
                      </a:r>
                    </a:p>
                    <a:p>
                      <a:pPr algn="just">
                        <a:spcAft>
                          <a:spcPts val="0"/>
                        </a:spcAft>
                        <a:tabLst>
                          <a:tab pos="66675" algn="l"/>
                        </a:tabLst>
                      </a:pPr>
                      <a:r>
                        <a:rPr lang="tr-TR" sz="1600" dirty="0" smtClean="0">
                          <a:effectLst/>
                          <a:latin typeface="Calibri" panose="020F0502020204030204" pitchFamily="34" charset="0"/>
                          <a:ea typeface="Times New Roman" panose="02020603050405020304" pitchFamily="18" charset="0"/>
                        </a:rPr>
                        <a:t> </a:t>
                      </a:r>
                    </a:p>
                    <a:p>
                      <a:pPr algn="just">
                        <a:spcAft>
                          <a:spcPts val="0"/>
                        </a:spcAft>
                        <a:tabLst>
                          <a:tab pos="66675" algn="l"/>
                        </a:tabLst>
                      </a:pPr>
                      <a:r>
                        <a:rPr lang="tr-TR" sz="1600" b="1" dirty="0" smtClean="0">
                          <a:effectLst/>
                          <a:latin typeface="Calibri" panose="020F0502020204030204" pitchFamily="34" charset="0"/>
                          <a:ea typeface="Times New Roman" panose="02020603050405020304" pitchFamily="18" charset="0"/>
                        </a:rPr>
                        <a:t>Ayrıca </a:t>
                      </a:r>
                      <a:r>
                        <a:rPr lang="tr-TR" sz="1600" b="1" u="sng" dirty="0" smtClean="0">
                          <a:effectLst/>
                          <a:latin typeface="Calibri" panose="020F0502020204030204" pitchFamily="34" charset="0"/>
                          <a:ea typeface="Times New Roman" panose="02020603050405020304" pitchFamily="18" charset="0"/>
                        </a:rPr>
                        <a:t>varsa</a:t>
                      </a:r>
                      <a:r>
                        <a:rPr lang="tr-TR" sz="1600" b="1" dirty="0" smtClean="0">
                          <a:effectLst/>
                          <a:latin typeface="Calibri" panose="020F0502020204030204" pitchFamily="34" charset="0"/>
                          <a:ea typeface="Times New Roman" panose="02020603050405020304" pitchFamily="18" charset="0"/>
                        </a:rPr>
                        <a:t>:</a:t>
                      </a:r>
                      <a:endParaRPr lang="tr-TR" sz="1600" dirty="0" smtClean="0">
                        <a:effectLst/>
                        <a:latin typeface="Calibri" panose="020F0502020204030204" pitchFamily="34" charset="0"/>
                        <a:ea typeface="Times New Roman" panose="02020603050405020304" pitchFamily="18" charset="0"/>
                      </a:endParaRPr>
                    </a:p>
                    <a:p>
                      <a:pPr marL="285750" indent="-285750" algn="just">
                        <a:buClr>
                          <a:srgbClr val="FFFF00"/>
                        </a:buClr>
                        <a:buFont typeface="Wingdings" panose="05000000000000000000" pitchFamily="2" charset="2"/>
                        <a:buChar char="§"/>
                      </a:pP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Proje konusu alandaki işletme faaliyetlerinin sürdürülebilirliğine yönelik imkan / kabiliyet / altyapının geliştirilmesi ile ilgili iş paketlerine projede yer verilmiş olması</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a:off x="1379621" y="1973179"/>
            <a:ext cx="7479002" cy="2961"/>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824517"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9718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57</a:t>
            </a:fld>
            <a:endParaRPr lang="en-CA" dirty="0">
              <a:latin typeface="Calibri" panose="020F0502020204030204" pitchFamily="34" charset="0"/>
            </a:endParaRPr>
          </a:p>
        </p:txBody>
      </p:sp>
      <p:sp>
        <p:nvSpPr>
          <p:cNvPr id="19" name="Dikdörtgen 18"/>
          <p:cNvSpPr/>
          <p:nvPr/>
        </p:nvSpPr>
        <p:spPr>
          <a:xfrm>
            <a:off x="43095" y="770393"/>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YAPAY ZEKA</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299253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1993197" y="1641928"/>
          <a:ext cx="6721409" cy="4162893"/>
        </p:xfrm>
        <a:graphic>
          <a:graphicData uri="http://schemas.openxmlformats.org/drawingml/2006/table">
            <a:tbl>
              <a:tblPr firstRow="1" bandRow="1">
                <a:tableStyleId>{5A111915-BE36-4E01-A7E5-04B1672EAD32}</a:tableStyleId>
              </a:tblPr>
              <a:tblGrid>
                <a:gridCol w="6721409">
                  <a:extLst>
                    <a:ext uri="{9D8B030D-6E8A-4147-A177-3AD203B41FA5}">
                      <a16:colId xmlns:a16="http://schemas.microsoft.com/office/drawing/2014/main" val="20000"/>
                    </a:ext>
                  </a:extLst>
                </a:gridCol>
              </a:tblGrid>
              <a:tr h="4162893">
                <a:tc>
                  <a:txBody>
                    <a:bodyPr/>
                    <a:lstStyle/>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Siber güvenlik teknolojileri; ağları, bilgisayarları, programları ve verileri siber saldırılardan koruyan teknolojilerdir.</a:t>
                      </a: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İmalat sanayinde siber güvenlik uygulamalarına örnek olarak; üretim sistemindeki makine ve cihazlardan gelen verilerin sadece yetkili kişilerin erişimine açık tutulması, verilerin güvenliğinin sağlanması, veri doğruluğunun saptanabilmesi konuları verilebilir.</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Bu uygun proje konusunu içeren projeler; </a:t>
                      </a:r>
                      <a:r>
                        <a:rPr lang="tr-TR" sz="1600" b="1" u="sng" dirty="0" smtClean="0">
                          <a:solidFill>
                            <a:schemeClr val="bg1"/>
                          </a:solidFill>
                          <a:effectLst/>
                          <a:latin typeface="Calibri" panose="020F0502020204030204" pitchFamily="34" charset="0"/>
                          <a:ea typeface="Times New Roman" panose="02020603050405020304" pitchFamily="18" charset="0"/>
                        </a:rPr>
                        <a:t>imalat sanayi sektörü işletmesinin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iş süreçlerindeki verilerin tek başına </a:t>
                      </a:r>
                      <a:r>
                        <a:rPr lang="tr-TR" sz="1600" b="1" u="sng" dirty="0" smtClean="0">
                          <a:solidFill>
                            <a:schemeClr val="bg1"/>
                          </a:solidFill>
                          <a:effectLst/>
                          <a:latin typeface="Calibri" panose="020F0502020204030204" pitchFamily="34" charset="0"/>
                          <a:ea typeface="Times New Roman" panose="02020603050405020304" pitchFamily="18" charset="0"/>
                        </a:rPr>
                        <a:t>veya bununla birlikte</a:t>
                      </a:r>
                      <a:r>
                        <a:rPr lang="tr-TR" sz="1600" b="1" dirty="0" smtClean="0">
                          <a:solidFill>
                            <a:schemeClr val="bg1"/>
                          </a:solidFill>
                          <a:effectLst/>
                          <a:latin typeface="Calibri" panose="020F0502020204030204" pitchFamily="34" charset="0"/>
                          <a:ea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TEDARİK, PAZARLAMA, YÖNETİM VE KARAR DESTEK,  LOJİSTİK</a:t>
                      </a:r>
                      <a:r>
                        <a:rPr lang="tr-TR" sz="1600" b="1" kern="1200" dirty="0" smtClean="0">
                          <a:solidFill>
                            <a:srgbClr val="0033CC"/>
                          </a:solidFill>
                          <a:effectLst/>
                          <a:latin typeface="Calibri" panose="020F0502020204030204" pitchFamily="34" charset="0"/>
                          <a:ea typeface="Times New Roman" panose="02020603050405020304" pitchFamily="18" charset="0"/>
                          <a:cs typeface="Calibri" panose="020F0502020204030204" pitchFamily="34" charset="0"/>
                        </a:rPr>
                        <a:t> </a:t>
                      </a:r>
                      <a:r>
                        <a:rPr lang="tr-TR" sz="1600" b="1" dirty="0" smtClean="0">
                          <a:solidFill>
                            <a:schemeClr val="bg1"/>
                          </a:solidFill>
                          <a:effectLst/>
                          <a:latin typeface="Calibri" panose="020F0502020204030204" pitchFamily="34" charset="0"/>
                          <a:ea typeface="Times New Roman" panose="02020603050405020304" pitchFamily="18" charset="0"/>
                        </a:rPr>
                        <a:t>iş süreçlerinden biri veya birkaçındaki verilerin </a:t>
                      </a:r>
                      <a:r>
                        <a:rPr lang="tr-TR" sz="1600" b="1" dirty="0" smtClean="0">
                          <a:solidFill>
                            <a:srgbClr val="FFFF00"/>
                          </a:solidFill>
                          <a:effectLst/>
                          <a:latin typeface="Calibri" panose="020F0502020204030204" pitchFamily="34" charset="0"/>
                          <a:ea typeface="Times New Roman" panose="02020603050405020304" pitchFamily="18" charset="0"/>
                        </a:rPr>
                        <a:t>siber güvenlik ihtiyaçlarını</a:t>
                      </a:r>
                      <a:r>
                        <a:rPr lang="tr-TR" sz="1600" b="1" dirty="0" smtClean="0">
                          <a:solidFill>
                            <a:schemeClr val="bg1"/>
                          </a:solidFill>
                          <a:effectLst/>
                          <a:latin typeface="Calibri" panose="020F0502020204030204" pitchFamily="34" charset="0"/>
                          <a:ea typeface="Times New Roman" panose="02020603050405020304" pitchFamily="18" charset="0"/>
                        </a:rPr>
                        <a:t> giderecek çözümler üretiyor olmalıdır</a:t>
                      </a: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3" y="1486688"/>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SİBER GÜVENLİK </a:t>
            </a:r>
            <a:endParaRPr lang="tr-TR" sz="2800" b="1" dirty="0">
              <a:solidFill>
                <a:srgbClr val="006597"/>
              </a:solidFill>
              <a:latin typeface="Calibri" panose="020F0502020204030204" pitchFamily="34" charset="0"/>
            </a:endParaRPr>
          </a:p>
        </p:txBody>
      </p:sp>
      <p:sp>
        <p:nvSpPr>
          <p:cNvPr id="15" name="Dikdörtgen 14"/>
          <p:cNvSpPr/>
          <p:nvPr/>
        </p:nvSpPr>
        <p:spPr>
          <a:xfrm>
            <a:off x="1475656" y="1472084"/>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58</a:t>
            </a:fld>
            <a:endParaRPr lang="en-CA" dirty="0">
              <a:latin typeface="Calibri" panose="020F0502020204030204" pitchFamily="34" charset="0"/>
            </a:endParaRPr>
          </a:p>
        </p:txBody>
      </p:sp>
    </p:spTree>
    <p:extLst>
      <p:ext uri="{BB962C8B-B14F-4D97-AF65-F5344CB8AC3E}">
        <p14:creationId xmlns:p14="http://schemas.microsoft.com/office/powerpoint/2010/main" val="3231063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1441799" y="2009933"/>
          <a:ext cx="7488832" cy="4023768"/>
        </p:xfrm>
        <a:graphic>
          <a:graphicData uri="http://schemas.openxmlformats.org/drawingml/2006/table">
            <a:tbl>
              <a:tblPr firstRow="1" bandRow="1">
                <a:tableStyleId>{5A111915-BE36-4E01-A7E5-04B1672EAD32}</a:tableStyleId>
              </a:tblPr>
              <a:tblGrid>
                <a:gridCol w="7488832">
                  <a:extLst>
                    <a:ext uri="{9D8B030D-6E8A-4147-A177-3AD203B41FA5}">
                      <a16:colId xmlns:a16="http://schemas.microsoft.com/office/drawing/2014/main" val="20000"/>
                    </a:ext>
                  </a:extLst>
                </a:gridCol>
              </a:tblGrid>
              <a:tr h="4023768">
                <a:tc>
                  <a:txBody>
                    <a:bodyPr/>
                    <a:lstStyle/>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rPr>
                        <a:t>Projenin, </a:t>
                      </a:r>
                      <a:r>
                        <a:rPr lang="tr-TR" sz="1600" u="sng" dirty="0" smtClean="0">
                          <a:effectLst/>
                          <a:latin typeface="Calibri" panose="020F0502020204030204" pitchFamily="34" charset="0"/>
                          <a:ea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a:t>
                      </a:r>
                      <a:r>
                        <a:rPr lang="tr-TR" sz="1600" b="1" kern="1200"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mn-cs"/>
                        </a:rPr>
                        <a:t>iş süreçlerindeki verilerin tek başına</a:t>
                      </a:r>
                      <a:r>
                        <a:rPr lang="tr-TR" sz="1600" b="1" kern="12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u="sng" dirty="0" smtClean="0">
                          <a:effectLst/>
                          <a:latin typeface="Calibri" panose="020F0502020204030204" pitchFamily="34" charset="0"/>
                          <a:ea typeface="Times New Roman" panose="02020603050405020304" pitchFamily="18" charset="0"/>
                        </a:rPr>
                        <a:t>veya bununla birlikte</a:t>
                      </a:r>
                      <a:r>
                        <a:rPr lang="tr-TR" sz="1600" dirty="0" smtClean="0">
                          <a:effectLst/>
                          <a:latin typeface="Calibri" panose="020F0502020204030204" pitchFamily="34" charset="0"/>
                          <a:ea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TEDARİK, PAZARLAMA, YÖNETİM VE KARAR DESTEK,  LOJİSTİK </a:t>
                      </a:r>
                      <a:r>
                        <a:rPr lang="tr-TR" sz="1600" dirty="0" smtClean="0">
                          <a:effectLst/>
                          <a:latin typeface="Calibri" panose="020F0502020204030204" pitchFamily="34" charset="0"/>
                          <a:ea typeface="Times New Roman" panose="02020603050405020304" pitchFamily="18" charset="0"/>
                        </a:rPr>
                        <a:t>iş süreçlerinden biri veya </a:t>
                      </a:r>
                      <a:r>
                        <a:rPr lang="tr-TR" sz="1600" b="1" kern="1200" dirty="0" smtClean="0">
                          <a:solidFill>
                            <a:schemeClr val="bg1"/>
                          </a:solidFill>
                          <a:effectLst/>
                          <a:latin typeface="Calibri" panose="020F0502020204030204" pitchFamily="34" charset="0"/>
                          <a:ea typeface="Times New Roman" panose="02020603050405020304" pitchFamily="18" charset="0"/>
                          <a:cs typeface="+mn-cs"/>
                        </a:rPr>
                        <a:t>birkaç</a:t>
                      </a:r>
                      <a:r>
                        <a:rPr lang="tr-TR" sz="1600" dirty="0" smtClean="0">
                          <a:effectLst/>
                          <a:latin typeface="Calibri" panose="020F0502020204030204" pitchFamily="34" charset="0"/>
                          <a:ea typeface="Times New Roman" panose="02020603050405020304" pitchFamily="18" charset="0"/>
                        </a:rPr>
                        <a:t>ındaki verilerin </a:t>
                      </a:r>
                      <a:r>
                        <a:rPr lang="tr-TR" sz="1600" dirty="0" smtClean="0">
                          <a:solidFill>
                            <a:srgbClr val="FFFF00"/>
                          </a:solidFill>
                          <a:effectLst/>
                          <a:latin typeface="Calibri" panose="020F0502020204030204" pitchFamily="34" charset="0"/>
                          <a:ea typeface="Times New Roman" panose="02020603050405020304" pitchFamily="18" charset="0"/>
                        </a:rPr>
                        <a:t>siber güvenlik ihtiyaçlarını </a:t>
                      </a:r>
                      <a:r>
                        <a:rPr lang="tr-TR" sz="1600" dirty="0" smtClean="0">
                          <a:effectLst/>
                          <a:latin typeface="Calibri" panose="020F0502020204030204" pitchFamily="34" charset="0"/>
                          <a:ea typeface="Times New Roman" panose="02020603050405020304" pitchFamily="18" charset="0"/>
                        </a:rPr>
                        <a:t>giderecek çözümler üretiyor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Tehditlere karşı otonom karar alabilme kabiliyeti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Bulut platformlar kullanıldığında oluşacak risk ve </a:t>
                      </a:r>
                      <a:r>
                        <a:rPr lang="tr-TR" sz="1600" b="1" kern="1200" dirty="0" smtClean="0">
                          <a:solidFill>
                            <a:schemeClr val="bg1"/>
                          </a:solidFill>
                          <a:effectLst/>
                          <a:latin typeface="Calibri" panose="020F0502020204030204" pitchFamily="34" charset="0"/>
                          <a:ea typeface="Times New Roman" panose="02020603050405020304" pitchFamily="18" charset="0"/>
                          <a:cs typeface="+mn-cs"/>
                        </a:rPr>
                        <a:t>tehditlerin önlenmesi </a:t>
                      </a:r>
                      <a:r>
                        <a:rPr lang="tr-TR" sz="1600" dirty="0" smtClean="0">
                          <a:effectLst/>
                          <a:latin typeface="Calibri" panose="020F0502020204030204" pitchFamily="34" charset="0"/>
                          <a:ea typeface="Times New Roman" panose="02020603050405020304" pitchFamily="18" charset="0"/>
                        </a:rPr>
                        <a:t>kabiliyeti</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ürünün potansiyel alıcısı olan en az bir adet “bilanço esasına göre defter tutan ve </a:t>
                      </a:r>
                      <a:r>
                        <a:rPr lang="tr-TR" sz="1600" b="1" strike="noStrike"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2021 </a:t>
                      </a:r>
                      <a:r>
                        <a:rPr lang="tr-TR" sz="16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yılında net satış hasılatı 500.000 TL’nin üzerinde olan işletmenin” satın alma niyet beyanının varlığı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Teklif Çağrısı duyurusu altında bulunan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Satın Alma Niyet Beyanı</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nı doldurup ek olarak sisteme yükleyiniz)</a:t>
                      </a:r>
                    </a:p>
                    <a:p>
                      <a:pPr marL="285750" lvl="0" indent="-285750" algn="just">
                        <a:spcAft>
                          <a:spcPts val="0"/>
                        </a:spcAft>
                        <a:buClr>
                          <a:srgbClr val="FFFF00"/>
                        </a:buClr>
                        <a:buFont typeface="Wingdings" panose="05000000000000000000" pitchFamily="2" charset="2"/>
                        <a:buChar char=""/>
                        <a:tabLst>
                          <a:tab pos="66675" algn="l"/>
                        </a:tabLst>
                      </a:pPr>
                      <a:endParaRPr lang="tr-TR" sz="1600" dirty="0" smtClean="0">
                        <a:effectLst/>
                        <a:latin typeface="Calibri" panose="020F0502020204030204" pitchFamily="34" charset="0"/>
                        <a:ea typeface="Times New Roman" panose="02020603050405020304" pitchFamily="18" charset="0"/>
                      </a:endParaRPr>
                    </a:p>
                    <a:p>
                      <a:pPr algn="just">
                        <a:spcAft>
                          <a:spcPts val="0"/>
                        </a:spcAft>
                        <a:tabLst>
                          <a:tab pos="66675" algn="l"/>
                        </a:tabLst>
                      </a:pPr>
                      <a:r>
                        <a:rPr lang="tr-TR" sz="1600" b="1" dirty="0" smtClean="0">
                          <a:effectLst/>
                          <a:latin typeface="Calibri" panose="020F0502020204030204" pitchFamily="34" charset="0"/>
                          <a:ea typeface="Times New Roman" panose="02020603050405020304" pitchFamily="18" charset="0"/>
                        </a:rPr>
                        <a:t>Ayrıca </a:t>
                      </a:r>
                      <a:r>
                        <a:rPr lang="tr-TR" sz="1600" b="1" u="sng" dirty="0" smtClean="0">
                          <a:effectLst/>
                          <a:latin typeface="Calibri" panose="020F0502020204030204" pitchFamily="34" charset="0"/>
                          <a:ea typeface="Times New Roman" panose="02020603050405020304" pitchFamily="18" charset="0"/>
                        </a:rPr>
                        <a:t>varsa</a:t>
                      </a:r>
                      <a:r>
                        <a:rPr lang="tr-TR" sz="1600" b="1" dirty="0" smtClean="0">
                          <a:effectLst/>
                          <a:latin typeface="Calibri" panose="020F0502020204030204" pitchFamily="34" charset="0"/>
                          <a:ea typeface="Times New Roman" panose="02020603050405020304" pitchFamily="18" charset="0"/>
                        </a:rPr>
                        <a:t>:</a:t>
                      </a:r>
                      <a:endParaRPr lang="tr-TR" sz="1600" dirty="0" smtClean="0">
                        <a:effectLst/>
                        <a:latin typeface="Calibri" panose="020F0502020204030204" pitchFamily="34" charset="0"/>
                        <a:ea typeface="Times New Roman" panose="02020603050405020304" pitchFamily="18" charset="0"/>
                      </a:endParaRPr>
                    </a:p>
                    <a:p>
                      <a:pPr marL="285750" indent="-285750" algn="just">
                        <a:buClr>
                          <a:srgbClr val="FFFF00"/>
                        </a:buClr>
                        <a:buFont typeface="Wingdings" panose="05000000000000000000" pitchFamily="2" charset="2"/>
                        <a:buChar char="§"/>
                      </a:pP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Proje konusu alandaki işletme faaliyetlerinin sürdürülebilirliğine yönelik imkan / kabiliyet / altyapının geliştirilmesi ile ilgili iş paketlerine projede yer verilmiş olması</a:t>
                      </a:r>
                    </a:p>
                    <a:p>
                      <a:pPr marL="285750" indent="-285750" algn="just">
                        <a:buClr>
                          <a:srgbClr val="FFFF00"/>
                        </a:buClr>
                        <a:buFont typeface="Wingdings" panose="05000000000000000000" pitchFamily="2" charset="2"/>
                        <a:buChar char="§"/>
                      </a:pPr>
                      <a:r>
                        <a:rPr lang="tr-TR" sz="1600" b="1" kern="1200" dirty="0" smtClean="0">
                          <a:solidFill>
                            <a:schemeClr val="bg1"/>
                          </a:solidFill>
                          <a:effectLst/>
                          <a:latin typeface="Calibri" panose="020F0502020204030204" pitchFamily="34" charset="0"/>
                          <a:ea typeface="+mn-ea"/>
                          <a:cs typeface="+mn-cs"/>
                        </a:rPr>
                        <a:t>Bilgi güvenliği kontrolleri için uygulama kuralları standartlarına uyumluluk konusunun açıklanıyor olması </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447378" y="1895452"/>
            <a:ext cx="7445102" cy="37958"/>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824517"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9718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59</a:t>
            </a:fld>
            <a:endParaRPr lang="en-CA" dirty="0">
              <a:latin typeface="Calibri" panose="020F0502020204030204" pitchFamily="34" charset="0"/>
            </a:endParaRPr>
          </a:p>
        </p:txBody>
      </p:sp>
      <p:sp>
        <p:nvSpPr>
          <p:cNvPr id="19" name="Dikdörtgen 18"/>
          <p:cNvSpPr/>
          <p:nvPr/>
        </p:nvSpPr>
        <p:spPr>
          <a:xfrm>
            <a:off x="43095" y="770393"/>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a:solidFill>
                  <a:srgbClr val="006597"/>
                </a:solidFill>
                <a:latin typeface="Calibri" panose="020F0502020204030204" pitchFamily="34" charset="0"/>
              </a:rPr>
              <a:t>SİBER GÜVENLİK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3981641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20861" t="34706" r="53973" b="19673"/>
          <a:stretch/>
        </p:blipFill>
        <p:spPr bwMode="auto">
          <a:xfrm>
            <a:off x="1475656" y="3003998"/>
            <a:ext cx="5904656" cy="3292622"/>
          </a:xfrm>
          <a:prstGeom prst="rect">
            <a:avLst/>
          </a:prstGeom>
          <a:ln>
            <a:noFill/>
          </a:ln>
          <a:effectLst>
            <a:softEdge rad="112500"/>
          </a:effectLst>
          <a:extLst>
            <a:ext uri="{53640926-AAD7-44D8-BBD7-CCE9431645EC}">
              <a14:shadowObscured xmlns:a14="http://schemas.microsoft.com/office/drawing/2010/main"/>
            </a:ext>
          </a:extLst>
        </p:spPr>
      </p:pic>
      <p:sp>
        <p:nvSpPr>
          <p:cNvPr id="6" name="2 Metin kutusu"/>
          <p:cNvSpPr txBox="1"/>
          <p:nvPr/>
        </p:nvSpPr>
        <p:spPr>
          <a:xfrm>
            <a:off x="116269" y="941948"/>
            <a:ext cx="8920237" cy="1569660"/>
          </a:xfrm>
          <a:prstGeom prst="rect">
            <a:avLst/>
          </a:prstGeom>
          <a:noFill/>
        </p:spPr>
        <p:txBody>
          <a:bodyPr wrap="square" rtlCol="0">
            <a:spAutoFit/>
          </a:bodyPr>
          <a:lstStyle/>
          <a:p>
            <a:pPr algn="ctr"/>
            <a:r>
              <a:rPr lang="tr-TR" sz="3200" b="1" dirty="0" smtClean="0">
                <a:solidFill>
                  <a:schemeClr val="accent1">
                    <a:lumMod val="50000"/>
                  </a:schemeClr>
                </a:solidFill>
              </a:rPr>
              <a:t>KOBİGEL – KOBİ GELİŞİM DESTEK PROGRAMI KAPSAMINDA PROJE HAZIRLANIRKEN </a:t>
            </a:r>
          </a:p>
          <a:p>
            <a:pPr algn="ctr"/>
            <a:r>
              <a:rPr lang="tr-TR" sz="3200" b="1" dirty="0" smtClean="0">
                <a:solidFill>
                  <a:schemeClr val="accent1">
                    <a:lumMod val="50000"/>
                  </a:schemeClr>
                </a:solidFill>
              </a:rPr>
              <a:t>DİKKAT EDİLMESİ GEREKEN HUSUSLAR</a:t>
            </a:r>
            <a:endParaRPr lang="tr-TR" sz="3200" b="1" dirty="0">
              <a:solidFill>
                <a:schemeClr val="accent1">
                  <a:lumMod val="50000"/>
                </a:schemeClr>
              </a:solidFill>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6</a:t>
            </a:fld>
            <a:endParaRPr lang="en-CA" dirty="0">
              <a:latin typeface="Calibri" panose="020F0502020204030204"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8172400" y="99137"/>
            <a:ext cx="720080" cy="507913"/>
          </a:xfrm>
          <a:prstGeom prst="rect">
            <a:avLst/>
          </a:prstGeom>
          <a:noFill/>
          <a:ln w="9525">
            <a:noFill/>
            <a:miter lim="800000"/>
            <a:headEnd/>
            <a:tailEnd/>
          </a:ln>
        </p:spPr>
      </p:pic>
    </p:spTree>
    <p:extLst>
      <p:ext uri="{BB962C8B-B14F-4D97-AF65-F5344CB8AC3E}">
        <p14:creationId xmlns:p14="http://schemas.microsoft.com/office/powerpoint/2010/main" val="3710517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2267743" y="1641929"/>
          <a:ext cx="6696744" cy="4654692"/>
        </p:xfrm>
        <a:graphic>
          <a:graphicData uri="http://schemas.openxmlformats.org/drawingml/2006/table">
            <a:tbl>
              <a:tblPr firstRow="1" bandRow="1">
                <a:tableStyleId>{5A111915-BE36-4E01-A7E5-04B1672EAD32}</a:tableStyleId>
              </a:tblPr>
              <a:tblGrid>
                <a:gridCol w="6696744">
                  <a:extLst>
                    <a:ext uri="{9D8B030D-6E8A-4147-A177-3AD203B41FA5}">
                      <a16:colId xmlns:a16="http://schemas.microsoft.com/office/drawing/2014/main" val="20000"/>
                    </a:ext>
                  </a:extLst>
                </a:gridCol>
              </a:tblGrid>
              <a:tr h="4654692">
                <a:tc>
                  <a:txBody>
                    <a:bodyPr/>
                    <a:lstStyle/>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Akıllı ve esnek otomasyon sistemleri; ürün çeşitliliği fazla olan işletmelerde, aynı gruptan olup farklılık gösteren parçaları / ürünleri insan müdahalesiyle önemli bir değişiklik yapılmadan ve tezgah duruşuna gerek kalmadan üretebilme ve/veya test edebilme kabiliyetine sahip üretim / kontrol sistemleridir. Malzemeler bir ana bilgisayar kontrolünde otomatik bantlarla ya da taşıyıcılarla hareket edebilmektedir.  </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İmalat sanayinde akıllı ve esnek otomasyon uygulamalarına örnek olarak; etiket </a:t>
                      </a:r>
                      <a:r>
                        <a:rPr lang="tr-TR" sz="1600" b="1" dirty="0" err="1" smtClean="0">
                          <a:solidFill>
                            <a:schemeClr val="bg1"/>
                          </a:solidFill>
                          <a:effectLst/>
                          <a:latin typeface="Calibri" panose="020F0502020204030204" pitchFamily="34" charset="0"/>
                          <a:ea typeface="Times New Roman" panose="02020603050405020304" pitchFamily="18" charset="0"/>
                        </a:rPr>
                        <a:t>sensörleri</a:t>
                      </a:r>
                      <a:r>
                        <a:rPr lang="tr-TR" sz="1600" b="1" dirty="0" smtClean="0">
                          <a:solidFill>
                            <a:schemeClr val="bg1"/>
                          </a:solidFill>
                          <a:effectLst/>
                          <a:latin typeface="Calibri" panose="020F0502020204030204" pitchFamily="34" charset="0"/>
                          <a:ea typeface="Times New Roman" panose="02020603050405020304" pitchFamily="18" charset="0"/>
                        </a:rPr>
                        <a:t> ile üretim bandındaki ürünün algılanarak ilgili ürün türüne özel işlem gerekliliklerinin yerine getirilmesi verilebilir.   </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Bu uygun proje konusunu içeren projeler; akıllı ve esnek otomasyon teknolojileri kullanılmak suretiyle; </a:t>
                      </a:r>
                      <a:r>
                        <a:rPr lang="tr-TR" sz="1600" b="1" u="sng" dirty="0" smtClean="0">
                          <a:solidFill>
                            <a:schemeClr val="bg1"/>
                          </a:solidFill>
                          <a:effectLst/>
                          <a:latin typeface="Calibri" panose="020F0502020204030204" pitchFamily="34" charset="0"/>
                          <a:ea typeface="Times New Roman" panose="02020603050405020304" pitchFamily="18" charset="0"/>
                        </a:rPr>
                        <a:t>imalat sanayi sektörü işletmesinin </a:t>
                      </a:r>
                      <a:r>
                        <a:rPr lang="tr-TR" sz="1600" b="1" dirty="0" smtClean="0">
                          <a:solidFill>
                            <a:srgbClr val="FFFF00"/>
                          </a:solidFill>
                          <a:effectLst/>
                          <a:latin typeface="Calibri" panose="020F0502020204030204" pitchFamily="34" charset="0"/>
                          <a:ea typeface="Times New Roman" panose="02020603050405020304" pitchFamily="18" charset="0"/>
                        </a:rPr>
                        <a:t>ÜRETİM, TEST, KALİTE KONTROL, ENERJİ KULLANIMI </a:t>
                      </a:r>
                      <a:r>
                        <a:rPr lang="tr-TR" sz="1600" b="1" dirty="0" smtClean="0">
                          <a:solidFill>
                            <a:schemeClr val="bg1"/>
                          </a:solidFill>
                          <a:effectLst/>
                          <a:latin typeface="Calibri" panose="020F0502020204030204" pitchFamily="34" charset="0"/>
                          <a:ea typeface="Times New Roman" panose="02020603050405020304" pitchFamily="18" charset="0"/>
                        </a:rPr>
                        <a:t>iş süreçlerinden </a:t>
                      </a:r>
                      <a:r>
                        <a:rPr lang="tr-TR" sz="1600" b="1" dirty="0" smtClean="0">
                          <a:solidFill>
                            <a:srgbClr val="FFFF00"/>
                          </a:solidFill>
                          <a:effectLst/>
                          <a:latin typeface="Calibri" panose="020F0502020204030204" pitchFamily="34" charset="0"/>
                          <a:ea typeface="Times New Roman" panose="02020603050405020304" pitchFamily="18" charset="0"/>
                        </a:rPr>
                        <a:t>EN AZ BİRİNİ </a:t>
                      </a:r>
                      <a:r>
                        <a:rPr lang="tr-TR" sz="1600" b="1" dirty="0" smtClean="0">
                          <a:solidFill>
                            <a:schemeClr val="bg1"/>
                          </a:solidFill>
                          <a:effectLst/>
                          <a:latin typeface="Calibri" panose="020F0502020204030204" pitchFamily="34" charset="0"/>
                          <a:ea typeface="Times New Roman" panose="02020603050405020304" pitchFamily="18" charset="0"/>
                        </a:rPr>
                        <a:t>iyileştirecek veya ihtiyaçlarını giderecek çözümler üretiyor olmalıdır. </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400" b="1" dirty="0" smtClean="0">
                          <a:solidFill>
                            <a:schemeClr val="bg1"/>
                          </a:solidFill>
                          <a:effectLst/>
                          <a:latin typeface="Calibri" panose="020F0502020204030204" pitchFamily="34" charset="0"/>
                          <a:ea typeface="Times New Roman" panose="02020603050405020304" pitchFamily="18" charset="0"/>
                        </a:rPr>
                        <a:t>Not: Otomatik bant veya taşıyıcı sisteminin ve sistem elemanlarının birbirinden haberdar olmasını sağlayan ana bilgisayar kontrolünün mevcut olmadığı, münferit makine (CNC, pres, lazer - plazma vb.) alımlarından oluşan projeler kapsam dışıdır. </a:t>
                      </a: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339752" y="1486688"/>
            <a:ext cx="6552728"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2079162" cy="142993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AKILLI VE ESNEK OTOMASYON SİSTEMLERİ</a:t>
            </a:r>
            <a:endParaRPr lang="tr-TR" sz="2800" b="1" dirty="0">
              <a:solidFill>
                <a:srgbClr val="006597"/>
              </a:solidFill>
              <a:latin typeface="Calibri" panose="020F0502020204030204" pitchFamily="34" charset="0"/>
            </a:endParaRPr>
          </a:p>
        </p:txBody>
      </p:sp>
      <p:sp>
        <p:nvSpPr>
          <p:cNvPr id="16" name="Dikdörtgen 15"/>
          <p:cNvSpPr/>
          <p:nvPr/>
        </p:nvSpPr>
        <p:spPr>
          <a:xfrm>
            <a:off x="2195736" y="897716"/>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60</a:t>
            </a:fld>
            <a:endParaRPr lang="en-CA" dirty="0">
              <a:latin typeface="Calibri" panose="020F0502020204030204" pitchFamily="34" charset="0"/>
            </a:endParaRPr>
          </a:p>
        </p:txBody>
      </p:sp>
    </p:spTree>
    <p:extLst>
      <p:ext uri="{BB962C8B-B14F-4D97-AF65-F5344CB8AC3E}">
        <p14:creationId xmlns:p14="http://schemas.microsoft.com/office/powerpoint/2010/main" val="1344275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2273407" y="2002375"/>
          <a:ext cx="6870593" cy="4861222"/>
        </p:xfrm>
        <a:graphic>
          <a:graphicData uri="http://schemas.openxmlformats.org/drawingml/2006/table">
            <a:tbl>
              <a:tblPr firstRow="1" bandRow="1">
                <a:tableStyleId>{5A111915-BE36-4E01-A7E5-04B1672EAD32}</a:tableStyleId>
              </a:tblPr>
              <a:tblGrid>
                <a:gridCol w="6870593">
                  <a:extLst>
                    <a:ext uri="{9D8B030D-6E8A-4147-A177-3AD203B41FA5}">
                      <a16:colId xmlns:a16="http://schemas.microsoft.com/office/drawing/2014/main" val="20000"/>
                    </a:ext>
                  </a:extLst>
                </a:gridCol>
              </a:tblGrid>
              <a:tr h="4222237">
                <a:tc>
                  <a:txBody>
                    <a:bodyPr/>
                    <a:lstStyle/>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Projenin, akıllı ve esnek otomasyon teknolojileri kullanılmak suretiyle; imalat sanayi sektörü işletmesinin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TEST, KALİTE KONTROL, ENERJİ KULLANIMI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iyileştirecek veya ihtiyaçlarını giderecek çözümler üretiyor olması</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Sistemin işleyişindeki insan müdahalesini asgariye indirme kabiliyetleri</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Ürün türüne göre gerekli olan tezgah / operasyon ayarlarını hızlı ve otomatik gerçekleştirme kabiliyetleri</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Hataları / değişiklikleri algılama ve sürecin ilerleyişi etkilenmeden giderme / adapte olma kabiliyetleri </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ürünün; dijital teknolojilerle entegre olma kabiliyetleri</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ürünün potansiyel alıcısı olan en az bir adet “bilanço esasına göre defter tutan ve </a:t>
                      </a:r>
                      <a:r>
                        <a:rPr lang="tr-TR" sz="1600" b="1" strike="noStrike"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2021 </a:t>
                      </a:r>
                      <a:r>
                        <a:rPr lang="tr-TR" sz="16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yılında net satış hasılatı 500.000 TL’nin üzerinde olan işletmenin” satın alma niyet beyanının varlığı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Teklif Çağrısı duyurusu altında bulunan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Satın Alma Niyet Beyanı</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nı doldurup ek olarak sisteme yükleyiniz)</a:t>
                      </a:r>
                    </a:p>
                    <a:p>
                      <a:pPr marL="0" marR="0" lvl="0" indent="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None/>
                        <a:tabLst>
                          <a:tab pos="66675" algn="l"/>
                        </a:tabLst>
                        <a:defRPr/>
                      </a:pPr>
                      <a:endParaRPr lang="tr-TR" sz="90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None/>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Ayrıca varsa:</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alandaki işletme faaliyetlerinin sürdürülebilirliğine yönelik imkan / kabiliyet / altyapının geliştirilmesi ile ilgili iş paketlerine projede yer verilmiş olması</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273406" y="1933410"/>
            <a:ext cx="6870593"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2273407" y="751962"/>
            <a:ext cx="6585215"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9718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61</a:t>
            </a:fld>
            <a:endParaRPr lang="en-CA" dirty="0">
              <a:latin typeface="Calibri" panose="020F0502020204030204" pitchFamily="34" charset="0"/>
            </a:endParaRPr>
          </a:p>
        </p:txBody>
      </p:sp>
      <p:sp>
        <p:nvSpPr>
          <p:cNvPr id="17" name="Dikdörtgen 16"/>
          <p:cNvSpPr/>
          <p:nvPr/>
        </p:nvSpPr>
        <p:spPr>
          <a:xfrm>
            <a:off x="70446" y="761554"/>
            <a:ext cx="2079162" cy="142993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AKILLI VE ESNEK OTOMASYON SİSTEMLERİ</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2319899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2339751" y="2009324"/>
          <a:ext cx="6590879" cy="4145280"/>
        </p:xfrm>
        <a:graphic>
          <a:graphicData uri="http://schemas.openxmlformats.org/drawingml/2006/table">
            <a:tbl>
              <a:tblPr firstRow="1" bandRow="1">
                <a:tableStyleId>{5A111915-BE36-4E01-A7E5-04B1672EAD32}</a:tableStyleId>
              </a:tblPr>
              <a:tblGrid>
                <a:gridCol w="6590879">
                  <a:extLst>
                    <a:ext uri="{9D8B030D-6E8A-4147-A177-3AD203B41FA5}">
                      <a16:colId xmlns:a16="http://schemas.microsoft.com/office/drawing/2014/main" val="20000"/>
                    </a:ext>
                  </a:extLst>
                </a:gridCol>
              </a:tblGrid>
              <a:tr h="2565863">
                <a:tc>
                  <a:txBody>
                    <a:bodyPr/>
                    <a:lstStyle/>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Sanal gerçeklik teknolojisi; gerçek hayatın veya durumların bilgisayar destekli olarak </a:t>
                      </a:r>
                      <a:r>
                        <a:rPr lang="tr-TR" sz="1600" b="1" dirty="0" err="1" smtClean="0">
                          <a:solidFill>
                            <a:schemeClr val="bg1"/>
                          </a:solidFill>
                          <a:effectLst/>
                          <a:latin typeface="Calibri" panose="020F0502020204030204" pitchFamily="34" charset="0"/>
                          <a:ea typeface="Times New Roman" panose="02020603050405020304" pitchFamily="18" charset="0"/>
                        </a:rPr>
                        <a:t>simüle</a:t>
                      </a:r>
                      <a:r>
                        <a:rPr lang="tr-TR" sz="1600" b="1" dirty="0" smtClean="0">
                          <a:solidFill>
                            <a:schemeClr val="bg1"/>
                          </a:solidFill>
                          <a:effectLst/>
                          <a:latin typeface="Calibri" panose="020F0502020204030204" pitchFamily="34" charset="0"/>
                          <a:ea typeface="Times New Roman" panose="02020603050405020304" pitchFamily="18" charset="0"/>
                        </a:rPr>
                        <a:t> edilmesi ve yapay biçimde yeniden oluşturulması,  artırılmış gerçeklik teknolojisi ise; bilgisayar tarafından ses, görüntü, grafik ve GPS verileriyle üretilen sanal nesnelerin gerçek dünya ortamına eklenmesi suretiyle eş zamanlı karma gerçeklik ortamı oluşturulmasıdır.</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İmalat sanayinde sanal gerçeklik /  artırılmış gerçeklik teknolojilerinin kullanımına örnek olarak; tehlikeli alanlarda veya deneme maliyeti yüksek olan konularda işbaşı eğitim  / mesleki eğitim amaçlı simülasyon, endüstriyel tasarımların </a:t>
                      </a:r>
                      <a:r>
                        <a:rPr lang="tr-TR" sz="1600" b="1" dirty="0" err="1" smtClean="0">
                          <a:solidFill>
                            <a:schemeClr val="bg1"/>
                          </a:solidFill>
                          <a:effectLst/>
                          <a:latin typeface="Calibri" panose="020F0502020204030204" pitchFamily="34" charset="0"/>
                          <a:ea typeface="Times New Roman" panose="02020603050405020304" pitchFamily="18" charset="0"/>
                        </a:rPr>
                        <a:t>önizlemesi</a:t>
                      </a:r>
                      <a:r>
                        <a:rPr lang="tr-TR" sz="1600" b="1" dirty="0" smtClean="0">
                          <a:solidFill>
                            <a:schemeClr val="bg1"/>
                          </a:solidFill>
                          <a:effectLst/>
                          <a:latin typeface="Calibri" panose="020F0502020204030204" pitchFamily="34" charset="0"/>
                          <a:ea typeface="Times New Roman" panose="02020603050405020304" pitchFamily="18" charset="0"/>
                        </a:rPr>
                        <a:t> amaçlı simülasyon, montaj – bakım gibi teknik operasyonların kılavuzlarını destekleyici simülasyonlar verilebilir. </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Bu uygun proje konusunu içeren projeler; sanal gerçeklik ve/veya artırılmış gerçeklik teknolojileri kullanılmak suretiyle; imalat sanayi sektörü işletmesinin </a:t>
                      </a:r>
                      <a:r>
                        <a:rPr lang="tr-TR" sz="1600" b="1" kern="1200" dirty="0" smtClean="0">
                          <a:solidFill>
                            <a:srgbClr val="FFFF00"/>
                          </a:solidFill>
                          <a:effectLst/>
                          <a:latin typeface="Calibri" panose="020F0502020204030204" pitchFamily="34" charset="0"/>
                          <a:ea typeface="Times New Roman" panose="02020603050405020304" pitchFamily="18" charset="0"/>
                          <a:cs typeface="+mn-cs"/>
                        </a:rPr>
                        <a:t>ÜRÜN TASARIMI, ÜRETİME İLİŞKİN EĞİTİM, ÜRETİM, TEST, KALİTE KONTROL </a:t>
                      </a:r>
                      <a:r>
                        <a:rPr lang="tr-TR" sz="1600" b="1" dirty="0" smtClean="0">
                          <a:solidFill>
                            <a:schemeClr val="bg1"/>
                          </a:solidFill>
                          <a:effectLst/>
                          <a:latin typeface="Calibri" panose="020F0502020204030204" pitchFamily="34" charset="0"/>
                          <a:ea typeface="Times New Roman" panose="02020603050405020304" pitchFamily="18" charset="0"/>
                        </a:rPr>
                        <a:t>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mn-cs"/>
                        </a:rPr>
                        <a:t>EN AZ BİRİNİ </a:t>
                      </a:r>
                      <a:r>
                        <a:rPr lang="tr-TR" sz="1600" b="1" dirty="0" smtClean="0">
                          <a:solidFill>
                            <a:schemeClr val="bg1"/>
                          </a:solidFill>
                          <a:effectLst/>
                          <a:latin typeface="Calibri" panose="020F0502020204030204" pitchFamily="34" charset="0"/>
                          <a:ea typeface="Times New Roman" panose="02020603050405020304" pitchFamily="18" charset="0"/>
                        </a:rPr>
                        <a:t>iyileştirecek veya ihtiyaçlarını giderecek çözümler üretiyor olmalıdır.</a:t>
                      </a: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339751" y="1904132"/>
            <a:ext cx="6590880"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2079162" cy="1614489"/>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ARTIRILMIŞ GERÇEKLİK / SANAL GERÇEKLİK</a:t>
            </a:r>
            <a:endParaRPr lang="tr-TR" sz="2800" b="1" dirty="0">
              <a:solidFill>
                <a:srgbClr val="006597"/>
              </a:solidFill>
              <a:latin typeface="Calibri" panose="020F0502020204030204" pitchFamily="34" charset="0"/>
            </a:endParaRPr>
          </a:p>
        </p:txBody>
      </p:sp>
      <p:sp>
        <p:nvSpPr>
          <p:cNvPr id="16" name="Dikdörtgen 15"/>
          <p:cNvSpPr/>
          <p:nvPr/>
        </p:nvSpPr>
        <p:spPr>
          <a:xfrm>
            <a:off x="2195736" y="897716"/>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62</a:t>
            </a:fld>
            <a:endParaRPr lang="en-CA" dirty="0">
              <a:latin typeface="Calibri" panose="020F0502020204030204" pitchFamily="34" charset="0"/>
            </a:endParaRPr>
          </a:p>
        </p:txBody>
      </p:sp>
    </p:spTree>
    <p:extLst>
      <p:ext uri="{BB962C8B-B14F-4D97-AF65-F5344CB8AC3E}">
        <p14:creationId xmlns:p14="http://schemas.microsoft.com/office/powerpoint/2010/main" val="1361762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nvPr>
        </p:nvGraphicFramePr>
        <p:xfrm>
          <a:off x="2273407" y="2002375"/>
          <a:ext cx="6703352" cy="4236382"/>
        </p:xfrm>
        <a:graphic>
          <a:graphicData uri="http://schemas.openxmlformats.org/drawingml/2006/table">
            <a:tbl>
              <a:tblPr firstRow="1" bandRow="1">
                <a:tableStyleId>{5A111915-BE36-4E01-A7E5-04B1672EAD32}</a:tableStyleId>
              </a:tblPr>
              <a:tblGrid>
                <a:gridCol w="6703352">
                  <a:extLst>
                    <a:ext uri="{9D8B030D-6E8A-4147-A177-3AD203B41FA5}">
                      <a16:colId xmlns:a16="http://schemas.microsoft.com/office/drawing/2014/main" val="20000"/>
                    </a:ext>
                  </a:extLst>
                </a:gridCol>
              </a:tblGrid>
              <a:tr h="4023768">
                <a:tc>
                  <a:txBody>
                    <a:bodyPr/>
                    <a:lstStyle/>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Projenin, sanal gerçeklik veya artırılmış gerçeklik teknolojileri kullanılmak suretiyle; imalat sanayi sektörü işletmesinin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ÜRÜN TASARIMI, ÜRETİME İLİŞKİN EĞİTİM, ÜRETİM, TEST, KALİTE KONTROL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iyileştirecek veya ihtiyaçlarını giderecek çözümler üretiyor olması</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Sanallaştırma için kullanılacak verilerin ve kullanılacak yöntemlerin açıklanıyor olması </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ürünün; dijital teknolojilerle entegre olma kabiliyetleri</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ürünün potansiyel alıcısı olan en az bir adet “bilanço esasına göre defter tutan ve </a:t>
                      </a:r>
                      <a:r>
                        <a:rPr lang="tr-TR" sz="1600" b="1" strike="noStrike"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2021 </a:t>
                      </a:r>
                      <a:r>
                        <a:rPr lang="tr-TR" sz="16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yılında net satış hasılatı 500.000 TL’nin üzerinde olan işletmenin” satın alma niyet beyanının varlığı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Teklif Çağrısı duyurusu altında bulunan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Satın Alma Niyet Beyanı</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nı doldurup ek olarak sisteme yükleyiniz)</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endParaRPr lang="tr-TR" sz="160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None/>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Ayrıca varsa:</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Proje konusu alandaki işletme faaliyetlerinin sürdürülebilirliğine yönelik imkan / kabiliyet / altyapının geliştirilmesi ile ilgili iş paketlerine projede yer verilmiş olması</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267744" y="1933410"/>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2273407" y="751962"/>
            <a:ext cx="6585215"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9718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63</a:t>
            </a:fld>
            <a:endParaRPr lang="en-CA" dirty="0">
              <a:latin typeface="Calibri" panose="020F0502020204030204" pitchFamily="34" charset="0"/>
            </a:endParaRPr>
          </a:p>
        </p:txBody>
      </p:sp>
      <p:sp>
        <p:nvSpPr>
          <p:cNvPr id="18" name="Dikdörtgen 17"/>
          <p:cNvSpPr/>
          <p:nvPr/>
        </p:nvSpPr>
        <p:spPr>
          <a:xfrm>
            <a:off x="116574" y="762230"/>
            <a:ext cx="2079162" cy="148482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a:solidFill>
                  <a:srgbClr val="006597"/>
                </a:solidFill>
                <a:latin typeface="Calibri" panose="020F0502020204030204" pitchFamily="34" charset="0"/>
              </a:rPr>
              <a:t>ARTIRILMIŞ GERÇEKLİK / SANAL GERÇEKLİK</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4242732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84172"/>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01 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Köşeli Çift Ayraç 34"/>
          <p:cNvSpPr/>
          <p:nvPr/>
        </p:nvSpPr>
        <p:spPr>
          <a:xfrm>
            <a:off x="316836" y="851904"/>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36" name="Tablo 35"/>
          <p:cNvGraphicFramePr>
            <a:graphicFrameLocks noGrp="1"/>
          </p:cNvGraphicFramePr>
          <p:nvPr>
            <p:extLst/>
          </p:nvPr>
        </p:nvGraphicFramePr>
        <p:xfrm>
          <a:off x="827584" y="929268"/>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Desteklenecek</a:t>
                      </a:r>
                      <a:r>
                        <a:rPr lang="tr-TR" sz="2400" b="1" baseline="0" dirty="0" smtClean="0">
                          <a:solidFill>
                            <a:srgbClr val="FF0000"/>
                          </a:solidFill>
                          <a:latin typeface="Calibri" pitchFamily="34" charset="0"/>
                          <a:ea typeface="ヒラギノ角ゴ Pro W3" pitchFamily="1" charset="-128"/>
                        </a:rPr>
                        <a:t> gider türleri</a:t>
                      </a:r>
                      <a:r>
                        <a:rPr lang="tr-TR" sz="2400" b="1" dirty="0" smtClean="0">
                          <a:solidFill>
                            <a:srgbClr val="FF0000"/>
                          </a:solidFill>
                          <a:latin typeface="Calibri" pitchFamily="34" charset="0"/>
                          <a:ea typeface="ヒラギノ角ゴ Pro W3" pitchFamily="1" charset="-128"/>
                        </a:rPr>
                        <a:t>:</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64</a:t>
            </a:fld>
            <a:endParaRPr lang="en-CA" dirty="0">
              <a:latin typeface="Calibri" panose="020F0502020204030204" pitchFamily="34" charset="0"/>
            </a:endParaRPr>
          </a:p>
        </p:txBody>
      </p:sp>
      <p:sp>
        <p:nvSpPr>
          <p:cNvPr id="10" name="Metin kutusu 9"/>
          <p:cNvSpPr txBox="1"/>
          <p:nvPr/>
        </p:nvSpPr>
        <p:spPr>
          <a:xfrm>
            <a:off x="115964" y="5500789"/>
            <a:ext cx="8727281" cy="307777"/>
          </a:xfrm>
          <a:prstGeom prst="rect">
            <a:avLst/>
          </a:prstGeom>
          <a:noFill/>
        </p:spPr>
        <p:txBody>
          <a:bodyPr wrap="square" rtlCol="0">
            <a:spAutoFit/>
          </a:bodyPr>
          <a:lstStyle/>
          <a:p>
            <a:r>
              <a:rPr lang="tr-TR" sz="1400" dirty="0" smtClean="0">
                <a:solidFill>
                  <a:srgbClr val="154E5F"/>
                </a:solidFill>
              </a:rPr>
              <a:t>*Yazılıma </a:t>
            </a:r>
            <a:r>
              <a:rPr lang="tr-TR" sz="1400" dirty="0">
                <a:solidFill>
                  <a:srgbClr val="154E5F"/>
                </a:solidFill>
              </a:rPr>
              <a:t>ilişkin eğitim – danışmanlık giderleri </a:t>
            </a:r>
            <a:r>
              <a:rPr lang="tr-TR" sz="1400" dirty="0" smtClean="0">
                <a:solidFill>
                  <a:srgbClr val="154E5F"/>
                </a:solidFill>
              </a:rPr>
              <a:t>dahil</a:t>
            </a:r>
          </a:p>
        </p:txBody>
      </p:sp>
      <p:graphicFrame>
        <p:nvGraphicFramePr>
          <p:cNvPr id="11" name="Tablo 10"/>
          <p:cNvGraphicFramePr>
            <a:graphicFrameLocks noGrp="1"/>
          </p:cNvGraphicFramePr>
          <p:nvPr>
            <p:extLst/>
          </p:nvPr>
        </p:nvGraphicFramePr>
        <p:xfrm>
          <a:off x="237207" y="1558761"/>
          <a:ext cx="8727281" cy="3839137"/>
        </p:xfrm>
        <a:graphic>
          <a:graphicData uri="http://schemas.openxmlformats.org/drawingml/2006/table">
            <a:tbl>
              <a:tblPr firstRow="1" bandRow="1">
                <a:tableStyleId>{5C22544A-7EE6-4342-B048-85BDC9FD1C3A}</a:tableStyleId>
              </a:tblPr>
              <a:tblGrid>
                <a:gridCol w="3754840">
                  <a:extLst>
                    <a:ext uri="{9D8B030D-6E8A-4147-A177-3AD203B41FA5}">
                      <a16:colId xmlns:a16="http://schemas.microsoft.com/office/drawing/2014/main" val="20000"/>
                    </a:ext>
                  </a:extLst>
                </a:gridCol>
                <a:gridCol w="4972441">
                  <a:extLst>
                    <a:ext uri="{9D8B030D-6E8A-4147-A177-3AD203B41FA5}">
                      <a16:colId xmlns:a16="http://schemas.microsoft.com/office/drawing/2014/main" val="20001"/>
                    </a:ext>
                  </a:extLst>
                </a:gridCol>
              </a:tblGrid>
              <a:tr h="319168">
                <a:tc>
                  <a:txBody>
                    <a:bodyPr/>
                    <a:lstStyle/>
                    <a:p>
                      <a:pPr>
                        <a:spcAft>
                          <a:spcPts val="0"/>
                        </a:spcAft>
                      </a:pPr>
                      <a:r>
                        <a:rPr lang="tr-TR" sz="1800" b="1" dirty="0" smtClean="0">
                          <a:solidFill>
                            <a:srgbClr val="FFFFFF"/>
                          </a:solidFill>
                          <a:effectLst/>
                          <a:latin typeface="Calibri" panose="020F0502020204030204" pitchFamily="34" charset="0"/>
                          <a:ea typeface="Cambria"/>
                        </a:rPr>
                        <a:t>Gider türü</a:t>
                      </a:r>
                      <a:endParaRPr lang="tr-TR" sz="1800" dirty="0">
                        <a:effectLst/>
                        <a:latin typeface="Calibri" panose="020F0502020204030204" pitchFamily="34" charset="0"/>
                        <a:ea typeface="Times New Roman"/>
                      </a:endParaRPr>
                    </a:p>
                  </a:txBody>
                  <a:tcPr marL="68580" marR="68580" marT="0" marB="0">
                    <a:lnL w="12700" cap="flat" cmpd="sng" algn="ctr">
                      <a:solidFill>
                        <a:srgbClr val="439BB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tc>
                  <a:txBody>
                    <a:bodyPr/>
                    <a:lstStyle/>
                    <a:p>
                      <a:pPr algn="ctr">
                        <a:spcAft>
                          <a:spcPts val="0"/>
                        </a:spcAft>
                      </a:pPr>
                      <a:r>
                        <a:rPr lang="tr-TR" sz="1800" baseline="0" dirty="0" smtClean="0">
                          <a:effectLst/>
                          <a:latin typeface="Calibri" panose="020F0502020204030204" pitchFamily="34" charset="0"/>
                          <a:ea typeface="Times New Roman"/>
                        </a:rPr>
                        <a:t>Destek üst limiti</a:t>
                      </a:r>
                      <a:endParaRPr lang="tr-TR" sz="1800" dirty="0">
                        <a:effectLst/>
                        <a:latin typeface="Calibri" panose="020F0502020204030204" pitchFamily="34" charset="0"/>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354238">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Personel</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90</a:t>
                      </a:r>
                      <a:r>
                        <a:rPr lang="sv-SE" sz="1800" b="0" strike="noStrike" kern="1200" dirty="0" smtClean="0">
                          <a:solidFill>
                            <a:srgbClr val="FF0000"/>
                          </a:solidFill>
                          <a:latin typeface="Calibri" panose="020F0502020204030204" pitchFamily="34" charset="0"/>
                          <a:ea typeface="+mn-ea"/>
                          <a:cs typeface="+mn-cs"/>
                        </a:rPr>
                        <a:t>0.000 TL</a:t>
                      </a:r>
                      <a:r>
                        <a:rPr lang="sv-SE" sz="1800" strike="noStrike" kern="1200" dirty="0" smtClean="0">
                          <a:solidFill>
                            <a:srgbClr val="154E5F"/>
                          </a:solidFill>
                          <a:latin typeface="Calibri" pitchFamily="34" charset="0"/>
                          <a:ea typeface="ヒラギノ角ゴ Pro W3" pitchFamily="1" charset="-128"/>
                          <a:cs typeface="+mn-cs"/>
                        </a:rPr>
                        <a:t>’ye kadar geri ödemesiz</a:t>
                      </a:r>
                      <a:endParaRPr lang="tr-TR" sz="1800" strike="noStrike"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1"/>
                  </a:ext>
                </a:extLst>
              </a:tr>
              <a:tr h="354238">
                <a:tc>
                  <a:txBody>
                    <a:bodyPr/>
                    <a:lstStyle/>
                    <a:p>
                      <a:pPr algn="l" rtl="0" fontAlgn="base">
                        <a:spcBef>
                          <a:spcPct val="0"/>
                        </a:spcBef>
                        <a:spcAft>
                          <a:spcPct val="0"/>
                        </a:spcAft>
                        <a:buClr>
                          <a:srgbClr val="52AADF"/>
                        </a:buClr>
                        <a:buSzPct val="125000"/>
                      </a:pPr>
                      <a:r>
                        <a:rPr lang="tr-TR" sz="1800" b="1" kern="1200" dirty="0">
                          <a:solidFill>
                            <a:srgbClr val="52AADF">
                              <a:lumMod val="50000"/>
                            </a:srgbClr>
                          </a:solidFill>
                          <a:latin typeface="Calibri" pitchFamily="34" charset="0"/>
                          <a:ea typeface="ヒラギノ角ゴ Pro W3" pitchFamily="1" charset="-128"/>
                          <a:cs typeface="+mn-cs"/>
                        </a:rPr>
                        <a:t>Makine – </a:t>
                      </a:r>
                      <a:r>
                        <a:rPr lang="tr-TR" sz="1800" b="1" kern="1200" dirty="0" smtClean="0">
                          <a:solidFill>
                            <a:srgbClr val="52AADF">
                              <a:lumMod val="50000"/>
                            </a:srgbClr>
                          </a:solidFill>
                          <a:latin typeface="Calibri" pitchFamily="34" charset="0"/>
                          <a:ea typeface="ヒラギノ角ゴ Pro W3" pitchFamily="1" charset="-128"/>
                          <a:cs typeface="+mn-cs"/>
                        </a:rPr>
                        <a:t>Teçhizat</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1.10</a:t>
                      </a:r>
                      <a:r>
                        <a:rPr lang="sv-SE" sz="1800" b="0" strike="noStrike" kern="1200" dirty="0" smtClean="0">
                          <a:solidFill>
                            <a:srgbClr val="FF0000"/>
                          </a:solidFill>
                          <a:latin typeface="Calibri" panose="020F0502020204030204" pitchFamily="34" charset="0"/>
                          <a:ea typeface="+mn-ea"/>
                          <a:cs typeface="+mn-cs"/>
                        </a:rPr>
                        <a:t>0.000 TL</a:t>
                      </a:r>
                      <a:r>
                        <a:rPr lang="sv-SE" sz="1800" strike="noStrike" kern="1200" dirty="0" smtClean="0">
                          <a:solidFill>
                            <a:srgbClr val="154E5F"/>
                          </a:solidFill>
                          <a:latin typeface="Calibri" pitchFamily="34" charset="0"/>
                          <a:ea typeface="ヒラギノ角ゴ Pro W3" pitchFamily="1" charset="-128"/>
                          <a:cs typeface="+mn-cs"/>
                        </a:rPr>
                        <a:t>’ye kadar geri ödemeli </a:t>
                      </a:r>
                      <a:endParaRPr lang="tr-TR" sz="1800" strike="noStrike"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2"/>
                  </a:ext>
                </a:extLst>
              </a:tr>
              <a:tr h="354238">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Yazılım</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4</a:t>
                      </a:r>
                      <a:r>
                        <a:rPr lang="sv-SE" sz="1800" b="0" strike="noStrike" kern="1200" dirty="0" smtClean="0">
                          <a:solidFill>
                            <a:srgbClr val="FF0000"/>
                          </a:solidFill>
                          <a:latin typeface="Calibri" panose="020F0502020204030204" pitchFamily="34" charset="0"/>
                          <a:ea typeface="+mn-ea"/>
                          <a:cs typeface="+mn-cs"/>
                        </a:rPr>
                        <a:t>00.000 TL</a:t>
                      </a:r>
                      <a:r>
                        <a:rPr lang="sv-SE" sz="1800" b="0" strike="noStrike" kern="1200" dirty="0" smtClean="0">
                          <a:solidFill>
                            <a:srgbClr val="154E5F"/>
                          </a:solidFill>
                          <a:latin typeface="Calibri" panose="020F0502020204030204" pitchFamily="34" charset="0"/>
                          <a:ea typeface="+mn-ea"/>
                          <a:cs typeface="+mn-cs"/>
                        </a:rPr>
                        <a:t>’ye kadar geri ödemeli</a:t>
                      </a:r>
                      <a:r>
                        <a:rPr lang="tr-TR" sz="1800" b="0" strike="noStrike" kern="1200" dirty="0" smtClean="0">
                          <a:solidFill>
                            <a:srgbClr val="154E5F"/>
                          </a:solidFill>
                          <a:latin typeface="Calibri" panose="020F0502020204030204" pitchFamily="34" charset="0"/>
                          <a:ea typeface="+mn-ea"/>
                          <a:cs typeface="+mn-cs"/>
                        </a:rPr>
                        <a:t>*</a:t>
                      </a:r>
                      <a:endParaRPr lang="tr-TR" sz="1800" b="0" strike="noStrike" kern="1200" dirty="0">
                        <a:solidFill>
                          <a:srgbClr val="FF0000"/>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3"/>
                  </a:ext>
                </a:extLst>
              </a:tr>
              <a:tr h="344144">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Hizmet Alımı</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rowSpan="6">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4</a:t>
                      </a:r>
                      <a:r>
                        <a:rPr lang="sv-SE" sz="1800" b="0" strike="noStrike" kern="1200" dirty="0" smtClean="0">
                          <a:solidFill>
                            <a:srgbClr val="FF0000"/>
                          </a:solidFill>
                          <a:latin typeface="Calibri" panose="020F0502020204030204" pitchFamily="34" charset="0"/>
                          <a:ea typeface="+mn-ea"/>
                          <a:cs typeface="+mn-cs"/>
                        </a:rPr>
                        <a:t>00.000 TL</a:t>
                      </a:r>
                      <a:r>
                        <a:rPr lang="sv-SE" sz="1800" b="0" strike="noStrike" kern="1200" dirty="0" smtClean="0">
                          <a:solidFill>
                            <a:srgbClr val="154E5F"/>
                          </a:solidFill>
                          <a:latin typeface="Calibri" panose="020F0502020204030204" pitchFamily="34" charset="0"/>
                          <a:ea typeface="+mn-ea"/>
                          <a:cs typeface="+mn-cs"/>
                        </a:rPr>
                        <a:t>’ye kadar geri ödemeli </a:t>
                      </a:r>
                      <a:endParaRPr lang="tr-TR" sz="1800" b="0" strike="noStrike" kern="1200" dirty="0">
                        <a:solidFill>
                          <a:srgbClr val="154E5F"/>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4"/>
                  </a:ext>
                </a:extLst>
              </a:tr>
              <a:tr h="345719">
                <a:tc>
                  <a:txBody>
                    <a:bodyPr/>
                    <a:lstStyle/>
                    <a:p>
                      <a:pPr marL="207963" marR="0" lvl="0" indent="0" algn="l" defTabSz="914400" rtl="0" eaLnBrk="1" fontAlgn="base" latinLnBrk="0" hangingPunct="1">
                        <a:lnSpc>
                          <a:spcPct val="100000"/>
                        </a:lnSpc>
                        <a:spcBef>
                          <a:spcPct val="0"/>
                        </a:spcBef>
                        <a:spcAft>
                          <a:spcPct val="0"/>
                        </a:spcAft>
                        <a:buClr>
                          <a:srgbClr val="52AADF"/>
                        </a:buClr>
                        <a:buSzPct val="125000"/>
                        <a:buFontTx/>
                        <a:buNone/>
                        <a:tabLst/>
                        <a:defRPr/>
                      </a:pPr>
                      <a:r>
                        <a:rPr lang="tr-TR" sz="1800" kern="1200" dirty="0" smtClean="0">
                          <a:solidFill>
                            <a:srgbClr val="154E5F"/>
                          </a:solidFill>
                          <a:latin typeface="Calibri" pitchFamily="34" charset="0"/>
                          <a:ea typeface="ヒラギノ角ゴ Pro W3" pitchFamily="1" charset="-128"/>
                          <a:cs typeface="+mn-cs"/>
                        </a:rPr>
                        <a:t>Eğitim</a:t>
                      </a: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10007"/>
                  </a:ext>
                </a:extLst>
              </a:tr>
              <a:tr h="403339">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Danışmanlık</a:t>
                      </a: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5"/>
                  </a:ext>
                </a:extLst>
              </a:tr>
              <a:tr h="354238">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Belgelendirme, test ve analiz</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10008"/>
                  </a:ext>
                </a:extLst>
              </a:tr>
              <a:tr h="406067">
                <a:tc>
                  <a:txBody>
                    <a:bodyPr/>
                    <a:lstStyle/>
                    <a:p>
                      <a:pPr marL="176213" indent="0" algn="l" rtl="0" fontAlgn="base">
                        <a:spcBef>
                          <a:spcPct val="0"/>
                        </a:spcBef>
                        <a:spcAft>
                          <a:spcPct val="0"/>
                        </a:spcAft>
                        <a:buClr>
                          <a:srgbClr val="52AADF"/>
                        </a:buClr>
                        <a:buSzPct val="125000"/>
                        <a:buFont typeface="Arial" panose="020B0604020202020204" pitchFamily="34" charset="0"/>
                        <a:buNone/>
                      </a:pPr>
                      <a:r>
                        <a:rPr lang="tr-TR" sz="1800" kern="1200" dirty="0" smtClean="0">
                          <a:solidFill>
                            <a:srgbClr val="154E5F"/>
                          </a:solidFill>
                          <a:latin typeface="Calibri" pitchFamily="34" charset="0"/>
                          <a:ea typeface="ヒラギノ角ゴ Pro W3" pitchFamily="1" charset="-128"/>
                          <a:cs typeface="+mn-cs"/>
                        </a:rPr>
                        <a:t>Tanıtım, yurtdışı</a:t>
                      </a:r>
                      <a:r>
                        <a:rPr lang="tr-TR" sz="1800" kern="1200" baseline="0" dirty="0" smtClean="0">
                          <a:solidFill>
                            <a:srgbClr val="154E5F"/>
                          </a:solidFill>
                          <a:latin typeface="Calibri" pitchFamily="34" charset="0"/>
                          <a:ea typeface="ヒラギノ角ゴ Pro W3" pitchFamily="1" charset="-128"/>
                          <a:cs typeface="+mn-cs"/>
                        </a:rPr>
                        <a:t> seyahat, fuar </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10009"/>
                  </a:ext>
                </a:extLst>
              </a:tr>
              <a:tr h="557660">
                <a:tc>
                  <a:txBody>
                    <a:bodyPr/>
                    <a:lstStyle/>
                    <a:p>
                      <a:pPr marL="176213" indent="0" algn="l" rtl="0" fontAlgn="base">
                        <a:spcBef>
                          <a:spcPct val="0"/>
                        </a:spcBef>
                        <a:spcAft>
                          <a:spcPct val="0"/>
                        </a:spcAft>
                        <a:buClr>
                          <a:srgbClr val="52AADF"/>
                        </a:buClr>
                        <a:buSzPct val="125000"/>
                        <a:buFont typeface="Arial" panose="020B0604020202020204" pitchFamily="34" charset="0"/>
                        <a:buNone/>
                      </a:pPr>
                      <a:r>
                        <a:rPr lang="tr-TR" sz="1800" kern="1200" dirty="0" smtClean="0">
                          <a:solidFill>
                            <a:srgbClr val="154E5F"/>
                          </a:solidFill>
                          <a:latin typeface="Calibri" pitchFamily="34" charset="0"/>
                          <a:ea typeface="ヒラギノ角ゴ Pro W3" pitchFamily="1" charset="-128"/>
                          <a:cs typeface="+mn-cs"/>
                        </a:rPr>
                        <a:t>Proje hazırlama danışmanlığı </a:t>
                      </a: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4043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nvPr>
        </p:nvGraphicFramePr>
        <p:xfrm>
          <a:off x="243227" y="831549"/>
          <a:ext cx="8620745" cy="5849604"/>
        </p:xfrm>
        <a:graphic>
          <a:graphicData uri="http://schemas.openxmlformats.org/drawingml/2006/table">
            <a:tbl>
              <a:tblPr firstRow="1" firstCol="1" bandRow="1"/>
              <a:tblGrid>
                <a:gridCol w="2364982">
                  <a:extLst>
                    <a:ext uri="{9D8B030D-6E8A-4147-A177-3AD203B41FA5}">
                      <a16:colId xmlns:a16="http://schemas.microsoft.com/office/drawing/2014/main" val="20000"/>
                    </a:ext>
                  </a:extLst>
                </a:gridCol>
                <a:gridCol w="3738200">
                  <a:extLst>
                    <a:ext uri="{9D8B030D-6E8A-4147-A177-3AD203B41FA5}">
                      <a16:colId xmlns:a16="http://schemas.microsoft.com/office/drawing/2014/main" val="20001"/>
                    </a:ext>
                  </a:extLst>
                </a:gridCol>
                <a:gridCol w="2517563">
                  <a:extLst>
                    <a:ext uri="{9D8B030D-6E8A-4147-A177-3AD203B41FA5}">
                      <a16:colId xmlns:a16="http://schemas.microsoft.com/office/drawing/2014/main" val="20002"/>
                    </a:ext>
                  </a:extLst>
                </a:gridCol>
              </a:tblGrid>
              <a:tr h="321018">
                <a:tc gridSpan="2">
                  <a:txBody>
                    <a:bodyPr/>
                    <a:lstStyle/>
                    <a:p>
                      <a:pPr>
                        <a:spcAft>
                          <a:spcPts val="0"/>
                        </a:spcAft>
                      </a:pPr>
                      <a:r>
                        <a:rPr lang="tr-TR" sz="2200" b="1" dirty="0">
                          <a:solidFill>
                            <a:srgbClr val="FFFFFF"/>
                          </a:solidFill>
                          <a:effectLst/>
                          <a:latin typeface="Calibri" panose="020F0502020204030204" pitchFamily="34" charset="0"/>
                          <a:ea typeface="Cambria"/>
                        </a:rPr>
                        <a:t>Desteklenecek </a:t>
                      </a:r>
                      <a:r>
                        <a:rPr lang="tr-TR" sz="2200" b="1" dirty="0" smtClean="0">
                          <a:solidFill>
                            <a:srgbClr val="FFFFFF"/>
                          </a:solidFill>
                          <a:effectLst/>
                          <a:latin typeface="Calibri" panose="020F0502020204030204" pitchFamily="34" charset="0"/>
                          <a:ea typeface="Cambria"/>
                        </a:rPr>
                        <a:t>Giderlerle İlgili Diğer</a:t>
                      </a:r>
                      <a:r>
                        <a:rPr lang="tr-TR" sz="2200" b="1" baseline="0" dirty="0" smtClean="0">
                          <a:solidFill>
                            <a:srgbClr val="FFFFFF"/>
                          </a:solidFill>
                          <a:effectLst/>
                          <a:latin typeface="Calibri" panose="020F0502020204030204" pitchFamily="34" charset="0"/>
                          <a:ea typeface="Cambria"/>
                        </a:rPr>
                        <a:t> Hususlar</a:t>
                      </a:r>
                      <a:r>
                        <a:rPr lang="tr-TR" sz="2200" b="1" dirty="0" smtClean="0">
                          <a:solidFill>
                            <a:srgbClr val="FFFFFF"/>
                          </a:solidFill>
                          <a:effectLst/>
                          <a:latin typeface="Calibri" panose="020F0502020204030204" pitchFamily="34" charset="0"/>
                          <a:ea typeface="Cambria"/>
                        </a:rPr>
                        <a:t> </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dirty="0">
                          <a:effectLst/>
                          <a:latin typeface="Times New Roman"/>
                          <a:ea typeface="Cambria"/>
                        </a:rPr>
                        <a:t> </a:t>
                      </a:r>
                      <a:endParaRPr lang="tr-TR" sz="22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45917">
                <a:tc gridSpan="3">
                  <a:txBody>
                    <a:bodyPr/>
                    <a:lstStyle/>
                    <a:p>
                      <a:pPr algn="just">
                        <a:spcAft>
                          <a:spcPts val="0"/>
                        </a:spcAft>
                      </a:pPr>
                      <a:endParaRPr lang="tr-TR" sz="10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3224773">
                <a:tc>
                  <a:txBody>
                    <a:bodyPr/>
                    <a:lstStyle/>
                    <a:p>
                      <a:pPr algn="l">
                        <a:spcAft>
                          <a:spcPts val="0"/>
                        </a:spcAft>
                      </a:pPr>
                      <a:r>
                        <a:rPr lang="tr-TR" sz="2200" b="1" dirty="0">
                          <a:solidFill>
                            <a:srgbClr val="FFFF00"/>
                          </a:solidFill>
                          <a:effectLst/>
                          <a:latin typeface="Calibri" panose="020F0502020204030204" pitchFamily="34" charset="0"/>
                          <a:ea typeface="Cambria"/>
                        </a:rPr>
                        <a:t> </a:t>
                      </a:r>
                      <a:r>
                        <a:rPr lang="tr-TR" sz="2200" b="1" dirty="0" smtClean="0">
                          <a:solidFill>
                            <a:schemeClr val="bg1"/>
                          </a:solidFill>
                          <a:effectLst/>
                          <a:latin typeface="Calibri" panose="020F0502020204030204" pitchFamily="34" charset="0"/>
                          <a:ea typeface="Cambria"/>
                        </a:rPr>
                        <a:t>Personel desteği</a:t>
                      </a:r>
                      <a:endParaRPr lang="tr-TR" sz="2200" b="1"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217488" indent="-217488" algn="just">
                        <a:spcBef>
                          <a:spcPts val="600"/>
                        </a:spcBef>
                        <a:spcAft>
                          <a:spcPts val="0"/>
                        </a:spcAft>
                        <a:buClr>
                          <a:srgbClr val="52AADF"/>
                        </a:buClr>
                        <a:buSzPct val="125000"/>
                        <a:buFont typeface="Arial" panose="020B0604020202020204" pitchFamily="34" charset="0"/>
                        <a:buChar char="•"/>
                        <a:tabLst/>
                      </a:pPr>
                      <a:r>
                        <a:rPr lang="tr-TR" sz="1800" b="0" kern="1200" dirty="0" smtClean="0">
                          <a:solidFill>
                            <a:srgbClr val="154E5F"/>
                          </a:solidFill>
                          <a:latin typeface="Calibri" panose="020F0502020204030204" pitchFamily="34" charset="0"/>
                          <a:ea typeface="+mn-ea"/>
                          <a:cs typeface="+mn-cs"/>
                        </a:rPr>
                        <a:t>Proje ile ilişkilendirilmiş olmak kaydıyla işletmede </a:t>
                      </a:r>
                      <a:r>
                        <a:rPr lang="tr-TR" sz="1800" b="0" kern="1200" dirty="0" smtClean="0">
                          <a:solidFill>
                            <a:srgbClr val="FF0000"/>
                          </a:solidFill>
                          <a:latin typeface="Calibri" panose="020F0502020204030204" pitchFamily="34" charset="0"/>
                          <a:ea typeface="+mn-ea"/>
                          <a:cs typeface="+mn-cs"/>
                        </a:rPr>
                        <a:t>tam zamanlı</a:t>
                      </a:r>
                      <a:r>
                        <a:rPr lang="tr-TR" sz="1800" b="0" kern="1200" dirty="0" smtClean="0">
                          <a:solidFill>
                            <a:srgbClr val="006597"/>
                          </a:solidFill>
                          <a:latin typeface="Calibri" panose="020F0502020204030204" pitchFamily="34" charset="0"/>
                          <a:ea typeface="+mn-ea"/>
                          <a:cs typeface="+mn-cs"/>
                        </a:rPr>
                        <a:t> </a:t>
                      </a:r>
                      <a:r>
                        <a:rPr lang="tr-TR" sz="1800" b="0" kern="1200" dirty="0" smtClean="0">
                          <a:solidFill>
                            <a:srgbClr val="154E5F"/>
                          </a:solidFill>
                          <a:latin typeface="Calibri" panose="020F0502020204030204" pitchFamily="34" charset="0"/>
                          <a:ea typeface="+mn-ea"/>
                          <a:cs typeface="+mn-cs"/>
                        </a:rPr>
                        <a:t>çalışacak en fazla </a:t>
                      </a:r>
                      <a:r>
                        <a:rPr lang="tr-TR" sz="1800" b="0" kern="1200" dirty="0" smtClean="0">
                          <a:solidFill>
                            <a:srgbClr val="FF0000"/>
                          </a:solidFill>
                          <a:latin typeface="Calibri" panose="020F0502020204030204" pitchFamily="34" charset="0"/>
                          <a:ea typeface="+mn-ea"/>
                          <a:cs typeface="+mn-cs"/>
                        </a:rPr>
                        <a:t>6 mevcut veya yeni</a:t>
                      </a:r>
                      <a:r>
                        <a:rPr lang="tr-TR" sz="1800" b="0" kern="1200" dirty="0" smtClean="0">
                          <a:solidFill>
                            <a:srgbClr val="6ECFE2"/>
                          </a:solidFill>
                          <a:latin typeface="Calibri" panose="020F0502020204030204" pitchFamily="34" charset="0"/>
                          <a:ea typeface="+mn-ea"/>
                          <a:cs typeface="+mn-cs"/>
                        </a:rPr>
                        <a:t>*</a:t>
                      </a:r>
                      <a:r>
                        <a:rPr lang="tr-TR" sz="1800" b="0" kern="1200" dirty="0" smtClean="0">
                          <a:solidFill>
                            <a:srgbClr val="154E5F"/>
                          </a:solidFill>
                          <a:latin typeface="Calibri" panose="020F0502020204030204" pitchFamily="34" charset="0"/>
                          <a:ea typeface="+mn-ea"/>
                          <a:cs typeface="+mn-cs"/>
                        </a:rPr>
                        <a:t> </a:t>
                      </a:r>
                      <a:r>
                        <a:rPr lang="tr-TR" sz="1800" b="0" kern="1200" dirty="0" smtClean="0">
                          <a:solidFill>
                            <a:srgbClr val="FF0000"/>
                          </a:solidFill>
                          <a:latin typeface="Calibri" panose="020F0502020204030204" pitchFamily="34" charset="0"/>
                          <a:ea typeface="+mn-ea"/>
                          <a:cs typeface="+mn-cs"/>
                        </a:rPr>
                        <a:t>personel</a:t>
                      </a:r>
                      <a:r>
                        <a:rPr lang="tr-TR" sz="1800" b="0" kern="1200" dirty="0" smtClean="0">
                          <a:solidFill>
                            <a:srgbClr val="154E5F"/>
                          </a:solidFill>
                          <a:latin typeface="Calibri" panose="020F0502020204030204" pitchFamily="34" charset="0"/>
                          <a:ea typeface="+mn-ea"/>
                          <a:cs typeface="+mn-cs"/>
                        </a:rPr>
                        <a:t> desteklenebilir.</a:t>
                      </a:r>
                    </a:p>
                    <a:p>
                      <a:pPr marL="273050" indent="0" algn="just">
                        <a:spcBef>
                          <a:spcPts val="0"/>
                        </a:spcBef>
                        <a:spcAft>
                          <a:spcPts val="600"/>
                        </a:spcAft>
                        <a:buClr>
                          <a:srgbClr val="52AADF"/>
                        </a:buClr>
                        <a:buSzPct val="125000"/>
                        <a:buFont typeface="Arial" panose="020B0604020202020204" pitchFamily="34" charset="0"/>
                        <a:buNone/>
                        <a:tabLst/>
                      </a:pPr>
                      <a:r>
                        <a:rPr lang="tr-TR" sz="1800" b="0" kern="1200" dirty="0" smtClean="0">
                          <a:solidFill>
                            <a:srgbClr val="6ECFE2"/>
                          </a:solidFill>
                          <a:latin typeface="Calibri" panose="020F0502020204030204" pitchFamily="34" charset="0"/>
                          <a:ea typeface="+mn-ea"/>
                          <a:cs typeface="+mn-cs"/>
                        </a:rPr>
                        <a:t>*</a:t>
                      </a:r>
                      <a:r>
                        <a:rPr lang="tr-TR" sz="1400" b="0" kern="1200" dirty="0" smtClean="0">
                          <a:solidFill>
                            <a:srgbClr val="154E5F"/>
                          </a:solidFill>
                          <a:latin typeface="Calibri" panose="020F0502020204030204" pitchFamily="34" charset="0"/>
                          <a:ea typeface="+mn-ea"/>
                          <a:cs typeface="+mn-cs"/>
                        </a:rPr>
                        <a:t>Proje başlangıç tarihinden itibaren son 4 ay içinde işletmede çalışmayan veya proje başlangıç tarihi (desteklemeye ilişkin kurul kararının KOSGEB evrak kayıt tarihi)  itibariyle son 30 gün içinde istihdam edilmiş olan personel yeni sayılacaktır.</a:t>
                      </a:r>
                    </a:p>
                    <a:p>
                      <a:pPr marL="217488" indent="-217488" algn="just">
                        <a:spcBef>
                          <a:spcPts val="600"/>
                        </a:spcBef>
                        <a:spcAft>
                          <a:spcPts val="600"/>
                        </a:spcAft>
                        <a:buClr>
                          <a:srgbClr val="52AADF"/>
                        </a:buClr>
                        <a:buSzPct val="125000"/>
                        <a:buFont typeface="Arial" panose="020B0604020202020204" pitchFamily="34" charset="0"/>
                        <a:buChar char="•"/>
                        <a:tabLst/>
                      </a:pPr>
                      <a:r>
                        <a:rPr lang="tr-TR" sz="1800" b="0" kern="1200" dirty="0" smtClean="0">
                          <a:solidFill>
                            <a:srgbClr val="154E5F"/>
                          </a:solidFill>
                          <a:latin typeface="Calibri" panose="020F0502020204030204" pitchFamily="34" charset="0"/>
                          <a:ea typeface="+mn-ea"/>
                          <a:cs typeface="+mn-cs"/>
                        </a:rPr>
                        <a:t>Desteklenmesi uygun görülen her bir personel için ödenebilecek aylık destek üst limiti: </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Ön Lisans mezunları için net asgari ücretin 1,5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Lisans mezunları için net asgari ücretin 2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Yüksek lisans mezunları için net asgari ücretin 2,25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Doktora mezunları için net asgari ücretin 2,5 katı</a:t>
                      </a:r>
                    </a:p>
                    <a:p>
                      <a:pPr marL="801688" indent="0" algn="just">
                        <a:spcAft>
                          <a:spcPts val="0"/>
                        </a:spcAft>
                        <a:buClr>
                          <a:srgbClr val="52AADF"/>
                        </a:buClr>
                        <a:buSzPct val="125000"/>
                        <a:buFontTx/>
                        <a:buNone/>
                        <a:tabLst/>
                      </a:pPr>
                      <a:r>
                        <a:rPr lang="tr-TR" sz="1600" b="0" kern="1200" dirty="0" smtClean="0">
                          <a:solidFill>
                            <a:srgbClr val="154E5F"/>
                          </a:solidFill>
                          <a:latin typeface="Calibri" panose="020F0502020204030204" pitchFamily="34" charset="0"/>
                          <a:ea typeface="+mn-ea"/>
                          <a:cs typeface="+mn-cs"/>
                        </a:rPr>
                        <a:t>Not: SGK idari kayıtlarındaki sigorta primine esas kazancın daha düşük olması durumunda bu tutar dikkate alınır. Hesap, proje desteği kapsamındaki gün sayısına göre yapılır.</a:t>
                      </a:r>
                    </a:p>
                    <a:p>
                      <a:pPr marL="809625" indent="0" algn="just">
                        <a:spcAft>
                          <a:spcPts val="0"/>
                        </a:spcAft>
                        <a:buClr>
                          <a:srgbClr val="52AADF"/>
                        </a:buClr>
                        <a:buSzPct val="125000"/>
                        <a:buFont typeface="Arial" panose="020B0604020202020204" pitchFamily="34" charset="0"/>
                        <a:buNone/>
                        <a:tabLst/>
                      </a:pPr>
                      <a:endParaRPr lang="tr-TR" sz="1400" b="0" kern="1200" dirty="0" smtClean="0">
                        <a:solidFill>
                          <a:srgbClr val="006597"/>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extLst>
                  <a:ext uri="{0D108BD9-81ED-4DB2-BD59-A6C34878D82A}">
                    <a16:rowId xmlns:a16="http://schemas.microsoft.com/office/drawing/2014/main" val="10002"/>
                  </a:ext>
                </a:extLst>
              </a:tr>
              <a:tr h="1201404">
                <a:tc>
                  <a:txBody>
                    <a:bodyPr/>
                    <a:lstStyle/>
                    <a:p>
                      <a:pPr algn="l">
                        <a:spcAft>
                          <a:spcPts val="0"/>
                        </a:spcAft>
                      </a:pPr>
                      <a:r>
                        <a:rPr lang="tr-TR" sz="2200" b="1" kern="1200" dirty="0" smtClean="0">
                          <a:solidFill>
                            <a:schemeClr val="bg1"/>
                          </a:solidFill>
                          <a:effectLst/>
                          <a:latin typeface="Calibri" panose="020F0502020204030204" pitchFamily="34" charset="0"/>
                          <a:ea typeface="Cambria"/>
                          <a:cs typeface="+mn-cs"/>
                        </a:rPr>
                        <a:t>Makine – teçhizat giderleri özel şartı</a:t>
                      </a:r>
                      <a:endParaRPr lang="tr-TR" sz="2200" b="1" kern="1200" dirty="0">
                        <a:solidFill>
                          <a:schemeClr val="bg1"/>
                        </a:solidFill>
                        <a:effectLst/>
                        <a:latin typeface="Calibri" panose="020F0502020204030204" pitchFamily="34" charset="0"/>
                        <a:ea typeface="Cambria"/>
                        <a:cs typeface="+mn-cs"/>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tab pos="85725" algn="l"/>
                        </a:tabLst>
                        <a:defRPr/>
                      </a:pPr>
                      <a:r>
                        <a:rPr lang="tr-TR" sz="1600" b="0" kern="1200" dirty="0" smtClean="0">
                          <a:solidFill>
                            <a:srgbClr val="154E5F"/>
                          </a:solidFill>
                          <a:latin typeface="Calibri" panose="020F0502020204030204" pitchFamily="34" charset="0"/>
                          <a:ea typeface="+mn-ea"/>
                          <a:cs typeface="+mn-cs"/>
                        </a:rPr>
                        <a:t>Makine-</a:t>
                      </a:r>
                      <a:r>
                        <a:rPr lang="tr-TR" sz="1600" b="0" kern="1200" dirty="0" err="1" smtClean="0">
                          <a:solidFill>
                            <a:srgbClr val="154E5F"/>
                          </a:solidFill>
                          <a:latin typeface="Calibri" panose="020F0502020204030204" pitchFamily="34" charset="0"/>
                          <a:ea typeface="+mn-ea"/>
                          <a:cs typeface="+mn-cs"/>
                        </a:rPr>
                        <a:t>teçhizatların</a:t>
                      </a:r>
                      <a:r>
                        <a:rPr lang="tr-TR" sz="1600" b="0" kern="1200" dirty="0" smtClean="0">
                          <a:solidFill>
                            <a:srgbClr val="154E5F"/>
                          </a:solidFill>
                          <a:latin typeface="Calibri" panose="020F0502020204030204" pitchFamily="34" charset="0"/>
                          <a:ea typeface="+mn-ea"/>
                          <a:cs typeface="+mn-cs"/>
                        </a:rPr>
                        <a:t> </a:t>
                      </a:r>
                      <a:r>
                        <a:rPr lang="tr-TR" sz="1600" b="0" kern="1200" dirty="0" smtClean="0">
                          <a:solidFill>
                            <a:srgbClr val="FF0000"/>
                          </a:solidFill>
                          <a:latin typeface="Calibri" panose="020F0502020204030204" pitchFamily="34" charset="0"/>
                          <a:ea typeface="+mn-ea"/>
                          <a:cs typeface="+mn-cs"/>
                        </a:rPr>
                        <a:t>yeni</a:t>
                      </a:r>
                      <a:r>
                        <a:rPr lang="tr-TR" sz="1600" b="0" kern="1200" dirty="0" smtClean="0">
                          <a:solidFill>
                            <a:srgbClr val="154E5F"/>
                          </a:solidFill>
                          <a:latin typeface="Calibri" panose="020F0502020204030204" pitchFamily="34" charset="0"/>
                          <a:ea typeface="+mn-ea"/>
                          <a:cs typeface="+mn-cs"/>
                        </a:rPr>
                        <a:t> olması şartı aranır. (Teçhizata; bilişim donanımı, harcanarak tükenmeyen donanımsal malzemeler de (motor, elektronik bileşenler, kasa vb.) dahildir.)</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745931631"/>
                  </a:ext>
                </a:extLst>
              </a:tr>
            </a:tbl>
          </a:graphicData>
        </a:graphic>
      </p:graphicFrame>
      <p:grpSp>
        <p:nvGrpSpPr>
          <p:cNvPr id="17" name="Grup 16"/>
          <p:cNvGrpSpPr/>
          <p:nvPr/>
        </p:nvGrpSpPr>
        <p:grpSpPr>
          <a:xfrm>
            <a:off x="271736" y="409810"/>
            <a:ext cx="8332712" cy="338554"/>
            <a:chOff x="271736" y="514606"/>
            <a:chExt cx="8332712" cy="338554"/>
          </a:xfrm>
        </p:grpSpPr>
        <p:sp>
          <p:nvSpPr>
            <p:cNvPr id="18"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01 Proje Teklif Çağrısı</a:t>
              </a: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2"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65</a:t>
            </a:fld>
            <a:endParaRPr lang="en-CA" dirty="0">
              <a:latin typeface="Calibri" panose="020F0502020204030204" pitchFamily="34" charset="0"/>
            </a:endParaRPr>
          </a:p>
        </p:txBody>
      </p:sp>
    </p:spTree>
    <p:extLst>
      <p:ext uri="{BB962C8B-B14F-4D97-AF65-F5344CB8AC3E}">
        <p14:creationId xmlns:p14="http://schemas.microsoft.com/office/powerpoint/2010/main" val="70902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nvPr>
        </p:nvGraphicFramePr>
        <p:xfrm>
          <a:off x="179512" y="845657"/>
          <a:ext cx="8856984" cy="5297467"/>
        </p:xfrm>
        <a:graphic>
          <a:graphicData uri="http://schemas.openxmlformats.org/drawingml/2006/table">
            <a:tbl>
              <a:tblPr firstRow="1" firstCol="1" bandRow="1"/>
              <a:tblGrid>
                <a:gridCol w="2429791">
                  <a:extLst>
                    <a:ext uri="{9D8B030D-6E8A-4147-A177-3AD203B41FA5}">
                      <a16:colId xmlns:a16="http://schemas.microsoft.com/office/drawing/2014/main" val="20000"/>
                    </a:ext>
                  </a:extLst>
                </a:gridCol>
                <a:gridCol w="3840640">
                  <a:extLst>
                    <a:ext uri="{9D8B030D-6E8A-4147-A177-3AD203B41FA5}">
                      <a16:colId xmlns:a16="http://schemas.microsoft.com/office/drawing/2014/main" val="20001"/>
                    </a:ext>
                  </a:extLst>
                </a:gridCol>
                <a:gridCol w="2586553">
                  <a:extLst>
                    <a:ext uri="{9D8B030D-6E8A-4147-A177-3AD203B41FA5}">
                      <a16:colId xmlns:a16="http://schemas.microsoft.com/office/drawing/2014/main" val="20002"/>
                    </a:ext>
                  </a:extLst>
                </a:gridCol>
              </a:tblGrid>
              <a:tr h="232727">
                <a:tc gridSpan="2">
                  <a:txBody>
                    <a:bodyPr/>
                    <a:lstStyle/>
                    <a:p>
                      <a:pPr>
                        <a:spcAft>
                          <a:spcPts val="0"/>
                        </a:spcAft>
                      </a:pPr>
                      <a:r>
                        <a:rPr lang="tr-TR" sz="2200" b="1" dirty="0">
                          <a:solidFill>
                            <a:srgbClr val="FFFFFF"/>
                          </a:solidFill>
                          <a:effectLst/>
                          <a:latin typeface="Calibri" panose="020F0502020204030204" pitchFamily="34" charset="0"/>
                          <a:ea typeface="Cambria"/>
                        </a:rPr>
                        <a:t>Desteklenecek </a:t>
                      </a:r>
                      <a:r>
                        <a:rPr lang="tr-TR" sz="2200" b="1" dirty="0" smtClean="0">
                          <a:solidFill>
                            <a:srgbClr val="FFFFFF"/>
                          </a:solidFill>
                          <a:effectLst/>
                          <a:latin typeface="Calibri" panose="020F0502020204030204" pitchFamily="34" charset="0"/>
                          <a:ea typeface="Cambria"/>
                        </a:rPr>
                        <a:t>Giderlerle İlgili Diğer</a:t>
                      </a:r>
                      <a:r>
                        <a:rPr lang="tr-TR" sz="2200" b="1" baseline="0" dirty="0" smtClean="0">
                          <a:solidFill>
                            <a:srgbClr val="FFFFFF"/>
                          </a:solidFill>
                          <a:effectLst/>
                          <a:latin typeface="Calibri" panose="020F0502020204030204" pitchFamily="34" charset="0"/>
                          <a:ea typeface="Cambria"/>
                        </a:rPr>
                        <a:t> Hususlar</a:t>
                      </a:r>
                      <a:r>
                        <a:rPr lang="tr-TR" sz="2200" b="1" dirty="0" smtClean="0">
                          <a:solidFill>
                            <a:srgbClr val="FFFFFF"/>
                          </a:solidFill>
                          <a:effectLst/>
                          <a:latin typeface="Calibri" panose="020F0502020204030204" pitchFamily="34" charset="0"/>
                          <a:ea typeface="Cambria"/>
                        </a:rPr>
                        <a:t> </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dirty="0">
                          <a:effectLst/>
                          <a:latin typeface="Times New Roman"/>
                          <a:ea typeface="Cambria"/>
                        </a:rPr>
                        <a:t> </a:t>
                      </a:r>
                      <a:endParaRPr lang="tr-TR" sz="22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05785">
                <a:tc gridSpan="3">
                  <a:txBody>
                    <a:bodyPr/>
                    <a:lstStyle/>
                    <a:p>
                      <a:pPr algn="just">
                        <a:spcAft>
                          <a:spcPts val="0"/>
                        </a:spcAft>
                      </a:pPr>
                      <a:endParaRPr lang="tr-TR" sz="10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1578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dirty="0" smtClean="0">
                          <a:solidFill>
                            <a:schemeClr val="bg1"/>
                          </a:solidFill>
                          <a:effectLst/>
                          <a:latin typeface="Calibri" panose="020F0502020204030204" pitchFamily="34" charset="0"/>
                          <a:ea typeface="Cambria"/>
                          <a:cs typeface="Calibri" panose="020F0502020204030204" pitchFamily="34" charset="0"/>
                        </a:rPr>
                        <a:t>Yazılım giderleri özel şartı</a:t>
                      </a:r>
                      <a:endParaRPr lang="tr-TR" sz="2200" b="1" dirty="0" smtClean="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1200"/>
                        </a:spcAft>
                        <a:buClr>
                          <a:srgbClr val="52AADF"/>
                        </a:buClr>
                        <a:buSzPct val="125000"/>
                        <a:buFont typeface="Arial" panose="020B0604020202020204" pitchFamily="34" charset="0"/>
                        <a:buNone/>
                        <a:tabLst>
                          <a:tab pos="85725" algn="l"/>
                        </a:tabLst>
                        <a:defRPr/>
                      </a:pPr>
                      <a:r>
                        <a:rPr lang="tr-TR" sz="1600" kern="1200" dirty="0" smtClean="0">
                          <a:solidFill>
                            <a:srgbClr val="154E5F"/>
                          </a:solidFill>
                          <a:latin typeface="Calibri" panose="020F0502020204030204" pitchFamily="34" charset="0"/>
                          <a:ea typeface="+mn-ea"/>
                          <a:cs typeface="+mn-cs"/>
                        </a:rPr>
                        <a:t>Bu giderlere;</a:t>
                      </a: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Lisans veya Buluttan Kullanım Giderleri (Proje süresi içindeki zaman sınırlı lisanslama ve buluttan erişimle kullanım dahildir) </a:t>
                      </a: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Yazılıma ilişkin eğitim ve danışmanlık giderleri </a:t>
                      </a:r>
                    </a:p>
                    <a:p>
                      <a:pPr marL="0" marR="0" lvl="0" indent="0" algn="just" defTabSz="914400" rtl="0" eaLnBrk="1" fontAlgn="auto" latinLnBrk="0" hangingPunct="1">
                        <a:lnSpc>
                          <a:spcPct val="100000"/>
                        </a:lnSpc>
                        <a:spcBef>
                          <a:spcPts val="1200"/>
                        </a:spcBef>
                        <a:spcAft>
                          <a:spcPts val="0"/>
                        </a:spcAft>
                        <a:buClr>
                          <a:srgbClr val="52AADF"/>
                        </a:buClr>
                        <a:buSzPct val="125000"/>
                        <a:buFont typeface="Arial" panose="020B0604020202020204" pitchFamily="34" charset="0"/>
                        <a:buNone/>
                        <a:tabLst>
                          <a:tab pos="85725" algn="l"/>
                        </a:tabLst>
                        <a:defRPr/>
                      </a:pPr>
                      <a:r>
                        <a:rPr lang="tr-TR" sz="1600" kern="1200" dirty="0" smtClean="0">
                          <a:solidFill>
                            <a:srgbClr val="154E5F"/>
                          </a:solidFill>
                          <a:latin typeface="Calibri" panose="020F0502020204030204" pitchFamily="34" charset="0"/>
                          <a:ea typeface="+mn-ea"/>
                          <a:cs typeface="+mn-cs"/>
                        </a:rPr>
                        <a:t>dahildir.</a:t>
                      </a:r>
                      <a:endParaRPr lang="tr-TR" sz="1600" b="1" kern="1200" dirty="0" smtClean="0">
                        <a:solidFill>
                          <a:srgbClr val="154E5F"/>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r h="2881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dirty="0" smtClean="0">
                          <a:solidFill>
                            <a:schemeClr val="bg1"/>
                          </a:solidFill>
                          <a:effectLst/>
                          <a:latin typeface="Calibri" panose="020F0502020204030204" pitchFamily="34" charset="0"/>
                          <a:ea typeface="Cambria"/>
                          <a:cs typeface="Calibri" panose="020F0502020204030204" pitchFamily="34" charset="0"/>
                        </a:rPr>
                        <a:t>Proje hazırlama danışmanlığı gideri özel şartları</a:t>
                      </a:r>
                      <a:endParaRPr lang="tr-TR" sz="2200" b="1" dirty="0" smtClean="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300"/>
                        </a:spcBef>
                        <a:spcAft>
                          <a:spcPts val="600"/>
                        </a:spcAft>
                        <a:buClr>
                          <a:srgbClr val="52AADF"/>
                        </a:buClr>
                        <a:buSzPct val="125000"/>
                        <a:buFont typeface="Arial" panose="020B0604020202020204" pitchFamily="34" charset="0"/>
                        <a:buChar char="•"/>
                        <a:tabLst>
                          <a:tab pos="85725" algn="l"/>
                        </a:tabLst>
                        <a:defRPr/>
                      </a:pPr>
                      <a:r>
                        <a:rPr lang="tr-TR" sz="1600" kern="1200" dirty="0" smtClean="0">
                          <a:solidFill>
                            <a:srgbClr val="006597"/>
                          </a:solidFill>
                          <a:latin typeface="Calibri" panose="020F0502020204030204" pitchFamily="34" charset="0"/>
                          <a:ea typeface="+mn-ea"/>
                          <a:cs typeface="Calibri" panose="020F0502020204030204" pitchFamily="34" charset="0"/>
                        </a:rPr>
                        <a:t> </a:t>
                      </a:r>
                      <a:r>
                        <a:rPr lang="tr-TR" sz="1600" kern="1200" dirty="0" smtClean="0">
                          <a:solidFill>
                            <a:srgbClr val="154E5F"/>
                          </a:solidFill>
                          <a:latin typeface="Calibri" panose="020F0502020204030204" pitchFamily="34" charset="0"/>
                          <a:ea typeface="+mn-ea"/>
                          <a:cs typeface="Calibri" panose="020F0502020204030204" pitchFamily="34" charset="0"/>
                        </a:rPr>
                        <a:t>Proje Başvuru Formunda işletme tarafından talep edilmiş ve Kurul tarafından uygun bulunmuş olmak kaydıyla, Proje Başvuru Formu hazırlama konusunda işletmelerin </a:t>
                      </a:r>
                      <a:r>
                        <a:rPr lang="tr-TR" sz="1600" kern="1200" dirty="0" smtClean="0">
                          <a:solidFill>
                            <a:srgbClr val="FF0000"/>
                          </a:solidFill>
                          <a:latin typeface="Calibri" panose="020F0502020204030204" pitchFamily="34" charset="0"/>
                          <a:ea typeface="+mn-ea"/>
                          <a:cs typeface="Calibri" panose="020F0502020204030204" pitchFamily="34" charset="0"/>
                        </a:rPr>
                        <a:t>doktora ve üstü düzeydeki öğretim elemanları</a:t>
                      </a:r>
                      <a:r>
                        <a:rPr lang="tr-TR" sz="1600" kern="1200" dirty="0" smtClean="0">
                          <a:solidFill>
                            <a:srgbClr val="154E5F"/>
                          </a:solidFill>
                          <a:latin typeface="Calibri" panose="020F0502020204030204" pitchFamily="34" charset="0"/>
                          <a:ea typeface="+mn-ea"/>
                          <a:cs typeface="Calibri" panose="020F0502020204030204" pitchFamily="34" charset="0"/>
                        </a:rPr>
                        <a:t>ndan veya </a:t>
                      </a:r>
                      <a:r>
                        <a:rPr lang="tr-TR" sz="1600" kern="1200" dirty="0" smtClean="0">
                          <a:solidFill>
                            <a:srgbClr val="FF0000"/>
                          </a:solidFill>
                          <a:latin typeface="Calibri" panose="020F0502020204030204" pitchFamily="34" charset="0"/>
                          <a:ea typeface="+mn-ea"/>
                          <a:cs typeface="Calibri" panose="020F0502020204030204" pitchFamily="34" charset="0"/>
                        </a:rPr>
                        <a:t>KOBİ Danışmanı (Seviye 6) Ulusal Meslek Standardı kapsamında Mesleki Yeterlilik Belgesine sahip KOBİ Danışmanlarından veya 5.2.2019 tarih ve 30677 sayılı Resmi Gazetede yayımlanan KOBİ Rehberliği ve Teknik Danışmanlık Hizmetleri Hakkında Yönetmeliğe göre yetkilendirilen rehber ve teknik Danışmanlar</a:t>
                      </a:r>
                      <a:r>
                        <a:rPr lang="tr-TR" sz="1600" kern="1200" dirty="0" smtClean="0">
                          <a:solidFill>
                            <a:srgbClr val="154E5F"/>
                          </a:solidFill>
                          <a:latin typeface="Calibri" panose="020F0502020204030204" pitchFamily="34" charset="0"/>
                          <a:ea typeface="+mn-ea"/>
                          <a:cs typeface="Calibri" panose="020F0502020204030204" pitchFamily="34" charset="0"/>
                        </a:rPr>
                        <a:t>dan ya</a:t>
                      </a:r>
                      <a:r>
                        <a:rPr lang="tr-TR" sz="1800" kern="1200" dirty="0" smtClean="0">
                          <a:solidFill>
                            <a:schemeClr val="tx1"/>
                          </a:solidFill>
                          <a:effectLst/>
                          <a:latin typeface="+mn-lt"/>
                          <a:ea typeface="+mn-ea"/>
                          <a:cs typeface="+mn-cs"/>
                        </a:rPr>
                        <a:t> </a:t>
                      </a:r>
                      <a:r>
                        <a:rPr lang="tr-TR" sz="1600" kern="1200" dirty="0" smtClean="0">
                          <a:solidFill>
                            <a:srgbClr val="154E5F"/>
                          </a:solidFill>
                          <a:latin typeface="Calibri" panose="020F0502020204030204" pitchFamily="34" charset="0"/>
                          <a:ea typeface="+mn-ea"/>
                          <a:cs typeface="Calibri" panose="020F0502020204030204" pitchFamily="34" charset="0"/>
                        </a:rPr>
                        <a:t>da Bakanlık tarafından bildirilen; </a:t>
                      </a:r>
                      <a:r>
                        <a:rPr lang="tr-TR" sz="1600" kern="1200" dirty="0" smtClean="0">
                          <a:solidFill>
                            <a:srgbClr val="FF0000"/>
                          </a:solidFill>
                          <a:latin typeface="Calibri" panose="020F0502020204030204" pitchFamily="34" charset="0"/>
                          <a:ea typeface="+mn-ea"/>
                          <a:cs typeface="Calibri" panose="020F0502020204030204" pitchFamily="34" charset="0"/>
                        </a:rPr>
                        <a:t>model fabrikalardan, dijital dönüşüm merkezlerinden ve/veya yetkinlik merkezleri</a:t>
                      </a:r>
                      <a:r>
                        <a:rPr lang="tr-TR" sz="1600" kern="1200" dirty="0" smtClean="0">
                          <a:solidFill>
                            <a:srgbClr val="154E5F"/>
                          </a:solidFill>
                          <a:latin typeface="Calibri" panose="020F0502020204030204" pitchFamily="34" charset="0"/>
                          <a:ea typeface="+mn-ea"/>
                          <a:cs typeface="Calibri" panose="020F0502020204030204" pitchFamily="34" charset="0"/>
                        </a:rPr>
                        <a:t>nden aldıkları danışmanlık hizmeti için destek verilir.</a:t>
                      </a:r>
                      <a:r>
                        <a:rPr lang="tr-TR" sz="1800" kern="1200" dirty="0" smtClean="0">
                          <a:solidFill>
                            <a:schemeClr val="tx1"/>
                          </a:solidFill>
                          <a:effectLst/>
                          <a:latin typeface="+mn-lt"/>
                          <a:ea typeface="+mn-ea"/>
                          <a:cs typeface="+mn-cs"/>
                        </a:rPr>
                        <a:t> </a:t>
                      </a:r>
                      <a:r>
                        <a:rPr lang="tr-TR" sz="1600" kern="1200" dirty="0" smtClean="0">
                          <a:solidFill>
                            <a:srgbClr val="154E5F"/>
                          </a:solidFill>
                          <a:latin typeface="Calibri" panose="020F0502020204030204" pitchFamily="34" charset="0"/>
                          <a:ea typeface="+mn-ea"/>
                          <a:cs typeface="Calibri" panose="020F0502020204030204" pitchFamily="34" charset="0"/>
                        </a:rPr>
                        <a:t>Bu konudaki desteğin üst limiti </a:t>
                      </a:r>
                      <a:r>
                        <a:rPr lang="tr-TR" sz="1600" kern="1200" dirty="0" smtClean="0">
                          <a:solidFill>
                            <a:srgbClr val="FF0000"/>
                          </a:solidFill>
                          <a:latin typeface="Calibri" panose="020F0502020204030204" pitchFamily="34" charset="0"/>
                          <a:ea typeface="+mn-ea"/>
                          <a:cs typeface="Calibri" panose="020F0502020204030204" pitchFamily="34" charset="0"/>
                        </a:rPr>
                        <a:t>10.000 TL</a:t>
                      </a:r>
                      <a:r>
                        <a:rPr lang="tr-TR" sz="1600" kern="1200" dirty="0" smtClean="0">
                          <a:solidFill>
                            <a:srgbClr val="154E5F"/>
                          </a:solidFill>
                          <a:latin typeface="Calibri" panose="020F0502020204030204" pitchFamily="34" charset="0"/>
                          <a:ea typeface="+mn-ea"/>
                          <a:cs typeface="Calibri" panose="020F0502020204030204" pitchFamily="34" charset="0"/>
                        </a:rPr>
                        <a:t>, eğer hizmet Bakanlık tarafından bildirilen; model fabrikalardan, dijital dönüşüm merkezlerinden ve/veya yetkinlik merkezlerinden alınmışsa </a:t>
                      </a:r>
                      <a:r>
                        <a:rPr lang="tr-TR" sz="1600" kern="1200" dirty="0" smtClean="0">
                          <a:solidFill>
                            <a:srgbClr val="FF0000"/>
                          </a:solidFill>
                          <a:latin typeface="Calibri" panose="020F0502020204030204" pitchFamily="34" charset="0"/>
                          <a:ea typeface="+mn-ea"/>
                          <a:cs typeface="Calibri" panose="020F0502020204030204" pitchFamily="34" charset="0"/>
                        </a:rPr>
                        <a:t>15.000 TL</a:t>
                      </a:r>
                      <a:r>
                        <a:rPr lang="tr-TR" sz="1600" kern="1200" dirty="0" smtClean="0">
                          <a:solidFill>
                            <a:srgbClr val="154E5F"/>
                          </a:solidFill>
                          <a:latin typeface="Calibri" panose="020F0502020204030204" pitchFamily="34" charset="0"/>
                          <a:ea typeface="+mn-ea"/>
                          <a:cs typeface="Calibri" panose="020F0502020204030204" pitchFamily="34" charset="0"/>
                        </a:rPr>
                        <a:t>’dir. </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745931631"/>
                  </a:ext>
                </a:extLst>
              </a:tr>
            </a:tbl>
          </a:graphicData>
        </a:graphic>
      </p:graphicFrame>
      <p:grpSp>
        <p:nvGrpSpPr>
          <p:cNvPr id="17" name="Grup 16"/>
          <p:cNvGrpSpPr/>
          <p:nvPr/>
        </p:nvGrpSpPr>
        <p:grpSpPr>
          <a:xfrm>
            <a:off x="271736" y="409810"/>
            <a:ext cx="8332712" cy="338554"/>
            <a:chOff x="271736" y="514606"/>
            <a:chExt cx="8332712" cy="338554"/>
          </a:xfrm>
        </p:grpSpPr>
        <p:sp>
          <p:nvSpPr>
            <p:cNvPr id="18"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01 Proje Teklif Çağrısı</a:t>
              </a: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2"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66</a:t>
            </a:fld>
            <a:endParaRPr lang="en-CA" dirty="0">
              <a:latin typeface="Calibri" panose="020F0502020204030204" pitchFamily="34" charset="0"/>
            </a:endParaRPr>
          </a:p>
        </p:txBody>
      </p:sp>
    </p:spTree>
    <p:extLst>
      <p:ext uri="{BB962C8B-B14F-4D97-AF65-F5344CB8AC3E}">
        <p14:creationId xmlns:p14="http://schemas.microsoft.com/office/powerpoint/2010/main" val="2835361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271736" y="435448"/>
            <a:ext cx="8332712" cy="338554"/>
            <a:chOff x="271736" y="514606"/>
            <a:chExt cx="8332712" cy="338554"/>
          </a:xfrm>
        </p:grpSpPr>
        <p:sp>
          <p:nvSpPr>
            <p:cNvPr id="18"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01 Proje Teklif Çağrısı</a:t>
              </a: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67</a:t>
            </a:fld>
            <a:endParaRPr lang="en-CA" dirty="0">
              <a:latin typeface="Calibri" panose="020F0502020204030204" pitchFamily="34" charset="0"/>
            </a:endParaRPr>
          </a:p>
        </p:txBody>
      </p:sp>
      <p:graphicFrame>
        <p:nvGraphicFramePr>
          <p:cNvPr id="9" name="Tablo 8"/>
          <p:cNvGraphicFramePr>
            <a:graphicFrameLocks noGrp="1"/>
          </p:cNvGraphicFramePr>
          <p:nvPr>
            <p:extLst/>
          </p:nvPr>
        </p:nvGraphicFramePr>
        <p:xfrm>
          <a:off x="395538" y="1384925"/>
          <a:ext cx="8136902" cy="4609107"/>
        </p:xfrm>
        <a:graphic>
          <a:graphicData uri="http://schemas.openxmlformats.org/drawingml/2006/table">
            <a:tbl>
              <a:tblPr firstRow="1" firstCol="1" bandRow="1"/>
              <a:tblGrid>
                <a:gridCol w="223224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346711">
                <a:tc gridSpan="2">
                  <a:txBody>
                    <a:bodyPr/>
                    <a:lstStyle/>
                    <a:p>
                      <a:pPr>
                        <a:spcAft>
                          <a:spcPts val="0"/>
                        </a:spcAft>
                      </a:pPr>
                      <a:r>
                        <a:rPr lang="tr-TR" sz="2200" b="1" dirty="0" smtClean="0">
                          <a:solidFill>
                            <a:srgbClr val="FFFFFF"/>
                          </a:solidFill>
                          <a:effectLst/>
                          <a:latin typeface="Calibri" panose="020F0502020204030204" pitchFamily="34" charset="0"/>
                          <a:ea typeface="Cambria"/>
                          <a:cs typeface="Calibri" panose="020F0502020204030204" pitchFamily="34" charset="0"/>
                        </a:rPr>
                        <a:t>Desteklenecek Giderlerle İlgili Diğer</a:t>
                      </a:r>
                      <a:r>
                        <a:rPr lang="tr-TR" sz="2200" b="1" baseline="0" dirty="0" smtClean="0">
                          <a:solidFill>
                            <a:srgbClr val="FFFFFF"/>
                          </a:solidFill>
                          <a:effectLst/>
                          <a:latin typeface="Calibri" panose="020F0502020204030204" pitchFamily="34" charset="0"/>
                          <a:ea typeface="Cambria"/>
                          <a:cs typeface="Calibri" panose="020F0502020204030204" pitchFamily="34" charset="0"/>
                        </a:rPr>
                        <a:t> Hususlar</a:t>
                      </a:r>
                      <a:r>
                        <a:rPr lang="tr-TR" sz="2200" b="1" dirty="0" smtClean="0">
                          <a:solidFill>
                            <a:srgbClr val="FFFFFF"/>
                          </a:solidFill>
                          <a:effectLst/>
                          <a:latin typeface="Calibri" panose="020F0502020204030204" pitchFamily="34" charset="0"/>
                          <a:ea typeface="Cambria"/>
                          <a:cs typeface="Calibri" panose="020F0502020204030204" pitchFamily="34" charset="0"/>
                        </a:rPr>
                        <a:t> </a:t>
                      </a:r>
                      <a:endParaRPr lang="tr-TR" sz="22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1800">
                          <a:effectLst/>
                          <a:latin typeface="Calibri" panose="020F0502020204030204" pitchFamily="34" charset="0"/>
                          <a:ea typeface="Cambria"/>
                          <a:cs typeface="Calibri" panose="020F0502020204030204" pitchFamily="34" charset="0"/>
                        </a:rPr>
                        <a:t> </a:t>
                      </a:r>
                      <a:endParaRPr lang="tr-TR" sz="180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283672">
                <a:tc gridSpan="3">
                  <a:txBody>
                    <a:bodyPr/>
                    <a:lstStyle/>
                    <a:p>
                      <a:pPr algn="just">
                        <a:spcAft>
                          <a:spcPts val="0"/>
                        </a:spcAft>
                      </a:pPr>
                      <a:endParaRPr lang="tr-TR" sz="18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968944">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kern="1200" dirty="0" smtClean="0">
                          <a:solidFill>
                            <a:srgbClr val="FFFFFF"/>
                          </a:solidFill>
                          <a:effectLst/>
                          <a:latin typeface="Calibri" panose="020F0502020204030204" pitchFamily="34" charset="0"/>
                          <a:ea typeface="Cambria"/>
                          <a:cs typeface="+mn-cs"/>
                        </a:rPr>
                        <a:t>Diğer hususlar</a:t>
                      </a:r>
                    </a:p>
                    <a:p>
                      <a:pPr algn="l">
                        <a:spcAft>
                          <a:spcPts val="0"/>
                        </a:spcAft>
                      </a:pPr>
                      <a:endParaRPr lang="tr-TR" sz="18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lgn="just">
                        <a:buClr>
                          <a:srgbClr val="52AADF"/>
                        </a:buClr>
                        <a:buSzPct val="125000"/>
                        <a:buFont typeface="Arial" panose="020B0604020202020204" pitchFamily="34" charset="0"/>
                        <a:buChar char="•"/>
                        <a:tabLst>
                          <a:tab pos="85725" algn="l"/>
                        </a:tabLst>
                      </a:pPr>
                      <a:r>
                        <a:rPr lang="tr-TR" sz="1800" kern="1200" dirty="0" smtClean="0">
                          <a:solidFill>
                            <a:schemeClr val="accent1">
                              <a:lumMod val="50000"/>
                            </a:schemeClr>
                          </a:solidFill>
                          <a:latin typeface="Calibri" panose="020F0502020204030204" pitchFamily="34" charset="0"/>
                          <a:ea typeface="+mn-ea"/>
                          <a:cs typeface="+mn-cs"/>
                        </a:rPr>
                        <a:t> Giderler, Kurulun uygun bulması halinde, </a:t>
                      </a:r>
                      <a:r>
                        <a:rPr lang="tr-TR" sz="1800" kern="1200" dirty="0" smtClean="0">
                          <a:solidFill>
                            <a:srgbClr val="FF0000"/>
                          </a:solidFill>
                          <a:latin typeface="Calibri" panose="020F0502020204030204" pitchFamily="34" charset="0"/>
                          <a:ea typeface="+mn-ea"/>
                          <a:cs typeface="+mn-cs"/>
                        </a:rPr>
                        <a:t>Kurulun uygun gördüğü tutarlar</a:t>
                      </a:r>
                      <a:r>
                        <a:rPr lang="tr-TR" sz="1800" kern="1200" dirty="0" smtClean="0">
                          <a:solidFill>
                            <a:schemeClr val="accent1">
                              <a:lumMod val="50000"/>
                            </a:schemeClr>
                          </a:solidFill>
                          <a:latin typeface="Calibri" panose="020F0502020204030204" pitchFamily="34" charset="0"/>
                          <a:ea typeface="+mn-ea"/>
                          <a:cs typeface="+mn-cs"/>
                        </a:rPr>
                        <a:t> üzerinden destek oranı uygulanarak </a:t>
                      </a:r>
                      <a:r>
                        <a:rPr lang="tr-TR" sz="1800" kern="1200" dirty="0" smtClean="0">
                          <a:solidFill>
                            <a:srgbClr val="FF0000"/>
                          </a:solidFill>
                          <a:latin typeface="Calibri" panose="020F0502020204030204" pitchFamily="34" charset="0"/>
                          <a:ea typeface="+mn-ea"/>
                          <a:cs typeface="+mn-cs"/>
                        </a:rPr>
                        <a:t>KDV hariç </a:t>
                      </a:r>
                      <a:r>
                        <a:rPr lang="tr-TR" sz="1800" kern="1200" dirty="0" smtClean="0">
                          <a:solidFill>
                            <a:schemeClr val="accent1">
                              <a:lumMod val="50000"/>
                            </a:schemeClr>
                          </a:solidFill>
                          <a:latin typeface="Calibri" panose="020F0502020204030204" pitchFamily="34" charset="0"/>
                          <a:ea typeface="+mn-ea"/>
                          <a:cs typeface="+mn-cs"/>
                        </a:rPr>
                        <a:t>olarak desteklenir.</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136386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800" kern="1200" dirty="0" smtClean="0">
                          <a:solidFill>
                            <a:schemeClr val="accent1">
                              <a:lumMod val="50000"/>
                            </a:schemeClr>
                          </a:solidFill>
                          <a:latin typeface="Calibri" panose="020F0502020204030204" pitchFamily="34" charset="0"/>
                          <a:ea typeface="+mn-ea"/>
                          <a:cs typeface="+mn-cs"/>
                        </a:rPr>
                        <a:t> Gayrimenkul alım, bina inşaat, tefrişat, taşıt aracı alım ve kiralama, proje ile ilişkilendirilmemiş personel giderleri ve diğer maliyetler ile vergi, stopaj, resim ve harçlar, sosyal güvenlik primleri desteklen</a:t>
                      </a:r>
                      <a:r>
                        <a:rPr lang="tr-TR" sz="1800" kern="1200" dirty="0" smtClean="0">
                          <a:solidFill>
                            <a:srgbClr val="FF0000"/>
                          </a:solidFill>
                          <a:latin typeface="Calibri" panose="020F0502020204030204" pitchFamily="34" charset="0"/>
                          <a:ea typeface="+mn-ea"/>
                          <a:cs typeface="+mn-cs"/>
                        </a:rPr>
                        <a:t>mez.</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782061237"/>
                  </a:ext>
                </a:extLst>
              </a:tr>
              <a:tr h="1418362">
                <a:tc vMerge="1">
                  <a:txBody>
                    <a:bodyPr/>
                    <a:lstStyle/>
                    <a:p>
                      <a:pPr algn="l">
                        <a:spcAft>
                          <a:spcPts val="0"/>
                        </a:spcAft>
                      </a:pPr>
                      <a:endParaRPr lang="tr-TR" sz="15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kumimoji="0" lang="tr-TR" sz="1800" b="0"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 </a:t>
                      </a:r>
                      <a:r>
                        <a:rPr lang="tr-TR" sz="1800" kern="1200" noProof="0" dirty="0" smtClean="0">
                          <a:solidFill>
                            <a:schemeClr val="accent1">
                              <a:lumMod val="50000"/>
                            </a:schemeClr>
                          </a:solidFill>
                          <a:latin typeface="Calibri" panose="020F0502020204030204" pitchFamily="34" charset="0"/>
                          <a:ea typeface="+mn-ea"/>
                          <a:cs typeface="+mn-cs"/>
                        </a:rPr>
                        <a:t>Proje başlangıç tarihinden (Desteklemeye ilişkin ilk kurul kararının evrak kaydına alındığı tarih) önce yapılan harcamalar desteklenmez </a:t>
                      </a:r>
                      <a:r>
                        <a:rPr kumimoji="0" lang="tr-TR" sz="1800" b="0" i="0" u="none" strike="noStrike" kern="1200" cap="none" spc="0" normalizeH="0" baseline="0" noProof="0" dirty="0" smtClean="0">
                          <a:ln>
                            <a:noFill/>
                          </a:ln>
                          <a:solidFill>
                            <a:srgbClr val="52AADF">
                              <a:lumMod val="50000"/>
                            </a:srgbClr>
                          </a:solidFill>
                          <a:effectLst/>
                          <a:uLnTx/>
                          <a:uFillTx/>
                          <a:latin typeface="Calibri" panose="020F0502020204030204" pitchFamily="34" charset="0"/>
                          <a:ea typeface="+mn-ea"/>
                          <a:cs typeface="+mn-cs"/>
                        </a:rPr>
                        <a:t>(Proje hazırlama danışmanlığı gideri ve proje süresi içinde düzenlenen fuarlara ilişkin giderler bu kapsamda değerlendirilmez.)</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endParaRPr lang="tr-TR" sz="1800" kern="1200" dirty="0" smtClean="0">
                        <a:solidFill>
                          <a:schemeClr val="accent1">
                            <a:lumMod val="50000"/>
                          </a:schemeClr>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64622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eşgen 14"/>
          <p:cNvSpPr/>
          <p:nvPr/>
        </p:nvSpPr>
        <p:spPr>
          <a:xfrm>
            <a:off x="323528" y="1832124"/>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pPr lvl="0" fontAlgn="base">
              <a:spcBef>
                <a:spcPct val="0"/>
              </a:spcBef>
              <a:spcAft>
                <a:spcPct val="0"/>
              </a:spcAft>
            </a:pPr>
            <a:r>
              <a:rPr lang="tr-TR" b="1" dirty="0" smtClean="0">
                <a:solidFill>
                  <a:schemeClr val="bg1"/>
                </a:solidFill>
                <a:latin typeface="Calibri" panose="020F0502020204030204" pitchFamily="34" charset="0"/>
                <a:cs typeface="Calibri" panose="020F0502020204030204" pitchFamily="34" charset="0"/>
              </a:rPr>
              <a:t>KOBİ Bilgi Sistemi üzerinden </a:t>
            </a:r>
            <a:r>
              <a:rPr lang="tr-TR" b="1" dirty="0">
                <a:solidFill>
                  <a:schemeClr val="bg1"/>
                </a:solidFill>
                <a:latin typeface="Calibri" panose="020F0502020204030204" pitchFamily="34" charset="0"/>
                <a:cs typeface="Calibri" panose="020F0502020204030204" pitchFamily="34" charset="0"/>
              </a:rPr>
              <a:t>Başvuru Formu </a:t>
            </a:r>
            <a:r>
              <a:rPr lang="tr-TR" b="1" dirty="0" smtClean="0">
                <a:solidFill>
                  <a:schemeClr val="bg1"/>
                </a:solidFill>
                <a:latin typeface="Calibri" panose="020F0502020204030204" pitchFamily="34" charset="0"/>
                <a:cs typeface="Calibri" panose="020F0502020204030204" pitchFamily="34" charset="0"/>
              </a:rPr>
              <a:t>doldurulur</a:t>
            </a:r>
            <a:endParaRPr lang="tr-TR" dirty="0">
              <a:solidFill>
                <a:prstClr val="black"/>
              </a:solidFill>
              <a:latin typeface="Calibri" panose="020F0502020204030204" pitchFamily="34" charset="0"/>
              <a:cs typeface="Calibri" panose="020F0502020204030204" pitchFamily="34" charset="0"/>
            </a:endParaRPr>
          </a:p>
        </p:txBody>
      </p:sp>
      <p:sp>
        <p:nvSpPr>
          <p:cNvPr id="16" name="Beşgen 15"/>
          <p:cNvSpPr/>
          <p:nvPr/>
        </p:nvSpPr>
        <p:spPr>
          <a:xfrm>
            <a:off x="3285153" y="3128268"/>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pPr lvl="0" fontAlgn="base">
              <a:spcBef>
                <a:spcPct val="0"/>
              </a:spcBef>
              <a:spcAft>
                <a:spcPct val="0"/>
              </a:spcAft>
            </a:pPr>
            <a:r>
              <a:rPr lang="tr-TR" b="1" dirty="0" smtClean="0">
                <a:solidFill>
                  <a:schemeClr val="bg1"/>
                </a:solidFill>
                <a:latin typeface="Calibri" panose="020F0502020204030204" pitchFamily="34" charset="0"/>
                <a:cs typeface="Calibri" panose="020F0502020204030204" pitchFamily="34" charset="0"/>
              </a:rPr>
              <a:t>Çağrıda belirtilen belgeler KOBİ Bilgi Sistemine yüklenir</a:t>
            </a:r>
            <a:endParaRPr lang="tr-TR" dirty="0">
              <a:solidFill>
                <a:prstClr val="black"/>
              </a:solidFill>
              <a:latin typeface="Calibri" panose="020F0502020204030204" pitchFamily="34" charset="0"/>
              <a:cs typeface="Calibri" panose="020F0502020204030204" pitchFamily="34" charset="0"/>
            </a:endParaRPr>
          </a:p>
        </p:txBody>
      </p:sp>
      <p:sp>
        <p:nvSpPr>
          <p:cNvPr id="17" name="Beşgen 16"/>
          <p:cNvSpPr/>
          <p:nvPr/>
        </p:nvSpPr>
        <p:spPr>
          <a:xfrm>
            <a:off x="6228184" y="4208388"/>
            <a:ext cx="2871023" cy="1810951"/>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lvl="0">
              <a:spcBef>
                <a:spcPts val="1200"/>
              </a:spcBef>
            </a:pPr>
            <a:endParaRPr lang="tr-TR" b="1" dirty="0" smtClean="0">
              <a:solidFill>
                <a:schemeClr val="bg1"/>
              </a:solidFill>
              <a:latin typeface="Calibri" panose="020F0502020204030204" pitchFamily="34" charset="0"/>
              <a:cs typeface="Calibri" panose="020F0502020204030204" pitchFamily="34" charset="0"/>
            </a:endParaRPr>
          </a:p>
          <a:p>
            <a:pPr lvl="0">
              <a:spcBef>
                <a:spcPts val="0"/>
              </a:spcBef>
            </a:pPr>
            <a:r>
              <a:rPr lang="tr-TR" b="1" dirty="0" smtClean="0">
                <a:solidFill>
                  <a:schemeClr val="bg1"/>
                </a:solidFill>
                <a:latin typeface="Calibri" panose="020F0502020204030204" pitchFamily="34" charset="0"/>
                <a:cs typeface="Calibri" panose="020F0502020204030204" pitchFamily="34" charset="0"/>
              </a:rPr>
              <a:t>Çağrıda </a:t>
            </a:r>
            <a:r>
              <a:rPr lang="tr-TR" b="1" dirty="0">
                <a:solidFill>
                  <a:schemeClr val="bg1"/>
                </a:solidFill>
                <a:latin typeface="Calibri" panose="020F0502020204030204" pitchFamily="34" charset="0"/>
                <a:cs typeface="Calibri" panose="020F0502020204030204" pitchFamily="34" charset="0"/>
              </a:rPr>
              <a:t>ilan edilen son başvuru </a:t>
            </a:r>
            <a:r>
              <a:rPr lang="tr-TR" b="1" dirty="0" smtClean="0">
                <a:solidFill>
                  <a:schemeClr val="bg1"/>
                </a:solidFill>
                <a:latin typeface="Calibri" panose="020F0502020204030204" pitchFamily="34" charset="0"/>
                <a:cs typeface="Calibri" panose="020F0502020204030204" pitchFamily="34" charset="0"/>
              </a:rPr>
              <a:t>tarih / saatine </a:t>
            </a:r>
            <a:r>
              <a:rPr lang="tr-TR" b="1" dirty="0">
                <a:solidFill>
                  <a:schemeClr val="bg1"/>
                </a:solidFill>
                <a:latin typeface="Calibri" panose="020F0502020204030204" pitchFamily="34" charset="0"/>
                <a:cs typeface="Calibri" panose="020F0502020204030204" pitchFamily="34" charset="0"/>
              </a:rPr>
              <a:t>kadar KOBİ Bilgi </a:t>
            </a:r>
            <a:r>
              <a:rPr lang="tr-TR" b="1" dirty="0" smtClean="0">
                <a:solidFill>
                  <a:schemeClr val="bg1"/>
                </a:solidFill>
                <a:latin typeface="Calibri" panose="020F0502020204030204" pitchFamily="34" charset="0"/>
                <a:cs typeface="Calibri" panose="020F0502020204030204" pitchFamily="34" charset="0"/>
              </a:rPr>
              <a:t>Sistemi üzerinden </a:t>
            </a:r>
            <a:r>
              <a:rPr lang="tr-TR" b="1" dirty="0">
                <a:solidFill>
                  <a:schemeClr val="bg1"/>
                </a:solidFill>
                <a:latin typeface="Calibri" panose="020F0502020204030204" pitchFamily="34" charset="0"/>
                <a:cs typeface="Calibri" panose="020F0502020204030204" pitchFamily="34" charset="0"/>
              </a:rPr>
              <a:t>başvuru </a:t>
            </a:r>
            <a:r>
              <a:rPr lang="tr-TR" b="1" dirty="0" smtClean="0">
                <a:solidFill>
                  <a:schemeClr val="bg1"/>
                </a:solidFill>
                <a:latin typeface="Calibri" panose="020F0502020204030204" pitchFamily="34" charset="0"/>
                <a:cs typeface="Calibri" panose="020F0502020204030204" pitchFamily="34" charset="0"/>
              </a:rPr>
              <a:t>onaylanır</a:t>
            </a:r>
            <a:endParaRPr lang="tr-TR" dirty="0">
              <a:solidFill>
                <a:prstClr val="black"/>
              </a:solidFill>
              <a:latin typeface="Calibri" panose="020F0502020204030204" pitchFamily="34" charset="0"/>
              <a:cs typeface="Calibri" panose="020F0502020204030204" pitchFamily="34" charset="0"/>
            </a:endParaRPr>
          </a:p>
        </p:txBody>
      </p:sp>
      <p:cxnSp>
        <p:nvCxnSpPr>
          <p:cNvPr id="18" name="Dirsek Bağlayıcısı 17"/>
          <p:cNvCxnSpPr>
            <a:stCxn id="15" idx="3"/>
            <a:endCxn id="16" idx="1"/>
          </p:cNvCxnSpPr>
          <p:nvPr/>
        </p:nvCxnSpPr>
        <p:spPr>
          <a:xfrm>
            <a:off x="2834511" y="2588208"/>
            <a:ext cx="450642" cy="129614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Dirsek Bağlayıcısı 18"/>
          <p:cNvCxnSpPr>
            <a:stCxn id="16" idx="3"/>
            <a:endCxn id="17" idx="1"/>
          </p:cNvCxnSpPr>
          <p:nvPr/>
        </p:nvCxnSpPr>
        <p:spPr>
          <a:xfrm>
            <a:off x="5796136" y="3884352"/>
            <a:ext cx="432048" cy="12295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up 19"/>
          <p:cNvGrpSpPr/>
          <p:nvPr/>
        </p:nvGrpSpPr>
        <p:grpSpPr>
          <a:xfrm>
            <a:off x="4211960" y="1544092"/>
            <a:ext cx="1872210" cy="936099"/>
            <a:chOff x="4211960" y="2420888"/>
            <a:chExt cx="1872210" cy="936099"/>
          </a:xfrm>
          <a:solidFill>
            <a:schemeClr val="tx2">
              <a:lumMod val="75000"/>
            </a:schemeClr>
          </a:solidFill>
        </p:grpSpPr>
        <p:sp>
          <p:nvSpPr>
            <p:cNvPr id="21" name="Yuvarlatılmış Dikdörtgen 20">
              <a:hlinkClick r:id="rId2" action="ppaction://hlinksldjump"/>
            </p:cNvPr>
            <p:cNvSpPr/>
            <p:nvPr/>
          </p:nvSpPr>
          <p:spPr>
            <a:xfrm>
              <a:off x="4211960" y="2420888"/>
              <a:ext cx="1872210" cy="936099"/>
            </a:xfrm>
            <a:prstGeom prst="roundRect">
              <a:avLst/>
            </a:prstGeom>
            <a:grp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22" name="Metin kutusu 21"/>
            <p:cNvSpPr txBox="1"/>
            <p:nvPr/>
          </p:nvSpPr>
          <p:spPr>
            <a:xfrm>
              <a:off x="4499992" y="2679303"/>
              <a:ext cx="1296144" cy="461665"/>
            </a:xfrm>
            <a:prstGeom prst="rect">
              <a:avLst/>
            </a:prstGeom>
            <a:grpFill/>
          </p:spPr>
          <p:txBody>
            <a:bodyPr wrap="square" rtlCol="0">
              <a:spAutoFit/>
            </a:bodyPr>
            <a:lstStyle/>
            <a:p>
              <a:r>
                <a:rPr lang="tr-TR" sz="2400" b="1" dirty="0">
                  <a:solidFill>
                    <a:schemeClr val="bg1"/>
                  </a:solidFill>
                </a:rPr>
                <a:t>İŞLETME</a:t>
              </a:r>
            </a:p>
          </p:txBody>
        </p:sp>
      </p:grpSp>
      <p:grpSp>
        <p:nvGrpSpPr>
          <p:cNvPr id="23" name="Grup 22"/>
          <p:cNvGrpSpPr/>
          <p:nvPr/>
        </p:nvGrpSpPr>
        <p:grpSpPr>
          <a:xfrm>
            <a:off x="271736" y="435448"/>
            <a:ext cx="8332712" cy="584775"/>
            <a:chOff x="271736" y="514606"/>
            <a:chExt cx="8332712" cy="584775"/>
          </a:xfrm>
        </p:grpSpPr>
        <p:sp>
          <p:nvSpPr>
            <p:cNvPr id="24"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01 Proje Teklif Çağrısı</a:t>
              </a:r>
            </a:p>
            <a:p>
              <a:endParaRPr lang="tr-TR" sz="1600" b="1" dirty="0">
                <a:solidFill>
                  <a:srgbClr val="00BAD9"/>
                </a:solidFill>
              </a:endParaRPr>
            </a:p>
          </p:txBody>
        </p:sp>
        <p:cxnSp>
          <p:nvCxnSpPr>
            <p:cNvPr id="25" name="Düz Bağlayıcı 24"/>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Metin kutusu 25"/>
          <p:cNvSpPr txBox="1"/>
          <p:nvPr/>
        </p:nvSpPr>
        <p:spPr>
          <a:xfrm>
            <a:off x="107504" y="4712444"/>
            <a:ext cx="5688632" cy="1569660"/>
          </a:xfrm>
          <a:prstGeom prst="rect">
            <a:avLst/>
          </a:prstGeom>
          <a:noFill/>
        </p:spPr>
        <p:txBody>
          <a:bodyPr wrap="square" rtlCol="0">
            <a:spAutoFit/>
          </a:bodyPr>
          <a:lstStyle/>
          <a:p>
            <a:r>
              <a:rPr lang="tr-TR" sz="1600" i="1" dirty="0" smtClean="0">
                <a:solidFill>
                  <a:srgbClr val="FF0000"/>
                </a:solidFill>
              </a:rPr>
              <a:t>* </a:t>
            </a:r>
            <a:r>
              <a:rPr lang="tr-TR" sz="1600" i="1" dirty="0" smtClean="0">
                <a:solidFill>
                  <a:srgbClr val="154E5F"/>
                </a:solidFill>
              </a:rPr>
              <a:t>Başvuru formu ve ekleri KOBİ Bilgi Sistemine </a:t>
            </a:r>
            <a:r>
              <a:rPr lang="tr-TR" sz="1600" i="1" dirty="0">
                <a:solidFill>
                  <a:srgbClr val="154E5F"/>
                </a:solidFill>
              </a:rPr>
              <a:t>Başvuru </a:t>
            </a:r>
            <a:r>
              <a:rPr lang="tr-TR" sz="1600" i="1" dirty="0" smtClean="0">
                <a:solidFill>
                  <a:srgbClr val="154E5F"/>
                </a:solidFill>
              </a:rPr>
              <a:t>aşamasında yüklenecektir. Proje </a:t>
            </a:r>
            <a:r>
              <a:rPr lang="tr-TR" sz="1600" i="1" dirty="0">
                <a:solidFill>
                  <a:srgbClr val="154E5F"/>
                </a:solidFill>
              </a:rPr>
              <a:t>çıktısı teslim edilmeyecektir.</a:t>
            </a:r>
          </a:p>
          <a:p>
            <a:r>
              <a:rPr lang="tr-TR" sz="1600" i="1" dirty="0" smtClean="0">
                <a:solidFill>
                  <a:srgbClr val="FF0000"/>
                </a:solidFill>
              </a:rPr>
              <a:t>*</a:t>
            </a:r>
            <a:r>
              <a:rPr lang="tr-TR" sz="1600" i="1" dirty="0" smtClean="0">
                <a:solidFill>
                  <a:srgbClr val="7030A0"/>
                </a:solidFill>
              </a:rPr>
              <a:t> </a:t>
            </a:r>
            <a:r>
              <a:rPr lang="tr-TR" sz="1600" i="1" dirty="0">
                <a:solidFill>
                  <a:srgbClr val="154E5F"/>
                </a:solidFill>
              </a:rPr>
              <a:t>Proje teklif çağrısında ilan edilen son başvuru tarihine kadar başvurusunu KOBİ Bilgi Sistemi üzerinden onaylamayan işletmelerin projeleri değerlendirmeye alınmaz.</a:t>
            </a:r>
          </a:p>
          <a:p>
            <a:r>
              <a:rPr lang="tr-TR" sz="1600" i="1" dirty="0" smtClean="0">
                <a:solidFill>
                  <a:srgbClr val="154E5F"/>
                </a:solidFill>
              </a:rPr>
              <a:t>  </a:t>
            </a:r>
            <a:endParaRPr lang="tr-TR" sz="1600" i="1" dirty="0">
              <a:solidFill>
                <a:srgbClr val="154E5F"/>
              </a:solidFill>
            </a:endParaRPr>
          </a:p>
        </p:txBody>
      </p:sp>
      <p:pic>
        <p:nvPicPr>
          <p:cNvPr id="27"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8" name="Köşeli Çift Ayraç 27"/>
          <p:cNvSpPr/>
          <p:nvPr/>
        </p:nvSpPr>
        <p:spPr>
          <a:xfrm>
            <a:off x="316836" y="851090"/>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9" name="Tablo 28"/>
          <p:cNvGraphicFramePr>
            <a:graphicFrameLocks noGrp="1"/>
          </p:cNvGraphicFramePr>
          <p:nvPr>
            <p:extLst/>
          </p:nvPr>
        </p:nvGraphicFramePr>
        <p:xfrm>
          <a:off x="1040599" y="900926"/>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Süreci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68</a:t>
            </a:fld>
            <a:endParaRPr lang="en-CA" dirty="0">
              <a:latin typeface="Calibri" panose="020F0502020204030204" pitchFamily="34" charset="0"/>
            </a:endParaRPr>
          </a:p>
        </p:txBody>
      </p:sp>
    </p:spTree>
    <p:extLst>
      <p:ext uri="{BB962C8B-B14F-4D97-AF65-F5344CB8AC3E}">
        <p14:creationId xmlns:p14="http://schemas.microsoft.com/office/powerpoint/2010/main" val="407182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23" name="Grup 22"/>
          <p:cNvGrpSpPr/>
          <p:nvPr/>
        </p:nvGrpSpPr>
        <p:grpSpPr>
          <a:xfrm>
            <a:off x="271736" y="396358"/>
            <a:ext cx="8332712" cy="338554"/>
            <a:chOff x="271736" y="514606"/>
            <a:chExt cx="8332712" cy="338554"/>
          </a:xfrm>
        </p:grpSpPr>
        <p:sp>
          <p:nvSpPr>
            <p:cNvPr id="24"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01 Proje Teklif Çağrısı</a:t>
              </a:r>
            </a:p>
          </p:txBody>
        </p:sp>
        <p:cxnSp>
          <p:nvCxnSpPr>
            <p:cNvPr id="25" name="Düz Bağlayıcı 24"/>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7" name="Tablo 26"/>
          <p:cNvGraphicFramePr>
            <a:graphicFrameLocks noGrp="1"/>
          </p:cNvGraphicFramePr>
          <p:nvPr>
            <p:extLst/>
          </p:nvPr>
        </p:nvGraphicFramePr>
        <p:xfrm>
          <a:off x="489323" y="1530692"/>
          <a:ext cx="8136904" cy="4693920"/>
        </p:xfrm>
        <a:graphic>
          <a:graphicData uri="http://schemas.openxmlformats.org/drawingml/2006/table">
            <a:tbl>
              <a:tblPr firstRow="1" firstCol="1" bandRow="1"/>
              <a:tblGrid>
                <a:gridCol w="8136904">
                  <a:extLst>
                    <a:ext uri="{9D8B030D-6E8A-4147-A177-3AD203B41FA5}">
                      <a16:colId xmlns:a16="http://schemas.microsoft.com/office/drawing/2014/main" val="20000"/>
                    </a:ext>
                  </a:extLst>
                </a:gridCol>
              </a:tblGrid>
              <a:tr h="4693920">
                <a:tc>
                  <a:txBody>
                    <a:bodyPr/>
                    <a:lstStyle/>
                    <a:p>
                      <a:pPr marL="180975" lvl="0" indent="-180975" algn="just">
                        <a:lnSpc>
                          <a:spcPct val="100000"/>
                        </a:lnSpc>
                        <a:spcBef>
                          <a:spcPts val="600"/>
                        </a:spcBef>
                        <a:spcAft>
                          <a:spcPts val="600"/>
                        </a:spcAft>
                        <a:buClr>
                          <a:srgbClr val="4BACC6"/>
                        </a:buClr>
                        <a:buSzPct val="125000"/>
                        <a:buFont typeface="Symbol"/>
                        <a:buChar char=""/>
                        <a:tabLst/>
                      </a:pPr>
                      <a:r>
                        <a:rPr lang="tr-TR" sz="2000" kern="1200" dirty="0" smtClean="0">
                          <a:solidFill>
                            <a:schemeClr val="accent1">
                              <a:lumMod val="50000"/>
                            </a:schemeClr>
                          </a:solidFill>
                          <a:latin typeface="Calibri" panose="020F0502020204030204" pitchFamily="34" charset="0"/>
                          <a:ea typeface="+mn-ea"/>
                          <a:cs typeface="+mn-cs"/>
                        </a:rPr>
                        <a:t>KOSGEB </a:t>
                      </a:r>
                      <a:r>
                        <a:rPr lang="tr-TR" sz="2000" kern="1200" dirty="0" err="1" smtClean="0">
                          <a:solidFill>
                            <a:schemeClr val="accent1">
                              <a:lumMod val="50000"/>
                            </a:schemeClr>
                          </a:solidFill>
                          <a:latin typeface="Calibri" panose="020F0502020204030204" pitchFamily="34" charset="0"/>
                          <a:ea typeface="+mn-ea"/>
                          <a:cs typeface="+mn-cs"/>
                        </a:rPr>
                        <a:t>Veritabanına</a:t>
                      </a:r>
                      <a:r>
                        <a:rPr lang="tr-TR" sz="2000" kern="1200" dirty="0" smtClean="0">
                          <a:solidFill>
                            <a:schemeClr val="accent1">
                              <a:lumMod val="50000"/>
                            </a:schemeClr>
                          </a:solidFill>
                          <a:latin typeface="Calibri" panose="020F0502020204030204" pitchFamily="34" charset="0"/>
                          <a:ea typeface="+mn-ea"/>
                          <a:cs typeface="+mn-cs"/>
                        </a:rPr>
                        <a:t> kayıtlı ve KOBİ Beyannamesi onaylı işletmeler KOBİ Bilgi Sistemine girerek</a:t>
                      </a:r>
                      <a:r>
                        <a:rPr lang="tr-TR" sz="2000" kern="1200" baseline="0" dirty="0" smtClean="0">
                          <a:solidFill>
                            <a:srgbClr val="7030A0"/>
                          </a:solidFill>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 yapabileceklerdir. </a:t>
                      </a:r>
                    </a:p>
                    <a:p>
                      <a:pPr marL="180975" marR="0" lvl="0" indent="-180975" algn="just" defTabSz="914400" rtl="0" eaLnBrk="1" fontAlgn="auto" latinLnBrk="0" hangingPunct="1">
                        <a:lnSpc>
                          <a:spcPct val="100000"/>
                        </a:lnSpc>
                        <a:spcBef>
                          <a:spcPts val="600"/>
                        </a:spcBef>
                        <a:spcAft>
                          <a:spcPts val="600"/>
                        </a:spcAft>
                        <a:buClr>
                          <a:srgbClr val="4BACC6"/>
                        </a:buClr>
                        <a:buSzPct val="125000"/>
                        <a:buFont typeface="Symbol"/>
                        <a:buChar char=""/>
                        <a:tabLst/>
                        <a:defRPr/>
                      </a:pPr>
                      <a:r>
                        <a:rPr lang="tr-TR" sz="2000" kern="1200" dirty="0" smtClean="0">
                          <a:solidFill>
                            <a:schemeClr val="accent1">
                              <a:lumMod val="50000"/>
                            </a:schemeClr>
                          </a:solidFill>
                          <a:latin typeface="Calibri" panose="020F0502020204030204" pitchFamily="34" charset="0"/>
                          <a:ea typeface="+mn-ea"/>
                          <a:cs typeface="+mn-cs"/>
                        </a:rPr>
                        <a:t>Başvuru ile ilgili detay bilgiler, başvuru kılavuzu ve proje formatına www.kosgeb.gov.tr adresinden (Destekler</a:t>
                      </a:r>
                      <a:r>
                        <a:rPr lang="tr-TR" sz="2000" kern="1200" baseline="0" dirty="0" smtClean="0">
                          <a:solidFill>
                            <a:schemeClr val="accent1">
                              <a:lumMod val="50000"/>
                            </a:schemeClr>
                          </a:solidFill>
                          <a:latin typeface="Calibri" panose="020F0502020204030204" pitchFamily="34" charset="0"/>
                          <a:ea typeface="+mn-ea"/>
                          <a:cs typeface="+mn-cs"/>
                        </a:rPr>
                        <a:t> / İşletme Geliştirme, Büyüme ve Uluslararasılaşma Destekleri / KOBİGEL Programı Linki)</a:t>
                      </a:r>
                      <a:r>
                        <a:rPr lang="tr-TR" sz="2000" kern="1200" dirty="0" smtClean="0">
                          <a:solidFill>
                            <a:schemeClr val="accent1">
                              <a:lumMod val="50000"/>
                            </a:schemeClr>
                          </a:solidFill>
                          <a:latin typeface="Calibri" panose="020F0502020204030204" pitchFamily="34" charset="0"/>
                          <a:ea typeface="+mn-ea"/>
                          <a:cs typeface="+mn-cs"/>
                        </a:rPr>
                        <a:t> erişilebilecektir. </a:t>
                      </a:r>
                    </a:p>
                    <a:p>
                      <a:pPr marL="180975" lvl="0" indent="-180975" algn="just">
                        <a:lnSpc>
                          <a:spcPct val="100000"/>
                        </a:lnSpc>
                        <a:spcBef>
                          <a:spcPts val="600"/>
                        </a:spcBef>
                        <a:spcAft>
                          <a:spcPts val="600"/>
                        </a:spcAft>
                        <a:buClr>
                          <a:srgbClr val="4BACC6"/>
                        </a:buClr>
                        <a:buSzPct val="125000"/>
                        <a:buFont typeface="Symbol"/>
                        <a:buChar char=""/>
                        <a:tabLst/>
                      </a:pPr>
                      <a:r>
                        <a:rPr lang="tr-TR" sz="2000" kern="1200" dirty="0" smtClean="0">
                          <a:solidFill>
                            <a:schemeClr val="tx1"/>
                          </a:solidFill>
                          <a:effectLst/>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Başvuruda eksik olması halinde </a:t>
                      </a:r>
                      <a:r>
                        <a:rPr lang="tr-TR" sz="2000" kern="1200" dirty="0" smtClean="0">
                          <a:solidFill>
                            <a:srgbClr val="FF0000"/>
                          </a:solidFill>
                          <a:latin typeface="Calibri" panose="020F0502020204030204" pitchFamily="34" charset="0"/>
                          <a:ea typeface="+mn-ea"/>
                          <a:cs typeface="+mn-cs"/>
                        </a:rPr>
                        <a:t>eksiklikler sistem üzerinden bildirilecek </a:t>
                      </a:r>
                      <a:r>
                        <a:rPr lang="tr-TR" sz="2000" kern="1200" dirty="0" smtClean="0">
                          <a:solidFill>
                            <a:schemeClr val="accent1">
                              <a:lumMod val="50000"/>
                            </a:schemeClr>
                          </a:solidFill>
                          <a:latin typeface="Calibri" panose="020F0502020204030204" pitchFamily="34" charset="0"/>
                          <a:ea typeface="+mn-ea"/>
                          <a:cs typeface="+mn-cs"/>
                        </a:rPr>
                        <a:t>ve işletmenin Proje</a:t>
                      </a:r>
                      <a:r>
                        <a:rPr lang="tr-TR" sz="2000" kern="1200" baseline="0" dirty="0" smtClean="0">
                          <a:solidFill>
                            <a:schemeClr val="accent1">
                              <a:lumMod val="50000"/>
                            </a:schemeClr>
                          </a:solidFill>
                          <a:latin typeface="Calibri" panose="020F0502020204030204" pitchFamily="34" charset="0"/>
                          <a:ea typeface="+mn-ea"/>
                          <a:cs typeface="+mn-cs"/>
                        </a:rPr>
                        <a:t> Teklif Çağrısındaki</a:t>
                      </a:r>
                      <a:r>
                        <a:rPr lang="tr-TR" sz="2000" kern="1200" dirty="0" smtClean="0">
                          <a:solidFill>
                            <a:schemeClr val="accent1">
                              <a:lumMod val="50000"/>
                            </a:schemeClr>
                          </a:solidFill>
                          <a:latin typeface="Calibri" panose="020F0502020204030204" pitchFamily="34" charset="0"/>
                          <a:ea typeface="+mn-ea"/>
                          <a:cs typeface="+mn-cs"/>
                        </a:rPr>
                        <a:t> süreç – zaman planında belirtilen süreler dahilinde eksikliklerini gidermesi gerekecektir. Yazılı bildirim yapılmayacak olup, </a:t>
                      </a:r>
                      <a:r>
                        <a:rPr lang="tr-TR" sz="2000" kern="1200" dirty="0" smtClean="0">
                          <a:solidFill>
                            <a:srgbClr val="FF0000"/>
                          </a:solidFill>
                          <a:latin typeface="Calibri" panose="020F0502020204030204" pitchFamily="34" charset="0"/>
                          <a:ea typeface="+mn-ea"/>
                          <a:cs typeface="+mn-cs"/>
                        </a:rPr>
                        <a:t>sistem üzerinden yapılacak bildirimlerin takip yükümlüğü tümüyle başvuru sahibine aittir</a:t>
                      </a:r>
                      <a:r>
                        <a:rPr lang="tr-TR" sz="2000" kern="1200" dirty="0" smtClean="0">
                          <a:solidFill>
                            <a:schemeClr val="accent1">
                              <a:lumMod val="50000"/>
                            </a:schemeClr>
                          </a:solidFill>
                          <a:latin typeface="Calibri" panose="020F0502020204030204" pitchFamily="34" charset="0"/>
                          <a:ea typeface="+mn-ea"/>
                          <a:cs typeface="+mn-cs"/>
                        </a:rPr>
                        <a:t>. </a:t>
                      </a: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sp>
        <p:nvSpPr>
          <p:cNvPr id="10" name="Köşeli Çift Ayraç 9"/>
          <p:cNvSpPr/>
          <p:nvPr/>
        </p:nvSpPr>
        <p:spPr>
          <a:xfrm>
            <a:off x="316836" y="833998"/>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11" name="Tablo 10"/>
          <p:cNvGraphicFramePr>
            <a:graphicFrameLocks noGrp="1"/>
          </p:cNvGraphicFramePr>
          <p:nvPr>
            <p:extLst/>
          </p:nvPr>
        </p:nvGraphicFramePr>
        <p:xfrm>
          <a:off x="1040599" y="883834"/>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Yeri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69</a:t>
            </a:fld>
            <a:endParaRPr lang="en-CA" dirty="0">
              <a:latin typeface="Calibri" panose="020F0502020204030204" pitchFamily="34" charset="0"/>
            </a:endParaRPr>
          </a:p>
        </p:txBody>
      </p:sp>
    </p:spTree>
    <p:extLst>
      <p:ext uri="{BB962C8B-B14F-4D97-AF65-F5344CB8AC3E}">
        <p14:creationId xmlns:p14="http://schemas.microsoft.com/office/powerpoint/2010/main" val="2107230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F16F97C-866D-4F85-A1F6-DDF39F62CB6A}" type="slidenum">
              <a:rPr lang="en-CA" smtClean="0"/>
              <a:pPr>
                <a:defRPr/>
              </a:pPr>
              <a:t>7</a:t>
            </a:fld>
            <a:endParaRPr lang="en-CA"/>
          </a:p>
        </p:txBody>
      </p:sp>
      <p:graphicFrame>
        <p:nvGraphicFramePr>
          <p:cNvPr id="6" name="Diyagram 5"/>
          <p:cNvGraphicFramePr/>
          <p:nvPr>
            <p:extLst>
              <p:ext uri="{D42A27DB-BD31-4B8C-83A1-F6EECF244321}">
                <p14:modId xmlns:p14="http://schemas.microsoft.com/office/powerpoint/2010/main" val="1067251932"/>
              </p:ext>
            </p:extLst>
          </p:nvPr>
        </p:nvGraphicFramePr>
        <p:xfrm>
          <a:off x="1451992" y="9640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953442" y="5504532"/>
            <a:ext cx="7174336" cy="523220"/>
          </a:xfrm>
          <a:prstGeom prst="rect">
            <a:avLst/>
          </a:prstGeom>
        </p:spPr>
        <p:txBody>
          <a:bodyPr wrap="none">
            <a:spAutoFit/>
          </a:bodyPr>
          <a:lstStyle/>
          <a:p>
            <a:pPr algn="just">
              <a:spcBef>
                <a:spcPts val="1200"/>
              </a:spcBef>
              <a:spcAft>
                <a:spcPts val="1200"/>
              </a:spcAft>
            </a:pPr>
            <a:r>
              <a:rPr lang="tr-TR" sz="2800" b="1" dirty="0">
                <a:solidFill>
                  <a:srgbClr val="000000"/>
                </a:solidFill>
                <a:effectLst>
                  <a:outerShdw blurRad="38100" dist="38100" dir="2700000" algn="tl">
                    <a:srgbClr val="000000">
                      <a:alpha val="43137"/>
                    </a:srgbClr>
                  </a:outerShdw>
                </a:effectLst>
                <a:ea typeface="Calibri" panose="020F0502020204030204" pitchFamily="34" charset="0"/>
              </a:rPr>
              <a:t>yönelik olarak planlanan faaliyetler bütünüdür.</a:t>
            </a:r>
            <a:endParaRPr lang="tr-TR"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pic>
        <p:nvPicPr>
          <p:cNvPr id="8" name="Picture 3"/>
          <p:cNvPicPr>
            <a:picLocks noChangeAspect="1" noChangeArrowheads="1"/>
          </p:cNvPicPr>
          <p:nvPr/>
        </p:nvPicPr>
        <p:blipFill>
          <a:blip r:embed="rId7" cstate="print"/>
          <a:srcRect/>
          <a:stretch>
            <a:fillRect/>
          </a:stretch>
        </p:blipFill>
        <p:spPr bwMode="auto">
          <a:xfrm>
            <a:off x="8172400" y="176023"/>
            <a:ext cx="720080" cy="507913"/>
          </a:xfrm>
          <a:prstGeom prst="rect">
            <a:avLst/>
          </a:prstGeom>
          <a:noFill/>
          <a:ln w="9525">
            <a:noFill/>
            <a:miter lim="800000"/>
            <a:headEnd/>
            <a:tailEnd/>
          </a:ln>
        </p:spPr>
      </p:pic>
      <p:grpSp>
        <p:nvGrpSpPr>
          <p:cNvPr id="9" name="Grup 8"/>
          <p:cNvGrpSpPr/>
          <p:nvPr/>
        </p:nvGrpSpPr>
        <p:grpSpPr>
          <a:xfrm>
            <a:off x="280244" y="485458"/>
            <a:ext cx="8252196" cy="338554"/>
            <a:chOff x="280244" y="654735"/>
            <a:chExt cx="8252196" cy="338554"/>
          </a:xfrm>
        </p:grpSpPr>
        <p:sp>
          <p:nvSpPr>
            <p:cNvPr id="10"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11" name="Düz Bağlayıcı 10"/>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5675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o 11"/>
          <p:cNvGraphicFramePr>
            <a:graphicFrameLocks noGrp="1"/>
          </p:cNvGraphicFramePr>
          <p:nvPr>
            <p:extLst/>
          </p:nvPr>
        </p:nvGraphicFramePr>
        <p:xfrm>
          <a:off x="271736" y="702528"/>
          <a:ext cx="8745490" cy="5335728"/>
        </p:xfrm>
        <a:graphic>
          <a:graphicData uri="http://schemas.openxmlformats.org/drawingml/2006/table">
            <a:tbl>
              <a:tblPr firstRow="1" firstCol="1" bandRow="1"/>
              <a:tblGrid>
                <a:gridCol w="2480794">
                  <a:extLst>
                    <a:ext uri="{9D8B030D-6E8A-4147-A177-3AD203B41FA5}">
                      <a16:colId xmlns:a16="http://schemas.microsoft.com/office/drawing/2014/main" val="20000"/>
                    </a:ext>
                  </a:extLst>
                </a:gridCol>
                <a:gridCol w="2948702">
                  <a:extLst>
                    <a:ext uri="{9D8B030D-6E8A-4147-A177-3AD203B41FA5}">
                      <a16:colId xmlns:a16="http://schemas.microsoft.com/office/drawing/2014/main" val="20001"/>
                    </a:ext>
                  </a:extLst>
                </a:gridCol>
                <a:gridCol w="3315994">
                  <a:extLst>
                    <a:ext uri="{9D8B030D-6E8A-4147-A177-3AD203B41FA5}">
                      <a16:colId xmlns:a16="http://schemas.microsoft.com/office/drawing/2014/main" val="20002"/>
                    </a:ext>
                  </a:extLst>
                </a:gridCol>
              </a:tblGrid>
              <a:tr h="297423">
                <a:tc gridSpan="2">
                  <a:txBody>
                    <a:bodyPr/>
                    <a:lstStyle/>
                    <a:p>
                      <a:pPr>
                        <a:spcAft>
                          <a:spcPts val="0"/>
                        </a:spcAft>
                      </a:pPr>
                      <a:r>
                        <a:rPr lang="tr-TR" sz="2200" b="1" dirty="0" smtClean="0">
                          <a:solidFill>
                            <a:srgbClr val="FFFFFF"/>
                          </a:solidFill>
                          <a:effectLst/>
                          <a:latin typeface="Calibri" panose="020F0502020204030204" pitchFamily="34" charset="0"/>
                          <a:ea typeface="Cambria"/>
                        </a:rPr>
                        <a:t>Süreç – Zaman Planı</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a:effectLst/>
                          <a:latin typeface="Times New Roman"/>
                          <a:ea typeface="Cambria"/>
                        </a:rPr>
                        <a:t> </a:t>
                      </a:r>
                      <a:endParaRPr lang="tr-TR" sz="2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35192">
                <a:tc gridSpan="3">
                  <a:txBody>
                    <a:bodyPr/>
                    <a:lstStyle/>
                    <a:p>
                      <a:pPr algn="just">
                        <a:spcAft>
                          <a:spcPts val="0"/>
                        </a:spcAft>
                      </a:pPr>
                      <a:endParaRPr lang="tr-TR" sz="3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1041696">
                <a:tc>
                  <a:txBody>
                    <a:bodyPr/>
                    <a:lstStyle/>
                    <a:p>
                      <a:pPr marL="0" indent="0" algn="l">
                        <a:spcAft>
                          <a:spcPts val="0"/>
                        </a:spcAft>
                      </a:pPr>
                      <a:r>
                        <a:rPr lang="tr-TR" sz="2000" dirty="0" smtClean="0">
                          <a:solidFill>
                            <a:schemeClr val="bg1"/>
                          </a:solidFill>
                          <a:effectLst/>
                          <a:latin typeface="Calibri" panose="020F0502020204030204" pitchFamily="34" charset="0"/>
                          <a:ea typeface="Cambria"/>
                        </a:rPr>
                        <a:t>Proje başvurusu</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fi-FI" sz="1600" strike="noStrike" kern="1200" dirty="0" smtClean="0">
                          <a:solidFill>
                            <a:srgbClr val="FF0000"/>
                          </a:solidFill>
                          <a:latin typeface="Calibri" panose="020F0502020204030204" pitchFamily="34" charset="0"/>
                          <a:ea typeface="+mn-ea"/>
                          <a:cs typeface="+mn-cs"/>
                        </a:rPr>
                        <a:t>1</a:t>
                      </a:r>
                      <a:r>
                        <a:rPr lang="tr-TR" sz="1600" strike="noStrike" kern="1200" dirty="0" smtClean="0">
                          <a:solidFill>
                            <a:srgbClr val="FF0000"/>
                          </a:solidFill>
                          <a:latin typeface="Calibri" panose="020F0502020204030204" pitchFamily="34" charset="0"/>
                          <a:ea typeface="+mn-ea"/>
                          <a:cs typeface="+mn-cs"/>
                        </a:rPr>
                        <a:t>3 </a:t>
                      </a:r>
                      <a:r>
                        <a:rPr lang="fi-FI" sz="1600" strike="noStrike" kern="1200" dirty="0" smtClean="0">
                          <a:solidFill>
                            <a:srgbClr val="FF0000"/>
                          </a:solidFill>
                          <a:latin typeface="Calibri" panose="020F0502020204030204" pitchFamily="34" charset="0"/>
                          <a:ea typeface="+mn-ea"/>
                          <a:cs typeface="+mn-cs"/>
                        </a:rPr>
                        <a:t>Aralık 2022 – 1</a:t>
                      </a:r>
                      <a:r>
                        <a:rPr lang="tr-TR" sz="1600" strike="noStrike" kern="1200" dirty="0" smtClean="0">
                          <a:solidFill>
                            <a:srgbClr val="FF0000"/>
                          </a:solidFill>
                          <a:latin typeface="Calibri" panose="020F0502020204030204" pitchFamily="34" charset="0"/>
                          <a:ea typeface="+mn-ea"/>
                          <a:cs typeface="+mn-cs"/>
                        </a:rPr>
                        <a:t>1</a:t>
                      </a:r>
                      <a:r>
                        <a:rPr lang="fi-FI" sz="1600" strike="noStrike" kern="1200" dirty="0" smtClean="0">
                          <a:solidFill>
                            <a:srgbClr val="FF0000"/>
                          </a:solidFill>
                          <a:latin typeface="Calibri" panose="020F0502020204030204" pitchFamily="34" charset="0"/>
                          <a:ea typeface="+mn-ea"/>
                          <a:cs typeface="+mn-cs"/>
                        </a:rPr>
                        <a:t> Ocak 2023</a:t>
                      </a:r>
                      <a:endParaRPr lang="tr-TR" sz="1600" strike="noStrike" kern="1200" dirty="0" smtClean="0">
                        <a:solidFill>
                          <a:srgbClr val="FF0000"/>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Son Başvuru Tarihi: </a:t>
                      </a:r>
                      <a:r>
                        <a:rPr lang="fi-FI" sz="1600" strike="noStrike" kern="1200" dirty="0" smtClean="0">
                          <a:solidFill>
                            <a:srgbClr val="FF0000"/>
                          </a:solidFill>
                          <a:latin typeface="Calibri" panose="020F0502020204030204" pitchFamily="34" charset="0"/>
                          <a:ea typeface="+mn-ea"/>
                          <a:cs typeface="+mn-cs"/>
                        </a:rPr>
                        <a:t>1</a:t>
                      </a:r>
                      <a:r>
                        <a:rPr lang="tr-TR" sz="1600" strike="noStrike" kern="1200" dirty="0" smtClean="0">
                          <a:solidFill>
                            <a:srgbClr val="FF0000"/>
                          </a:solidFill>
                          <a:latin typeface="Calibri" panose="020F0502020204030204" pitchFamily="34" charset="0"/>
                          <a:ea typeface="+mn-ea"/>
                          <a:cs typeface="+mn-cs"/>
                        </a:rPr>
                        <a:t>1</a:t>
                      </a:r>
                      <a:r>
                        <a:rPr lang="fi-FI" sz="1600" strike="noStrike" kern="1200" dirty="0" smtClean="0">
                          <a:solidFill>
                            <a:srgbClr val="FF0000"/>
                          </a:solidFill>
                          <a:latin typeface="Calibri" panose="020F0502020204030204" pitchFamily="34" charset="0"/>
                          <a:ea typeface="+mn-ea"/>
                          <a:cs typeface="+mn-cs"/>
                        </a:rPr>
                        <a:t> Ocak 2023</a:t>
                      </a:r>
                      <a:r>
                        <a:rPr lang="tr-TR" sz="1600" strike="noStrike" kern="1200" dirty="0" smtClean="0">
                          <a:solidFill>
                            <a:schemeClr val="accent1">
                              <a:lumMod val="50000"/>
                            </a:schemeClr>
                          </a:solidFill>
                          <a:latin typeface="Calibri" panose="020F0502020204030204" pitchFamily="34" charset="0"/>
                          <a:ea typeface="+mn-ea"/>
                          <a:cs typeface="+mn-cs"/>
                        </a:rPr>
                        <a:t>, Saat: </a:t>
                      </a:r>
                      <a:r>
                        <a:rPr lang="tr-TR" sz="1600" strike="noStrike" kern="1200" dirty="0" smtClean="0">
                          <a:solidFill>
                            <a:srgbClr val="FF0000"/>
                          </a:solidFill>
                          <a:latin typeface="Calibri" panose="020F0502020204030204" pitchFamily="34" charset="0"/>
                          <a:ea typeface="+mn-ea"/>
                          <a:cs typeface="+mn-cs"/>
                        </a:rPr>
                        <a:t>23:59</a:t>
                      </a: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Bu tarih ve saate kadar başvuru sahibi tarafından sistem üzerinden onaylanmayan projeler değerlendirmeye alınmayacaktır.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r h="299160">
                <a:tc rowSpan="3">
                  <a:txBody>
                    <a:bodyPr/>
                    <a:lstStyle/>
                    <a:p>
                      <a:pPr marL="0" indent="0" algn="l">
                        <a:spcAft>
                          <a:spcPts val="0"/>
                        </a:spcAft>
                      </a:pPr>
                      <a:r>
                        <a:rPr lang="tr-TR" sz="2000" kern="1200" dirty="0" smtClean="0">
                          <a:solidFill>
                            <a:schemeClr val="bg1"/>
                          </a:solidFill>
                          <a:effectLst/>
                          <a:latin typeface="Calibri" panose="020F0502020204030204" pitchFamily="34" charset="0"/>
                          <a:ea typeface="Cambria"/>
                          <a:cs typeface="+mn-cs"/>
                        </a:rPr>
                        <a:t>Kontrol süreci</a:t>
                      </a:r>
                      <a:endParaRPr lang="tr-TR" sz="2000" kern="1200" dirty="0">
                        <a:solidFill>
                          <a:schemeClr val="bg1"/>
                        </a:solidFill>
                        <a:effectLst/>
                        <a:latin typeface="Calibri" panose="020F0502020204030204" pitchFamily="34" charset="0"/>
                        <a:ea typeface="Cambria"/>
                        <a:cs typeface="+mn-cs"/>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İlk kontrol: 12 – 19 Ocak 2023 (6 iş günü)</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İşletme düzeltme ve varsa itiraz: </a:t>
                      </a:r>
                      <a:r>
                        <a:rPr lang="es-ES" sz="1600" strike="noStrike" kern="1200" dirty="0" smtClean="0">
                          <a:solidFill>
                            <a:schemeClr val="accent1">
                              <a:lumMod val="50000"/>
                            </a:schemeClr>
                          </a:solidFill>
                          <a:latin typeface="Calibri" panose="020F0502020204030204" pitchFamily="34" charset="0"/>
                          <a:ea typeface="+mn-ea"/>
                          <a:cs typeface="+mn-cs"/>
                        </a:rPr>
                        <a:t>20 – 26 Ocak 2023 (5 iş günü) </a:t>
                      </a:r>
                      <a:endParaRPr lang="tr-TR" sz="1600" strike="noStrike" kern="1200" dirty="0" smtClean="0">
                        <a:solidFill>
                          <a:schemeClr val="accent1">
                            <a:lumMod val="50000"/>
                          </a:schemeClr>
                        </a:solidFill>
                        <a:latin typeface="Calibri" panose="020F050202020403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85725" algn="l"/>
                        </a:tabLst>
                        <a:defRPr/>
                      </a:pPr>
                      <a:r>
                        <a:rPr lang="tr-TR" sz="1600" strike="noStrike" kern="1200" dirty="0" smtClean="0">
                          <a:solidFill>
                            <a:schemeClr val="accent1">
                              <a:lumMod val="50000"/>
                            </a:schemeClr>
                          </a:solidFill>
                          <a:latin typeface="Calibri" panose="020F0502020204030204" pitchFamily="34" charset="0"/>
                          <a:ea typeface="+mn-ea"/>
                          <a:cs typeface="+mn-cs"/>
                        </a:rPr>
                        <a:t>KOSGEB son kontrol: 27 Ocak – 02 Şubat 2023 (5 iş günü)</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extLst>
                  <a:ext uri="{0D108BD9-81ED-4DB2-BD59-A6C34878D82A}">
                    <a16:rowId xmlns:a16="http://schemas.microsoft.com/office/drawing/2014/main" val="10005"/>
                  </a:ext>
                </a:extLst>
              </a:tr>
              <a:tr h="425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bg1"/>
                          </a:solidFill>
                          <a:effectLst/>
                          <a:latin typeface="Calibri" panose="020F0502020204030204" pitchFamily="34" charset="0"/>
                          <a:ea typeface="Cambria"/>
                          <a:cs typeface="+mn-cs"/>
                        </a:rPr>
                        <a:t>KOBİ Bilgi Sistemi değerlendirmesi</a:t>
                      </a:r>
                      <a:endParaRPr lang="tr-TR" sz="2000" kern="1200" dirty="0" smtClean="0">
                        <a:solidFill>
                          <a:schemeClr val="bg1"/>
                        </a:solidFill>
                        <a:effectLst/>
                        <a:latin typeface="Calibri" panose="020F0502020204030204" pitchFamily="34" charset="0"/>
                        <a:ea typeface="Cambri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bg1"/>
                          </a:solidFill>
                          <a:effectLst/>
                          <a:latin typeface="Calibri" panose="020F0502020204030204" pitchFamily="34" charset="0"/>
                          <a:ea typeface="Cambria"/>
                          <a:cs typeface="+mn-cs"/>
                        </a:rPr>
                        <a:t>(1. Aşama)</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03 – 07 Şubat 2023 (3 iş günü)</a:t>
                      </a:r>
                    </a:p>
                    <a:p>
                      <a:pPr marL="0" lvl="0" indent="0">
                        <a:buFont typeface="Arial" panose="020B0604020202020204" pitchFamily="34" charset="0"/>
                        <a:buNone/>
                        <a:tabLst>
                          <a:tab pos="85725" algn="l"/>
                        </a:tabLst>
                      </a:pPr>
                      <a:endParaRPr lang="tr-TR" sz="1600" strike="noStrike" kern="1200" dirty="0" smtClean="0">
                        <a:solidFill>
                          <a:srgbClr val="FF0000"/>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Belirlenen kontenjan dışında kalan projeler bu aşamada elenecektir.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6"/>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Kurul değerlendirmesi (2. Aşama</a:t>
                      </a:r>
                      <a:endParaRPr lang="tr-TR" sz="2000" kern="1200" dirty="0">
                        <a:solidFill>
                          <a:schemeClr val="bg1"/>
                        </a:solidFill>
                        <a:effectLst/>
                        <a:latin typeface="Calibri" panose="020F0502020204030204" pitchFamily="34" charset="0"/>
                        <a:ea typeface="Cambria"/>
                        <a:cs typeface="+mn-cs"/>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18 Şubat – 07 Mart 2023 (12 iş günü)</a:t>
                      </a:r>
                      <a:endParaRPr lang="tr-TR" sz="1600" strike="noStrike" kern="1200" dirty="0" smtClean="0">
                        <a:solidFill>
                          <a:schemeClr val="accent1">
                            <a:lumMod val="50000"/>
                          </a:schemeClr>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Nihai değerlendirmede 100 üzerinden 60 puan eşiğini geçen projeler yüksek puandan düşük puana doğru sıralanacak ve </a:t>
                      </a:r>
                      <a:r>
                        <a:rPr lang="tr-TR" sz="1600" strike="noStrike" kern="1200" dirty="0" smtClean="0">
                          <a:solidFill>
                            <a:srgbClr val="FF0000"/>
                          </a:solidFill>
                          <a:latin typeface="Calibri" panose="020F0502020204030204" pitchFamily="34" charset="0"/>
                          <a:ea typeface="+mn-ea"/>
                          <a:cs typeface="+mn-cs"/>
                        </a:rPr>
                        <a:t>bütçe imkanları dahilinde en yüksek puanlı projeler </a:t>
                      </a:r>
                      <a:r>
                        <a:rPr lang="tr-TR" sz="1600" strike="noStrike" kern="1200" dirty="0" smtClean="0">
                          <a:solidFill>
                            <a:schemeClr val="accent1">
                              <a:lumMod val="50000"/>
                            </a:schemeClr>
                          </a:solidFill>
                          <a:latin typeface="Calibri" panose="020F0502020204030204" pitchFamily="34" charset="0"/>
                          <a:ea typeface="+mn-ea"/>
                          <a:cs typeface="+mn-cs"/>
                        </a:rPr>
                        <a:t>kabul edilebilecektir.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204002316"/>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Bildirimler</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10 Mart 2023 </a:t>
                      </a:r>
                      <a:r>
                        <a:rPr lang="tr-TR" sz="1600" strike="noStrike" kern="1200" dirty="0" smtClean="0">
                          <a:solidFill>
                            <a:schemeClr val="accent1">
                              <a:lumMod val="50000"/>
                            </a:schemeClr>
                          </a:solidFill>
                          <a:latin typeface="Calibri" panose="020F0502020204030204" pitchFamily="34" charset="0"/>
                          <a:ea typeface="+mn-ea"/>
                          <a:cs typeface="+mn-cs"/>
                        </a:rPr>
                        <a:t>(</a:t>
                      </a:r>
                      <a:r>
                        <a:rPr lang="tr-TR" sz="1600" u="sng" strike="noStrike" kern="1200" dirty="0" smtClean="0">
                          <a:solidFill>
                            <a:schemeClr val="accent1">
                              <a:lumMod val="50000"/>
                            </a:schemeClr>
                          </a:solidFill>
                          <a:latin typeface="Calibri" panose="020F0502020204030204" pitchFamily="34" charset="0"/>
                          <a:ea typeface="+mn-ea"/>
                          <a:cs typeface="+mn-cs"/>
                        </a:rPr>
                        <a:t>planlanan</a:t>
                      </a:r>
                      <a:r>
                        <a:rPr lang="tr-TR" sz="1600" strike="noStrike" kern="1200" dirty="0" smtClean="0">
                          <a:solidFill>
                            <a:schemeClr val="accent1">
                              <a:lumMod val="50000"/>
                            </a:schemeClr>
                          </a:solidFill>
                          <a:latin typeface="Calibri" panose="020F0502020204030204" pitchFamily="34" charset="0"/>
                          <a:ea typeface="+mn-ea"/>
                          <a:cs typeface="+mn-cs"/>
                        </a:rPr>
                        <a:t> tarihtir)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8"/>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bg1"/>
                          </a:solidFill>
                          <a:effectLst/>
                          <a:latin typeface="Calibri" panose="020F0502020204030204" pitchFamily="34" charset="0"/>
                          <a:ea typeface="Times New Roman"/>
                        </a:rPr>
                        <a:t>Kurul Değerlendirme sürecine itiraz</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10 – 24 Mart 2023 </a:t>
                      </a:r>
                      <a:r>
                        <a:rPr lang="tr-TR" sz="1600" strike="noStrike" kern="1200" dirty="0" smtClean="0">
                          <a:solidFill>
                            <a:srgbClr val="006597"/>
                          </a:solidFill>
                          <a:latin typeface="Calibri" panose="020F0502020204030204" pitchFamily="34" charset="0"/>
                          <a:ea typeface="+mn-ea"/>
                          <a:cs typeface="+mn-cs"/>
                        </a:rPr>
                        <a:t>(15 gün)</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9"/>
                  </a:ext>
                </a:extLst>
              </a:tr>
            </a:tbl>
          </a:graphicData>
        </a:graphic>
      </p:graphicFrame>
      <p:grpSp>
        <p:nvGrpSpPr>
          <p:cNvPr id="14" name="Grup 13"/>
          <p:cNvGrpSpPr/>
          <p:nvPr/>
        </p:nvGrpSpPr>
        <p:grpSpPr>
          <a:xfrm>
            <a:off x="271736" y="341442"/>
            <a:ext cx="8332712" cy="584775"/>
            <a:chOff x="271736" y="514606"/>
            <a:chExt cx="8332712" cy="584775"/>
          </a:xfrm>
        </p:grpSpPr>
        <p:sp>
          <p:nvSpPr>
            <p:cNvPr id="15"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16" name="Düz Bağlayıcı 1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31549" y="1485643"/>
            <a:ext cx="668243" cy="528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76332" y="4380057"/>
            <a:ext cx="772152" cy="497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51720" y="3369692"/>
            <a:ext cx="715389" cy="516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70</a:t>
            </a:fld>
            <a:endParaRPr lang="en-CA" dirty="0">
              <a:latin typeface="Calibri" panose="020F0502020204030204" pitchFamily="34" charset="0"/>
            </a:endParaRP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050289" y="2384428"/>
            <a:ext cx="649503" cy="465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4077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3275856" y="244634"/>
            <a:ext cx="2520280" cy="1592011"/>
          </a:xfrm>
          <a:prstGeom prst="rect">
            <a:avLst/>
          </a:prstGeom>
          <a:noFill/>
          <a:ln w="9525">
            <a:noFill/>
            <a:miter lim="800000"/>
            <a:headEnd/>
            <a:tailEnd/>
          </a:ln>
        </p:spPr>
      </p:pic>
      <p:sp>
        <p:nvSpPr>
          <p:cNvPr id="15" name="5 Başlık"/>
          <p:cNvSpPr txBox="1">
            <a:spLocks/>
          </p:cNvSpPr>
          <p:nvPr/>
        </p:nvSpPr>
        <p:spPr>
          <a:xfrm>
            <a:off x="611560" y="1976187"/>
            <a:ext cx="4680520" cy="2301877"/>
          </a:xfrm>
          <a:prstGeom prst="rect">
            <a:avLst/>
          </a:prstGeom>
        </p:spPr>
        <p:txBody>
          <a:bodyPr vert="horz" lIns="91440" tIns="45720" rIns="91440" bIns="45720" rtlCol="0" anchor="b">
            <a:noAutofit/>
          </a:bodyPr>
          <a:lstStyle/>
          <a:p>
            <a:pPr fontAlgn="auto">
              <a:spcAft>
                <a:spcPts val="0"/>
              </a:spcAft>
              <a:defRPr/>
            </a:pPr>
            <a:r>
              <a:rPr kumimoji="0" lang="tr-TR" sz="4000" b="1" i="0" u="none" strike="noStrike" kern="1200" cap="none" spc="0" normalizeH="0" baseline="0" noProof="0" dirty="0" smtClean="0">
                <a:ln>
                  <a:noFill/>
                </a:ln>
                <a:solidFill>
                  <a:schemeClr val="bg1"/>
                </a:solidFill>
                <a:effectLst/>
                <a:uLnTx/>
                <a:uFillTx/>
                <a:latin typeface="+mj-lt"/>
                <a:ea typeface="+mj-ea"/>
                <a:cs typeface="+mj-cs"/>
              </a:rPr>
              <a:t/>
            </a:r>
            <a:br>
              <a:rPr kumimoji="0" lang="tr-TR" sz="4000" b="1" i="0" u="none" strike="noStrike" kern="1200" cap="none" spc="0" normalizeH="0" baseline="0" noProof="0" dirty="0" smtClean="0">
                <a:ln>
                  <a:noFill/>
                </a:ln>
                <a:solidFill>
                  <a:schemeClr val="bg1"/>
                </a:solidFill>
                <a:effectLst/>
                <a:uLnTx/>
                <a:uFillTx/>
                <a:latin typeface="+mj-lt"/>
                <a:ea typeface="+mj-ea"/>
                <a:cs typeface="+mj-cs"/>
              </a:rPr>
            </a:br>
            <a:endParaRPr kumimoji="0" lang="tr-T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Metin kutusu 2"/>
          <p:cNvSpPr txBox="1"/>
          <p:nvPr/>
        </p:nvSpPr>
        <p:spPr>
          <a:xfrm>
            <a:off x="107504" y="2408188"/>
            <a:ext cx="8748466" cy="2554545"/>
          </a:xfrm>
          <a:prstGeom prst="rect">
            <a:avLst/>
          </a:prstGeom>
          <a:noFill/>
        </p:spPr>
        <p:txBody>
          <a:bodyPr wrap="square" rtlCol="0">
            <a:spAutoFit/>
          </a:bodyPr>
          <a:lstStyle/>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KOBİGEL</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 </a:t>
            </a:r>
            <a:r>
              <a:rPr lang="tr-TR" sz="4000" b="1" dirty="0">
                <a:ln cmpd="sng">
                  <a:solidFill>
                    <a:schemeClr val="tx1"/>
                  </a:solidFill>
                </a:ln>
                <a:solidFill>
                  <a:schemeClr val="bg1"/>
                </a:solidFill>
                <a:effectLst>
                  <a:outerShdw blurRad="38100" dist="38100" dir="2700000" algn="tl">
                    <a:srgbClr val="000000">
                      <a:alpha val="43137"/>
                    </a:srgbClr>
                  </a:outerShdw>
                </a:effectLst>
              </a:rPr>
              <a:t>GELİŞİM DESTEK PROGRAMI</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2022.02</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PROJE </a:t>
            </a:r>
            <a:r>
              <a:rPr lang="tr-TR" sz="4000" b="1" dirty="0">
                <a:ln cmpd="sng">
                  <a:solidFill>
                    <a:schemeClr val="tx1"/>
                  </a:solidFill>
                </a:ln>
                <a:solidFill>
                  <a:schemeClr val="bg1"/>
                </a:solidFill>
                <a:effectLst>
                  <a:outerShdw blurRad="38100" dist="38100" dir="2700000" algn="tl">
                    <a:srgbClr val="000000">
                      <a:alpha val="43137"/>
                    </a:srgbClr>
                  </a:outerShdw>
                </a:effectLst>
              </a:rPr>
              <a:t>TEKLİF </a:t>
            </a:r>
            <a:r>
              <a:rPr lang="tr-TR" sz="4000" b="1" dirty="0" smtClean="0">
                <a:ln cmpd="sng">
                  <a:solidFill>
                    <a:schemeClr val="tx1"/>
                  </a:solidFill>
                </a:ln>
                <a:solidFill>
                  <a:schemeClr val="bg1"/>
                </a:solidFill>
                <a:effectLst>
                  <a:outerShdw blurRad="38100" dist="38100" dir="2700000" algn="tl">
                    <a:srgbClr val="000000">
                      <a:alpha val="43137"/>
                    </a:srgbClr>
                  </a:outerShdw>
                </a:effectLst>
              </a:rPr>
              <a:t>ÇAĞRISI</a:t>
            </a:r>
          </a:p>
        </p:txBody>
      </p:sp>
    </p:spTree>
    <p:extLst>
      <p:ext uri="{BB962C8B-B14F-4D97-AF65-F5344CB8AC3E}">
        <p14:creationId xmlns:p14="http://schemas.microsoft.com/office/powerpoint/2010/main" val="395171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468313" y="999902"/>
            <a:ext cx="8424862" cy="50806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KOBİGEL – KOBİ GELİŞİM DESTEK PROGRAMI </a:t>
            </a:r>
          </a:p>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2022-02 PROJE TEKLİF ÇAĞRISI</a:t>
            </a:r>
          </a:p>
          <a:p>
            <a:pPr marL="0" indent="0" algn="ctr">
              <a:lnSpc>
                <a:spcPct val="90000"/>
              </a:lnSpc>
              <a:buNone/>
              <a:tabLst>
                <a:tab pos="723900" algn="l"/>
              </a:tabLst>
              <a:defRPr/>
            </a:pPr>
            <a:r>
              <a:rPr lang="tr-TR" sz="2800" b="1" dirty="0">
                <a:solidFill>
                  <a:srgbClr val="006597"/>
                </a:solidFill>
                <a:latin typeface="Calibri" panose="020F0502020204030204" pitchFamily="34" charset="0"/>
              </a:rPr>
              <a:t>(</a:t>
            </a:r>
            <a:r>
              <a:rPr lang="fi-FI" sz="2400" b="1" dirty="0" smtClean="0">
                <a:solidFill>
                  <a:srgbClr val="FF0000"/>
                </a:solidFill>
                <a:latin typeface="Calibri" panose="020F0502020204030204" pitchFamily="34" charset="0"/>
              </a:rPr>
              <a:t>1</a:t>
            </a:r>
            <a:r>
              <a:rPr lang="tr-TR" sz="2400" b="1" dirty="0" smtClean="0">
                <a:solidFill>
                  <a:srgbClr val="FF0000"/>
                </a:solidFill>
                <a:latin typeface="Calibri" panose="020F0502020204030204" pitchFamily="34" charset="0"/>
              </a:rPr>
              <a:t>3</a:t>
            </a:r>
            <a:r>
              <a:rPr lang="fi-FI" sz="2400" b="1" dirty="0" smtClean="0">
                <a:solidFill>
                  <a:srgbClr val="FF0000"/>
                </a:solidFill>
                <a:latin typeface="Calibri" panose="020F0502020204030204" pitchFamily="34" charset="0"/>
              </a:rPr>
              <a:t> </a:t>
            </a:r>
            <a:r>
              <a:rPr lang="fi-FI" sz="2400" b="1" dirty="0">
                <a:solidFill>
                  <a:srgbClr val="FF0000"/>
                </a:solidFill>
                <a:latin typeface="Calibri" panose="020F0502020204030204" pitchFamily="34" charset="0"/>
              </a:rPr>
              <a:t>Aralık 2022 – </a:t>
            </a:r>
            <a:r>
              <a:rPr lang="fi-FI" sz="2400" b="1" dirty="0" smtClean="0">
                <a:solidFill>
                  <a:srgbClr val="FF0000"/>
                </a:solidFill>
                <a:latin typeface="Calibri" panose="020F0502020204030204" pitchFamily="34" charset="0"/>
              </a:rPr>
              <a:t>1</a:t>
            </a:r>
            <a:r>
              <a:rPr lang="tr-TR" sz="2400" b="1" dirty="0" smtClean="0">
                <a:solidFill>
                  <a:srgbClr val="FF0000"/>
                </a:solidFill>
                <a:latin typeface="Calibri" panose="020F0502020204030204" pitchFamily="34" charset="0"/>
              </a:rPr>
              <a:t>1</a:t>
            </a:r>
            <a:r>
              <a:rPr lang="fi-FI" sz="2400" b="1" dirty="0" smtClean="0">
                <a:solidFill>
                  <a:srgbClr val="FF0000"/>
                </a:solidFill>
                <a:latin typeface="Calibri" panose="020F0502020204030204" pitchFamily="34" charset="0"/>
              </a:rPr>
              <a:t> </a:t>
            </a:r>
            <a:r>
              <a:rPr lang="fi-FI" sz="2400" b="1" dirty="0">
                <a:solidFill>
                  <a:srgbClr val="FF0000"/>
                </a:solidFill>
                <a:latin typeface="Calibri" panose="020F0502020204030204" pitchFamily="34" charset="0"/>
              </a:rPr>
              <a:t>Ocak 2023</a:t>
            </a:r>
            <a:r>
              <a:rPr lang="tr-TR" sz="2800" b="1" dirty="0">
                <a:solidFill>
                  <a:srgbClr val="006597"/>
                </a:solidFill>
                <a:latin typeface="Calibri" panose="020F0502020204030204" pitchFamily="34" charset="0"/>
              </a:rPr>
              <a:t>)</a:t>
            </a:r>
          </a:p>
          <a:p>
            <a:pPr marL="0" indent="0" algn="just">
              <a:lnSpc>
                <a:spcPct val="90000"/>
              </a:lnSpc>
              <a:buFont typeface="Arial" pitchFamily="34" charset="0"/>
              <a:buNone/>
              <a:tabLst>
                <a:tab pos="723900" algn="l"/>
              </a:tabLst>
              <a:defRPr/>
            </a:pPr>
            <a:endParaRPr lang="tr-TR" sz="2000" b="1" u="sng" dirty="0">
              <a:solidFill>
                <a:srgbClr val="006597"/>
              </a:solidFill>
              <a:latin typeface="Calibri" panose="020F0502020204030204" pitchFamily="34" charset="0"/>
            </a:endParaRPr>
          </a:p>
          <a:p>
            <a:pPr marL="0" indent="0">
              <a:buNone/>
            </a:pPr>
            <a:endParaRPr lang="tr-TR" sz="2000" b="1" dirty="0" smtClean="0">
              <a:solidFill>
                <a:srgbClr val="006597"/>
              </a:solidFill>
              <a:latin typeface="Calibri" panose="020F0502020204030204" pitchFamily="34" charset="0"/>
            </a:endParaRPr>
          </a:p>
          <a:p>
            <a:pPr marL="457200" lvl="1" indent="0" algn="ctr">
              <a:buNone/>
            </a:pPr>
            <a:r>
              <a:rPr lang="tr-TR" sz="2100" b="1" dirty="0" smtClean="0">
                <a:solidFill>
                  <a:srgbClr val="006597"/>
                </a:solidFill>
                <a:latin typeface="Calibri" panose="020F0502020204030204" pitchFamily="34" charset="0"/>
              </a:rPr>
              <a:t>«</a:t>
            </a:r>
            <a:r>
              <a:rPr lang="tr-TR" sz="2100" b="1" dirty="0">
                <a:solidFill>
                  <a:srgbClr val="FF0000"/>
                </a:solidFill>
                <a:latin typeface="Calibri" panose="020F0502020204030204" pitchFamily="34" charset="0"/>
              </a:rPr>
              <a:t>İMALAT SANAYİ SEKTÖRÜNDE FAALİYET GÖSTEREN KOBİ’LERİN </a:t>
            </a:r>
          </a:p>
          <a:p>
            <a:pPr marL="457200" lvl="1" indent="0" algn="ctr">
              <a:buNone/>
            </a:pPr>
            <a:r>
              <a:rPr lang="tr-TR" sz="2100" b="1" dirty="0">
                <a:solidFill>
                  <a:srgbClr val="FF0000"/>
                </a:solidFill>
                <a:latin typeface="Calibri" panose="020F0502020204030204" pitchFamily="34" charset="0"/>
              </a:rPr>
              <a:t>ÜRETİM VE İLİŞKİLİ İŞ SÜREÇLERİNDE DİJİTAL TEKNOLOJİLERDEN </a:t>
            </a:r>
          </a:p>
          <a:p>
            <a:pPr marL="457200" lvl="1" indent="0" algn="ctr">
              <a:buNone/>
            </a:pPr>
            <a:r>
              <a:rPr lang="tr-TR" sz="2100" b="1" dirty="0">
                <a:solidFill>
                  <a:srgbClr val="FF0000"/>
                </a:solidFill>
                <a:latin typeface="Calibri" panose="020F0502020204030204" pitchFamily="34" charset="0"/>
              </a:rPr>
              <a:t>YARARLANMA DÜZEYİNİN </a:t>
            </a:r>
            <a:r>
              <a:rPr lang="tr-TR" sz="2100" b="1" dirty="0" smtClean="0">
                <a:solidFill>
                  <a:srgbClr val="FF0000"/>
                </a:solidFill>
                <a:latin typeface="Calibri" panose="020F0502020204030204" pitchFamily="34" charset="0"/>
              </a:rPr>
              <a:t>ARTTIRILMASI</a:t>
            </a:r>
            <a:r>
              <a:rPr lang="tr-TR" sz="2100" b="1" dirty="0" smtClean="0">
                <a:solidFill>
                  <a:srgbClr val="006597"/>
                </a:solidFill>
                <a:latin typeface="Calibri" panose="020F0502020204030204" pitchFamily="34" charset="0"/>
              </a:rPr>
              <a:t>»</a:t>
            </a:r>
            <a:endParaRPr lang="tr-TR" sz="2100" b="1" dirty="0">
              <a:solidFill>
                <a:srgbClr val="006597"/>
              </a:solidFill>
              <a:latin typeface="Calibri" panose="020F0502020204030204" pitchFamily="34" charset="0"/>
            </a:endParaRPr>
          </a:p>
          <a:p>
            <a:pPr marL="457200" lvl="1" indent="0">
              <a:buNone/>
            </a:pPr>
            <a:endParaRPr lang="tr-TR" sz="2000" b="1" i="1" dirty="0" smtClean="0">
              <a:solidFill>
                <a:srgbClr val="006597"/>
              </a:solidFill>
              <a:latin typeface="Calibri" panose="020F0502020204030204" pitchFamily="34" charset="0"/>
            </a:endParaRPr>
          </a:p>
          <a:p>
            <a:pPr marL="0" indent="0">
              <a:buNone/>
            </a:pPr>
            <a:endParaRPr lang="tr-TR" sz="2000" b="1" dirty="0" smtClean="0">
              <a:solidFill>
                <a:srgbClr val="006597"/>
              </a:solidFill>
              <a:latin typeface="Calibri" panose="020F0502020204030204" pitchFamily="34" charset="0"/>
            </a:endParaRPr>
          </a:p>
          <a:p>
            <a:pPr marL="0" indent="0" algn="ctr">
              <a:buNone/>
            </a:pPr>
            <a:r>
              <a:rPr lang="tr-TR" sz="2000" b="1" dirty="0">
                <a:solidFill>
                  <a:srgbClr val="006597"/>
                </a:solidFill>
                <a:latin typeface="Calibri" panose="020F0502020204030204" pitchFamily="34" charset="0"/>
              </a:rPr>
              <a:t>Proje Başvuruları, </a:t>
            </a:r>
            <a:r>
              <a:rPr lang="tr-TR" sz="2000" b="1" dirty="0" smtClean="0">
                <a:solidFill>
                  <a:srgbClr val="006597"/>
                </a:solidFill>
                <a:latin typeface="Calibri" panose="020F0502020204030204" pitchFamily="34" charset="0"/>
              </a:rPr>
              <a:t>KOSGEB Başvuru </a:t>
            </a:r>
            <a:r>
              <a:rPr lang="tr-TR" sz="2000" b="1" dirty="0">
                <a:solidFill>
                  <a:srgbClr val="006597"/>
                </a:solidFill>
                <a:latin typeface="Calibri" panose="020F0502020204030204" pitchFamily="34" charset="0"/>
              </a:rPr>
              <a:t>S</a:t>
            </a:r>
            <a:r>
              <a:rPr lang="tr-TR" sz="2000" b="1" dirty="0" smtClean="0">
                <a:solidFill>
                  <a:srgbClr val="006597"/>
                </a:solidFill>
                <a:latin typeface="Calibri" panose="020F0502020204030204" pitchFamily="34" charset="0"/>
              </a:rPr>
              <a:t>istemi </a:t>
            </a:r>
            <a:r>
              <a:rPr lang="tr-TR" sz="2000" b="1" dirty="0">
                <a:solidFill>
                  <a:srgbClr val="006597"/>
                </a:solidFill>
                <a:latin typeface="Calibri" panose="020F0502020204030204" pitchFamily="34" charset="0"/>
              </a:rPr>
              <a:t>üzerinden </a:t>
            </a:r>
            <a:r>
              <a:rPr lang="tr-TR" sz="2000" b="1" dirty="0" smtClean="0">
                <a:solidFill>
                  <a:srgbClr val="006597"/>
                </a:solidFill>
                <a:latin typeface="Calibri" panose="020F0502020204030204" pitchFamily="34" charset="0"/>
              </a:rPr>
              <a:t>online</a:t>
            </a:r>
            <a:endParaRPr lang="tr-TR" sz="2000" b="1" dirty="0">
              <a:solidFill>
                <a:srgbClr val="006597"/>
              </a:solidFill>
              <a:latin typeface="Calibri" panose="020F0502020204030204" pitchFamily="34" charset="0"/>
            </a:endParaRPr>
          </a:p>
          <a:p>
            <a:pPr marL="0" indent="0" algn="ctr">
              <a:buNone/>
            </a:pPr>
            <a:r>
              <a:rPr lang="fi-FI" sz="2000" b="1" u="sng" dirty="0" smtClean="0">
                <a:solidFill>
                  <a:srgbClr val="FF0000"/>
                </a:solidFill>
                <a:latin typeface="Calibri" panose="020F0502020204030204" pitchFamily="34" charset="0"/>
              </a:rPr>
              <a:t>1</a:t>
            </a:r>
            <a:r>
              <a:rPr lang="tr-TR" sz="2000" b="1" u="sng" dirty="0">
                <a:solidFill>
                  <a:srgbClr val="FF0000"/>
                </a:solidFill>
                <a:latin typeface="Calibri" panose="020F0502020204030204" pitchFamily="34" charset="0"/>
              </a:rPr>
              <a:t>3</a:t>
            </a:r>
            <a:r>
              <a:rPr lang="fi-FI" sz="2000" b="1" u="sng" dirty="0" smtClean="0">
                <a:solidFill>
                  <a:srgbClr val="FF0000"/>
                </a:solidFill>
                <a:latin typeface="Calibri" panose="020F0502020204030204" pitchFamily="34" charset="0"/>
              </a:rPr>
              <a:t> </a:t>
            </a:r>
            <a:r>
              <a:rPr lang="fi-FI" sz="2000" b="1" u="sng" dirty="0">
                <a:solidFill>
                  <a:srgbClr val="FF0000"/>
                </a:solidFill>
                <a:latin typeface="Calibri" panose="020F0502020204030204" pitchFamily="34" charset="0"/>
              </a:rPr>
              <a:t>Aralık 2022 – </a:t>
            </a:r>
            <a:r>
              <a:rPr lang="fi-FI" sz="2000" b="1" u="sng" dirty="0" smtClean="0">
                <a:solidFill>
                  <a:srgbClr val="FF0000"/>
                </a:solidFill>
                <a:latin typeface="Calibri" panose="020F0502020204030204" pitchFamily="34" charset="0"/>
              </a:rPr>
              <a:t>1</a:t>
            </a:r>
            <a:r>
              <a:rPr lang="tr-TR" sz="2000" b="1" u="sng" dirty="0" smtClean="0">
                <a:solidFill>
                  <a:srgbClr val="FF0000"/>
                </a:solidFill>
                <a:latin typeface="Calibri" panose="020F0502020204030204" pitchFamily="34" charset="0"/>
              </a:rPr>
              <a:t>1</a:t>
            </a:r>
            <a:r>
              <a:rPr lang="fi-FI" sz="2000" b="1" u="sng" dirty="0" smtClean="0">
                <a:solidFill>
                  <a:srgbClr val="FF0000"/>
                </a:solidFill>
                <a:latin typeface="Calibri" panose="020F0502020204030204" pitchFamily="34" charset="0"/>
              </a:rPr>
              <a:t> </a:t>
            </a:r>
            <a:r>
              <a:rPr lang="fi-FI" sz="2000" b="1" u="sng" dirty="0">
                <a:solidFill>
                  <a:srgbClr val="FF0000"/>
                </a:solidFill>
                <a:latin typeface="Calibri" panose="020F0502020204030204" pitchFamily="34" charset="0"/>
              </a:rPr>
              <a:t>Ocak 2023</a:t>
            </a:r>
            <a:r>
              <a:rPr lang="tr-TR" sz="2000" b="1" u="sng" dirty="0">
                <a:solidFill>
                  <a:srgbClr val="FF0000"/>
                </a:solidFill>
                <a:latin typeface="Calibri" panose="020F0502020204030204" pitchFamily="34" charset="0"/>
              </a:rPr>
              <a:t> (23:59) </a:t>
            </a:r>
            <a:r>
              <a:rPr lang="tr-TR" sz="2000" b="1" dirty="0" smtClean="0">
                <a:solidFill>
                  <a:srgbClr val="006597"/>
                </a:solidFill>
                <a:latin typeface="Calibri" panose="020F0502020204030204" pitchFamily="34" charset="0"/>
              </a:rPr>
              <a:t>tarihlerinde </a:t>
            </a:r>
            <a:r>
              <a:rPr lang="tr-TR" sz="2000" b="1" dirty="0">
                <a:solidFill>
                  <a:srgbClr val="006597"/>
                </a:solidFill>
                <a:latin typeface="Calibri" panose="020F0502020204030204" pitchFamily="34" charset="0"/>
              </a:rPr>
              <a:t>alınacaktır.</a:t>
            </a:r>
          </a:p>
          <a:p>
            <a:pPr marL="0" indent="0" algn="just">
              <a:lnSpc>
                <a:spcPct val="90000"/>
              </a:lnSpc>
              <a:buClr>
                <a:srgbClr val="52AADF"/>
              </a:buClr>
              <a:buFont typeface="Arial" pitchFamily="34" charset="0"/>
              <a:buNone/>
              <a:tabLst>
                <a:tab pos="723900" algn="l"/>
              </a:tabLst>
              <a:defRPr/>
            </a:pPr>
            <a:endParaRPr lang="tr-TR" altLang="tr-TR" sz="2000" b="1" dirty="0" smtClean="0">
              <a:solidFill>
                <a:srgbClr val="154E5F"/>
              </a:solidFill>
              <a:latin typeface="Calibri" panose="020F0502020204030204" pitchFamily="34" charset="0"/>
              <a:cs typeface="Arial" panose="020B0604020202020204" pitchFamily="34" charset="0"/>
            </a:endParaRPr>
          </a:p>
          <a:p>
            <a:pPr marL="0" indent="0" algn="just">
              <a:lnSpc>
                <a:spcPct val="90000"/>
              </a:lnSpc>
              <a:buClr>
                <a:srgbClr val="52AADF"/>
              </a:buClr>
              <a:buFont typeface="Arial" pitchFamily="34" charset="0"/>
              <a:buNone/>
              <a:tabLst>
                <a:tab pos="723900" algn="l"/>
              </a:tabLst>
              <a:defRPr/>
            </a:pPr>
            <a:endParaRPr lang="tr-TR" altLang="tr-TR" sz="2000" dirty="0">
              <a:latin typeface="Calibri" panose="020F0502020204030204" pitchFamily="34" charset="0"/>
              <a:cs typeface="Arial" panose="020B0604020202020204" pitchFamily="34" charset="0"/>
            </a:endParaRPr>
          </a:p>
        </p:txBody>
      </p:sp>
      <p:grpSp>
        <p:nvGrpSpPr>
          <p:cNvPr id="9" name="Grup 8"/>
          <p:cNvGrpSpPr/>
          <p:nvPr/>
        </p:nvGrpSpPr>
        <p:grpSpPr>
          <a:xfrm>
            <a:off x="271736" y="341442"/>
            <a:ext cx="8332712" cy="338554"/>
            <a:chOff x="271736" y="514606"/>
            <a:chExt cx="8332712" cy="338554"/>
          </a:xfrm>
        </p:grpSpPr>
        <p:sp>
          <p:nvSpPr>
            <p:cNvPr id="1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02 Proje Teklif Çağrısı</a:t>
              </a:r>
              <a:endParaRPr lang="tr-TR" sz="1600" b="1" dirty="0">
                <a:solidFill>
                  <a:srgbClr val="0070C0"/>
                </a:solidFill>
              </a:endParaRPr>
            </a:p>
          </p:txBody>
        </p:sp>
        <p:cxnSp>
          <p:nvCxnSpPr>
            <p:cNvPr id="12" name="Düz Bağlayıcı 11"/>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72</a:t>
            </a:fld>
            <a:endParaRPr lang="en-CA" dirty="0">
              <a:latin typeface="Calibri" panose="020F0502020204030204" pitchFamily="34" charset="0"/>
            </a:endParaRPr>
          </a:p>
        </p:txBody>
      </p:sp>
    </p:spTree>
    <p:extLst>
      <p:ext uri="{BB962C8B-B14F-4D97-AF65-F5344CB8AC3E}">
        <p14:creationId xmlns:p14="http://schemas.microsoft.com/office/powerpoint/2010/main" val="94126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2267744" y="881212"/>
            <a:ext cx="5184576" cy="541139"/>
          </a:xfrm>
          <a:prstGeom prst="rect">
            <a:avLst/>
          </a:prstGeom>
          <a:noFill/>
        </p:spPr>
        <p:txBody>
          <a:bodyPr wrap="square" lIns="91430" tIns="45714" rIns="91430" bIns="45714" rtlCol="0">
            <a:spAutoFit/>
          </a:bodyPr>
          <a:lstStyle/>
          <a:p>
            <a:r>
              <a:rPr lang="tr-TR" sz="2800" b="1" dirty="0">
                <a:solidFill>
                  <a:srgbClr val="FF0000"/>
                </a:solidFill>
              </a:rPr>
              <a:t>SANAYİ DEVRİMİNİN 4 AŞAMASI</a:t>
            </a:r>
          </a:p>
        </p:txBody>
      </p:sp>
      <p:sp>
        <p:nvSpPr>
          <p:cNvPr id="23" name="Slayt Numarası Yer Tutucusu 2"/>
          <p:cNvSpPr>
            <a:spLocks noGrp="1"/>
          </p:cNvSpPr>
          <p:nvPr>
            <p:ph type="sldNum" sz="quarter" idx="12"/>
          </p:nvPr>
        </p:nvSpPr>
        <p:spPr>
          <a:xfrm>
            <a:off x="6372225" y="6456811"/>
            <a:ext cx="2133600" cy="362508"/>
          </a:xfrm>
        </p:spPr>
        <p:txBody>
          <a:bodyPr/>
          <a:lstStyle/>
          <a:p>
            <a:pPr>
              <a:defRPr/>
            </a:pPr>
            <a:fld id="{A805176F-93CC-4415-BB0C-5FD562410E30}" type="slidenum">
              <a:rPr lang="tr-TR" smtClean="0"/>
              <a:pPr>
                <a:defRPr/>
              </a:pPr>
              <a:t>73</a:t>
            </a:fld>
            <a:endParaRPr lang="tr-TR" dirty="0"/>
          </a:p>
        </p:txBody>
      </p:sp>
      <p:pic>
        <p:nvPicPr>
          <p:cNvPr id="26" name="Picture 2" descr="https://www.spectralengines.com/wp-content/uploads/2018/02/SE_artikkeli_kuva_SmartIndustry_v02-1024x538.png"/>
          <p:cNvPicPr>
            <a:picLocks noChangeAspect="1" noChangeArrowheads="1"/>
          </p:cNvPicPr>
          <p:nvPr/>
        </p:nvPicPr>
        <p:blipFill rotWithShape="1">
          <a:blip r:embed="rId3">
            <a:extLst>
              <a:ext uri="{28A0092B-C50C-407E-A947-70E740481C1C}">
                <a14:useLocalDpi xmlns:a14="http://schemas.microsoft.com/office/drawing/2010/main" val="0"/>
              </a:ext>
            </a:extLst>
          </a:blip>
          <a:srcRect l="2421" t="24155" r="3084" b="37922"/>
          <a:stretch/>
        </p:blipFill>
        <p:spPr bwMode="auto">
          <a:xfrm>
            <a:off x="-7001" y="1627623"/>
            <a:ext cx="9166305" cy="1932694"/>
          </a:xfrm>
          <a:prstGeom prst="rect">
            <a:avLst/>
          </a:prstGeom>
          <a:noFill/>
          <a:extLst>
            <a:ext uri="{909E8E84-426E-40DD-AFC4-6F175D3DCCD1}">
              <a14:hiddenFill xmlns:a14="http://schemas.microsoft.com/office/drawing/2010/main">
                <a:solidFill>
                  <a:srgbClr val="FFFFFF"/>
                </a:solidFill>
              </a14:hiddenFill>
            </a:ext>
          </a:extLst>
        </p:spPr>
      </p:pic>
      <p:sp>
        <p:nvSpPr>
          <p:cNvPr id="10" name="Yuvarlatılmış Dikdörtgen 9"/>
          <p:cNvSpPr/>
          <p:nvPr/>
        </p:nvSpPr>
        <p:spPr>
          <a:xfrm>
            <a:off x="107505" y="3560318"/>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1.</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18" name="Metin kutusu 17"/>
          <p:cNvSpPr txBox="1"/>
          <p:nvPr/>
        </p:nvSpPr>
        <p:spPr>
          <a:xfrm>
            <a:off x="107505" y="4352404"/>
            <a:ext cx="1872208" cy="1800200"/>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Buhar gücü ve mekanizasyon</a:t>
            </a:r>
            <a:endParaRPr lang="tr-TR" dirty="0">
              <a:solidFill>
                <a:srgbClr val="154E5F"/>
              </a:solidFill>
              <a:ea typeface="+mn-ea"/>
            </a:endParaRPr>
          </a:p>
        </p:txBody>
      </p:sp>
      <p:sp>
        <p:nvSpPr>
          <p:cNvPr id="19" name="Metin kutusu 18"/>
          <p:cNvSpPr txBox="1"/>
          <p:nvPr/>
        </p:nvSpPr>
        <p:spPr>
          <a:xfrm>
            <a:off x="2555777" y="4352404"/>
            <a:ext cx="1872208" cy="1800200"/>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Elektrik gücü ve seri üretim hatları</a:t>
            </a:r>
            <a:endParaRPr lang="tr-TR" dirty="0">
              <a:solidFill>
                <a:schemeClr val="accent1">
                  <a:lumMod val="50000"/>
                </a:schemeClr>
              </a:solidFill>
              <a:ea typeface="+mn-ea"/>
            </a:endParaRPr>
          </a:p>
        </p:txBody>
      </p:sp>
      <p:sp>
        <p:nvSpPr>
          <p:cNvPr id="20" name="Metin kutusu 19"/>
          <p:cNvSpPr txBox="1"/>
          <p:nvPr/>
        </p:nvSpPr>
        <p:spPr>
          <a:xfrm>
            <a:off x="4860033" y="4424412"/>
            <a:ext cx="1872208" cy="1224136"/>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İmalatta otomasyon, bilişim ve robotik teknolojileri</a:t>
            </a:r>
            <a:endParaRPr lang="tr-TR" dirty="0">
              <a:solidFill>
                <a:schemeClr val="accent1">
                  <a:lumMod val="50000"/>
                </a:schemeClr>
              </a:solidFill>
              <a:ea typeface="+mn-ea"/>
            </a:endParaRPr>
          </a:p>
        </p:txBody>
      </p:sp>
      <p:sp>
        <p:nvSpPr>
          <p:cNvPr id="21" name="Metin kutusu 20"/>
          <p:cNvSpPr txBox="1"/>
          <p:nvPr/>
        </p:nvSpPr>
        <p:spPr>
          <a:xfrm>
            <a:off x="7164288" y="4424412"/>
            <a:ext cx="2017464" cy="1944216"/>
          </a:xfrm>
          <a:prstGeom prst="rect">
            <a:avLst/>
          </a:prstGeom>
          <a:noFill/>
          <a:ln>
            <a:noFill/>
          </a:ln>
        </p:spPr>
        <p:txBody>
          <a:bodyPr wrap="square" lIns="91430" tIns="45714" rIns="91430" bIns="45714" rtlCol="0">
            <a:noAutofit/>
          </a:bodyPr>
          <a:lstStyle/>
          <a:p>
            <a:pPr>
              <a:buClr>
                <a:schemeClr val="accent1"/>
              </a:buClr>
              <a:buSzPct val="125000"/>
            </a:pPr>
            <a:r>
              <a:rPr lang="tr-TR" dirty="0" err="1" smtClean="0">
                <a:solidFill>
                  <a:srgbClr val="154E5F"/>
                </a:solidFill>
                <a:ea typeface="+mn-ea"/>
              </a:rPr>
              <a:t>Dijitallaşme</a:t>
            </a:r>
            <a:r>
              <a:rPr lang="tr-TR" dirty="0" smtClean="0">
                <a:solidFill>
                  <a:srgbClr val="154E5F"/>
                </a:solidFill>
                <a:ea typeface="+mn-ea"/>
              </a:rPr>
              <a:t>:</a:t>
            </a:r>
          </a:p>
          <a:p>
            <a:pPr marL="152383" indent="-152383">
              <a:buClr>
                <a:schemeClr val="accent1"/>
              </a:buClr>
              <a:buSzPct val="125000"/>
              <a:buFontTx/>
              <a:buChar char="-"/>
            </a:pPr>
            <a:r>
              <a:rPr lang="tr-TR" dirty="0">
                <a:solidFill>
                  <a:srgbClr val="154E5F"/>
                </a:solidFill>
                <a:ea typeface="+mn-ea"/>
              </a:rPr>
              <a:t>Öğrenen makinalar</a:t>
            </a:r>
          </a:p>
          <a:p>
            <a:pPr marL="152383" indent="-152383">
              <a:buClr>
                <a:schemeClr val="accent1"/>
              </a:buClr>
              <a:buSzPct val="125000"/>
              <a:buFontTx/>
              <a:buChar char="-"/>
            </a:pPr>
            <a:r>
              <a:rPr lang="tr-TR" dirty="0" smtClean="0">
                <a:solidFill>
                  <a:srgbClr val="154E5F"/>
                </a:solidFill>
                <a:ea typeface="+mn-ea"/>
              </a:rPr>
              <a:t>Otonom sistemler</a:t>
            </a:r>
          </a:p>
          <a:p>
            <a:pPr marL="152383" indent="-152383">
              <a:buClr>
                <a:schemeClr val="accent1"/>
              </a:buClr>
              <a:buSzPct val="125000"/>
              <a:buFontTx/>
              <a:buChar char="-"/>
            </a:pPr>
            <a:r>
              <a:rPr lang="tr-TR" dirty="0" smtClean="0">
                <a:solidFill>
                  <a:srgbClr val="154E5F"/>
                </a:solidFill>
                <a:ea typeface="+mn-ea"/>
              </a:rPr>
              <a:t>Nesnelerin interneti</a:t>
            </a:r>
          </a:p>
          <a:p>
            <a:pPr marL="126985" indent="-126985">
              <a:buClr>
                <a:schemeClr val="accent1"/>
              </a:buClr>
              <a:buSzPct val="125000"/>
              <a:buFontTx/>
              <a:buChar char="-"/>
            </a:pPr>
            <a:endParaRPr lang="tr-TR" dirty="0">
              <a:solidFill>
                <a:schemeClr val="accent1">
                  <a:lumMod val="50000"/>
                </a:schemeClr>
              </a:solidFill>
              <a:ea typeface="+mn-ea"/>
            </a:endParaRPr>
          </a:p>
        </p:txBody>
      </p:sp>
      <p:sp>
        <p:nvSpPr>
          <p:cNvPr id="17" name="Yuvarlatılmış Dikdörtgen 16"/>
          <p:cNvSpPr/>
          <p:nvPr/>
        </p:nvSpPr>
        <p:spPr>
          <a:xfrm>
            <a:off x="2555777" y="3560317"/>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2.</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24" name="Yuvarlatılmış Dikdörtgen 23"/>
          <p:cNvSpPr/>
          <p:nvPr/>
        </p:nvSpPr>
        <p:spPr>
          <a:xfrm>
            <a:off x="4716017" y="3560317"/>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3.</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25" name="Yuvarlatılmış Dikdörtgen 24"/>
          <p:cNvSpPr/>
          <p:nvPr/>
        </p:nvSpPr>
        <p:spPr>
          <a:xfrm>
            <a:off x="7164288" y="3560317"/>
            <a:ext cx="1872208" cy="792087"/>
          </a:xfrm>
          <a:prstGeom prst="roundRect">
            <a:avLst/>
          </a:prstGeom>
          <a:solidFill>
            <a:srgbClr val="6ECFE2"/>
          </a:solid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r>
              <a:rPr lang="tr-TR" sz="2400" b="1" dirty="0">
                <a:solidFill>
                  <a:srgbClr val="FF0000"/>
                </a:solidFill>
                <a:latin typeface="Calibri" panose="020F0502020204030204" pitchFamily="34" charset="0"/>
                <a:cs typeface="Arial" panose="020B0604020202020204" pitchFamily="34" charset="0"/>
              </a:rPr>
              <a:t>4</a:t>
            </a:r>
            <a:r>
              <a:rPr lang="tr-TR" sz="2400" dirty="0">
                <a:solidFill>
                  <a:schemeClr val="tx1"/>
                </a:solidFill>
                <a:latin typeface="Calibri" panose="020F0502020204030204" pitchFamily="34" charset="0"/>
                <a:cs typeface="Arial" panose="020B0604020202020204" pitchFamily="34" charset="0"/>
              </a:rPr>
              <a:t>. Sanayi Devrimi </a:t>
            </a:r>
          </a:p>
        </p:txBody>
      </p:sp>
      <p:pic>
        <p:nvPicPr>
          <p:cNvPr id="13" name="Picture 3"/>
          <p:cNvPicPr>
            <a:picLocks noChangeAspect="1" noChangeArrowheads="1"/>
          </p:cNvPicPr>
          <p:nvPr/>
        </p:nvPicPr>
        <p:blipFill>
          <a:blip r:embed="rId4" cstate="print"/>
          <a:srcRect/>
          <a:stretch>
            <a:fillRect/>
          </a:stretch>
        </p:blipFill>
        <p:spPr bwMode="auto">
          <a:xfrm>
            <a:off x="8172400" y="176023"/>
            <a:ext cx="720080" cy="507913"/>
          </a:xfrm>
          <a:prstGeom prst="rect">
            <a:avLst/>
          </a:prstGeom>
          <a:noFill/>
          <a:ln w="9525">
            <a:noFill/>
            <a:miter lim="800000"/>
            <a:headEnd/>
            <a:tailEnd/>
          </a:ln>
        </p:spPr>
      </p:pic>
      <p:grpSp>
        <p:nvGrpSpPr>
          <p:cNvPr id="14" name="Grup 13"/>
          <p:cNvGrpSpPr/>
          <p:nvPr/>
        </p:nvGrpSpPr>
        <p:grpSpPr>
          <a:xfrm>
            <a:off x="271736" y="341442"/>
            <a:ext cx="8332712" cy="338554"/>
            <a:chOff x="271736" y="514606"/>
            <a:chExt cx="8332712" cy="338554"/>
          </a:xfrm>
        </p:grpSpPr>
        <p:sp>
          <p:nvSpPr>
            <p:cNvPr id="15"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02 Proje Teklif Çağrısı</a:t>
              </a:r>
              <a:endParaRPr lang="tr-TR" sz="1600" b="1" dirty="0">
                <a:solidFill>
                  <a:srgbClr val="0070C0"/>
                </a:solidFill>
              </a:endParaRPr>
            </a:p>
          </p:txBody>
        </p:sp>
        <p:cxnSp>
          <p:nvCxnSpPr>
            <p:cNvPr id="22" name="Düz Bağlayıcı 21"/>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7168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ayt Numarası Yer Tutucusu 2"/>
          <p:cNvSpPr>
            <a:spLocks noGrp="1"/>
          </p:cNvSpPr>
          <p:nvPr>
            <p:ph type="sldNum" sz="quarter" idx="12"/>
          </p:nvPr>
        </p:nvSpPr>
        <p:spPr>
          <a:xfrm>
            <a:off x="6372225" y="6456811"/>
            <a:ext cx="2133600" cy="362508"/>
          </a:xfrm>
        </p:spPr>
        <p:txBody>
          <a:bodyPr/>
          <a:lstStyle/>
          <a:p>
            <a:pPr>
              <a:defRPr/>
            </a:pPr>
            <a:fld id="{A805176F-93CC-4415-BB0C-5FD562410E30}" type="slidenum">
              <a:rPr lang="tr-TR" smtClean="0"/>
              <a:pPr>
                <a:defRPr/>
              </a:pPr>
              <a:t>74</a:t>
            </a:fld>
            <a:endParaRPr lang="tr-TR" dirty="0"/>
          </a:p>
        </p:txBody>
      </p:sp>
      <p:sp>
        <p:nvSpPr>
          <p:cNvPr id="24" name="Metin kutusu 23"/>
          <p:cNvSpPr txBox="1"/>
          <p:nvPr/>
        </p:nvSpPr>
        <p:spPr>
          <a:xfrm>
            <a:off x="1259633" y="816992"/>
            <a:ext cx="6840760" cy="541139"/>
          </a:xfrm>
          <a:prstGeom prst="rect">
            <a:avLst/>
          </a:prstGeom>
          <a:noFill/>
        </p:spPr>
        <p:txBody>
          <a:bodyPr wrap="square" lIns="91430" tIns="45714" rIns="91430" bIns="45714" rtlCol="0">
            <a:spAutoFit/>
          </a:bodyPr>
          <a:lstStyle/>
          <a:p>
            <a:r>
              <a:rPr lang="tr-TR" sz="2800" b="1" dirty="0">
                <a:solidFill>
                  <a:srgbClr val="FF0000"/>
                </a:solidFill>
              </a:rPr>
              <a:t>GENEL AMAÇ</a:t>
            </a:r>
          </a:p>
        </p:txBody>
      </p:sp>
      <p:sp>
        <p:nvSpPr>
          <p:cNvPr id="26" name="Metin kutusu 25"/>
          <p:cNvSpPr txBox="1"/>
          <p:nvPr/>
        </p:nvSpPr>
        <p:spPr>
          <a:xfrm>
            <a:off x="1259633" y="1429105"/>
            <a:ext cx="7704856" cy="4795508"/>
          </a:xfrm>
          <a:prstGeom prst="rect">
            <a:avLst/>
          </a:prstGeom>
          <a:noFill/>
        </p:spPr>
        <p:txBody>
          <a:bodyPr wrap="square" lIns="91430" tIns="45714" rIns="91430" bIns="45714" rtlCol="0">
            <a:noAutofit/>
          </a:bodyPr>
          <a:lstStyle/>
          <a:p>
            <a:pPr algn="just">
              <a:lnSpc>
                <a:spcPct val="150000"/>
              </a:lnSpc>
              <a:buClr>
                <a:schemeClr val="accent1"/>
              </a:buClr>
              <a:buSzPct val="125000"/>
            </a:pPr>
            <a:r>
              <a:rPr lang="tr-TR" sz="2400" dirty="0">
                <a:solidFill>
                  <a:srgbClr val="154E5F"/>
                </a:solidFill>
              </a:rPr>
              <a:t>İmalat sanayi sektöründe milli imkanlar ağırlıklı olarak dijitalleşme için; </a:t>
            </a:r>
          </a:p>
          <a:p>
            <a:pPr marL="622230" lvl="1" indent="-165082">
              <a:lnSpc>
                <a:spcPct val="150000"/>
              </a:lnSpc>
              <a:spcAft>
                <a:spcPts val="600"/>
              </a:spcAft>
              <a:buClr>
                <a:schemeClr val="accent1"/>
              </a:buClr>
              <a:buSzPct val="100000"/>
              <a:buFont typeface="Wingdings" panose="05000000000000000000" pitchFamily="2" charset="2"/>
              <a:buChar char="§"/>
            </a:pPr>
            <a:r>
              <a:rPr lang="tr-TR" sz="2400" dirty="0" smtClean="0">
                <a:solidFill>
                  <a:srgbClr val="154E5F"/>
                </a:solidFill>
              </a:rPr>
              <a:t>İmalat </a:t>
            </a:r>
            <a:r>
              <a:rPr lang="tr-TR" sz="2400" dirty="0">
                <a:solidFill>
                  <a:srgbClr val="154E5F"/>
                </a:solidFill>
              </a:rPr>
              <a:t>sanayi KOBİ’lerinin, yerli teknoloji geliştiricilerle işbirliği öncelikli olmak üzere dijitalleştirilmiş iş süreci sayısını arttırmak</a:t>
            </a:r>
            <a:endParaRPr lang="tr-TR" sz="2400" dirty="0">
              <a:solidFill>
                <a:srgbClr val="154E5F"/>
              </a:solidFill>
              <a:ea typeface="+mn-ea"/>
            </a:endParaRPr>
          </a:p>
        </p:txBody>
      </p:sp>
      <p:pic>
        <p:nvPicPr>
          <p:cNvPr id="6" name="Picture 3"/>
          <p:cNvPicPr>
            <a:picLocks noChangeAspect="1" noChangeArrowheads="1"/>
          </p:cNvPicPr>
          <p:nvPr/>
        </p:nvPicPr>
        <p:blipFill>
          <a:blip r:embed="rId3" cstate="print"/>
          <a:srcRect/>
          <a:stretch>
            <a:fillRect/>
          </a:stretch>
        </p:blipFill>
        <p:spPr bwMode="auto">
          <a:xfrm>
            <a:off x="8172400" y="176023"/>
            <a:ext cx="720080" cy="507913"/>
          </a:xfrm>
          <a:prstGeom prst="rect">
            <a:avLst/>
          </a:prstGeom>
          <a:noFill/>
          <a:ln w="9525">
            <a:noFill/>
            <a:miter lim="800000"/>
            <a:headEnd/>
            <a:tailEnd/>
          </a:ln>
        </p:spPr>
      </p:pic>
      <p:grpSp>
        <p:nvGrpSpPr>
          <p:cNvPr id="7" name="Grup 6"/>
          <p:cNvGrpSpPr/>
          <p:nvPr/>
        </p:nvGrpSpPr>
        <p:grpSpPr>
          <a:xfrm>
            <a:off x="271736" y="341442"/>
            <a:ext cx="8332712" cy="338554"/>
            <a:chOff x="271736" y="514606"/>
            <a:chExt cx="8332712" cy="338554"/>
          </a:xfrm>
        </p:grpSpPr>
        <p:sp>
          <p:nvSpPr>
            <p:cNvPr id="8"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02 Proje Teklif Çağrısı</a:t>
              </a:r>
              <a:endParaRPr lang="tr-TR" sz="1600" b="1" dirty="0">
                <a:solidFill>
                  <a:srgbClr val="0070C0"/>
                </a:solidFill>
              </a:endParaRPr>
            </a:p>
          </p:txBody>
        </p:sp>
        <p:cxnSp>
          <p:nvCxnSpPr>
            <p:cNvPr id="9" name="Düz Bağlayıcı 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096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0" name="Beşgen 19"/>
          <p:cNvSpPr/>
          <p:nvPr/>
        </p:nvSpPr>
        <p:spPr>
          <a:xfrm>
            <a:off x="827585" y="900807"/>
            <a:ext cx="7225817" cy="578478"/>
          </a:xfrm>
          <a:prstGeom prst="homePlate">
            <a:avLst>
              <a:gd name="adj" fmla="val 19379"/>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tr-T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KİMLER BAŞVURABİLİR</a:t>
            </a:r>
            <a:endParaRPr lang="tr-T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5" name="Grup 24"/>
          <p:cNvGrpSpPr/>
          <p:nvPr/>
        </p:nvGrpSpPr>
        <p:grpSpPr>
          <a:xfrm>
            <a:off x="271736" y="341442"/>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02 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75</a:t>
            </a:fld>
            <a:endParaRPr lang="en-CA" dirty="0">
              <a:latin typeface="Calibri" panose="020F0502020204030204" pitchFamily="34" charset="0"/>
            </a:endParaRPr>
          </a:p>
        </p:txBody>
      </p:sp>
      <p:graphicFrame>
        <p:nvGraphicFramePr>
          <p:cNvPr id="4" name="Diyagram 3"/>
          <p:cNvGraphicFramePr/>
          <p:nvPr>
            <p:extLst/>
          </p:nvPr>
        </p:nvGraphicFramePr>
        <p:xfrm>
          <a:off x="1403648" y="1597505"/>
          <a:ext cx="686442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8515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0" name="Beşgen 19"/>
          <p:cNvSpPr/>
          <p:nvPr/>
        </p:nvSpPr>
        <p:spPr>
          <a:xfrm>
            <a:off x="827585" y="752004"/>
            <a:ext cx="7225817" cy="578478"/>
          </a:xfrm>
          <a:prstGeom prst="homePlate">
            <a:avLst>
              <a:gd name="adj" fmla="val 19379"/>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tr-T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KİMLER BAŞVURABİLİR</a:t>
            </a:r>
            <a:endParaRPr lang="tr-T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5" name="Grup 24"/>
          <p:cNvGrpSpPr/>
          <p:nvPr/>
        </p:nvGrpSpPr>
        <p:grpSpPr>
          <a:xfrm>
            <a:off x="271736" y="341442"/>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02 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76</a:t>
            </a:fld>
            <a:endParaRPr lang="en-CA" dirty="0">
              <a:latin typeface="Calibri" panose="020F0502020204030204" pitchFamily="34" charset="0"/>
            </a:endParaRPr>
          </a:p>
        </p:txBody>
      </p:sp>
      <p:graphicFrame>
        <p:nvGraphicFramePr>
          <p:cNvPr id="4" name="Diyagram 3"/>
          <p:cNvGraphicFramePr/>
          <p:nvPr>
            <p:extLst/>
          </p:nvPr>
        </p:nvGraphicFramePr>
        <p:xfrm>
          <a:off x="1115616" y="1400076"/>
          <a:ext cx="7102177" cy="4406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1215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2" name="Köşeli Çift Ayraç 21"/>
          <p:cNvSpPr/>
          <p:nvPr/>
        </p:nvSpPr>
        <p:spPr>
          <a:xfrm>
            <a:off x="357613" y="77989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4" name="Tablo 23"/>
          <p:cNvGraphicFramePr>
            <a:graphicFrameLocks noGrp="1"/>
          </p:cNvGraphicFramePr>
          <p:nvPr>
            <p:extLst/>
          </p:nvPr>
        </p:nvGraphicFramePr>
        <p:xfrm>
          <a:off x="971600" y="812934"/>
          <a:ext cx="8009238" cy="608253"/>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608253">
                <a:tc>
                  <a:txBody>
                    <a:bodyPr/>
                    <a:lstStyle/>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r>
                        <a:rPr lang="tr-TR" sz="2000" b="1"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mn-ea"/>
                          <a:cs typeface="+mn-cs"/>
                        </a:rPr>
                        <a:t>Diğer koşullar</a:t>
                      </a:r>
                      <a:endParaRPr lang="tr-TR" sz="2000" b="1" kern="1200" baseline="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6" name="Grup 15"/>
          <p:cNvGrpSpPr/>
          <p:nvPr/>
        </p:nvGrpSpPr>
        <p:grpSpPr>
          <a:xfrm>
            <a:off x="271736" y="341442"/>
            <a:ext cx="8332712" cy="338554"/>
            <a:chOff x="271736" y="514606"/>
            <a:chExt cx="8332712" cy="338554"/>
          </a:xfrm>
        </p:grpSpPr>
        <p:sp>
          <p:nvSpPr>
            <p:cNvPr id="17"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02 Proje Teklif Çağrısı</a:t>
              </a:r>
              <a:endParaRPr lang="tr-TR" sz="1600" b="1" dirty="0">
                <a:solidFill>
                  <a:srgbClr val="00BAD9"/>
                </a:solidFill>
              </a:endParaRPr>
            </a:p>
          </p:txBody>
        </p:sp>
        <p:cxnSp>
          <p:nvCxnSpPr>
            <p:cNvPr id="18" name="Düz Bağlayıcı 17"/>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0" name="Tablo 19"/>
          <p:cNvGraphicFramePr>
            <a:graphicFrameLocks noGrp="1"/>
          </p:cNvGraphicFramePr>
          <p:nvPr>
            <p:extLst/>
          </p:nvPr>
        </p:nvGraphicFramePr>
        <p:xfrm>
          <a:off x="879974" y="1647410"/>
          <a:ext cx="8009238" cy="3748702"/>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2736304">
                <a:tc>
                  <a:txBody>
                    <a:bodyPr/>
                    <a:lstStyle/>
                    <a:p>
                      <a:pPr marL="117475" indent="-117475" algn="just">
                        <a:lnSpc>
                          <a:spcPct val="100000"/>
                        </a:lnSpc>
                        <a:spcBef>
                          <a:spcPts val="0"/>
                        </a:spcBef>
                        <a:spcAft>
                          <a:spcPts val="0"/>
                        </a:spcAft>
                        <a:buClr>
                          <a:srgbClr val="154E5F"/>
                        </a:buClr>
                        <a:buSzPct val="125000"/>
                        <a:buFont typeface="Arial" panose="020B0604020202020204" pitchFamily="34" charset="0"/>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KOBİGEL Programı kapsamındaki bir projesi başarısız tamamlanan ya da sonlandırılan işletmeler, başarısız tamamlama ya da sonlandırmaya ilişkin Kurul Kararı tarihinden itibaren 2 yıl süreyle bu program kapsamında tekrar proje başvurusu yapamaz.</a:t>
                      </a:r>
                    </a:p>
                    <a:p>
                      <a:pPr marL="117475" indent="-117475" algn="just">
                        <a:lnSpc>
                          <a:spcPct val="100000"/>
                        </a:lnSpc>
                        <a:spcBef>
                          <a:spcPts val="0"/>
                        </a:spcBef>
                        <a:spcAft>
                          <a:spcPts val="0"/>
                        </a:spcAft>
                        <a:buClr>
                          <a:srgbClr val="154E5F"/>
                        </a:buClr>
                        <a:buSzPct val="125000"/>
                        <a:buFont typeface="Arial" panose="020B0604020202020204" pitchFamily="34" charset="0"/>
                        <a:buChar char="•"/>
                      </a:pPr>
                      <a:endParaRPr lang="tr-TR" sz="2000" b="0" strike="noStrike" kern="1200" baseline="0" dirty="0" smtClean="0">
                        <a:solidFill>
                          <a:schemeClr val="accent1">
                            <a:lumMod val="50000"/>
                          </a:schemeClr>
                        </a:solidFill>
                        <a:latin typeface="Calibri" panose="020F0502020204030204" pitchFamily="34" charset="0"/>
                        <a:ea typeface="+mn-ea"/>
                        <a:cs typeface="+mn-cs"/>
                      </a:endParaRPr>
                    </a:p>
                    <a:p>
                      <a:pPr marL="117475" indent="-117475" algn="just">
                        <a:lnSpc>
                          <a:spcPct val="100000"/>
                        </a:lnSpc>
                        <a:spcBef>
                          <a:spcPts val="0"/>
                        </a:spcBef>
                        <a:spcAft>
                          <a:spcPts val="0"/>
                        </a:spcAft>
                        <a:buClr>
                          <a:srgbClr val="154E5F"/>
                        </a:buClr>
                        <a:buSzPct val="125000"/>
                        <a:buFont typeface="Arial" panose="020B0604020202020204" pitchFamily="34" charset="0"/>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Başarılı tamamlanan bir projeden sonra yeni bir proje başvurusu, proje süresinin bitiş tarihinden itibaren en az 1 yıl sonra yapılabilir.</a:t>
                      </a:r>
                    </a:p>
                    <a:p>
                      <a:pPr marL="117475" indent="-117475" algn="just">
                        <a:lnSpc>
                          <a:spcPct val="100000"/>
                        </a:lnSpc>
                        <a:spcBef>
                          <a:spcPts val="0"/>
                        </a:spcBef>
                        <a:spcAft>
                          <a:spcPts val="0"/>
                        </a:spcAft>
                        <a:buClr>
                          <a:srgbClr val="52AADF"/>
                        </a:buClr>
                        <a:buSzPct val="125000"/>
                        <a:buFont typeface="Arial" panose="020B0604020202020204" pitchFamily="34" charset="0"/>
                        <a:buChar char="•"/>
                      </a:pPr>
                      <a:endParaRPr lang="tr-TR" sz="2000" b="0" strike="noStrike" kern="1200" baseline="0" dirty="0" smtClean="0">
                        <a:solidFill>
                          <a:schemeClr val="accent1">
                            <a:lumMod val="50000"/>
                          </a:schemeClr>
                        </a:solidFill>
                        <a:latin typeface="Calibri" panose="020F0502020204030204" pitchFamily="34" charset="0"/>
                        <a:ea typeface="+mn-ea"/>
                        <a:cs typeface="+mn-cs"/>
                      </a:endParaRPr>
                    </a:p>
                    <a:p>
                      <a:pPr marL="117475" indent="-117475" algn="just">
                        <a:lnSpc>
                          <a:spcPct val="100000"/>
                        </a:lnSpc>
                        <a:spcBef>
                          <a:spcPts val="0"/>
                        </a:spcBef>
                        <a:spcAft>
                          <a:spcPts val="0"/>
                        </a:spcAft>
                        <a:buClr>
                          <a:srgbClr val="154E5F"/>
                        </a:buClr>
                        <a:buSzPct val="125000"/>
                        <a:buFont typeface="Arial" panose="020B0604020202020204" pitchFamily="34" charset="0"/>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Henüz süreci sonuçlanmamış KOBİGEL projesi olanlar bu çağrı kapsamında başvuru yapamaz.</a:t>
                      </a:r>
                    </a:p>
                    <a:p>
                      <a:pPr marL="0" indent="0" algn="just">
                        <a:lnSpc>
                          <a:spcPct val="100000"/>
                        </a:lnSpc>
                        <a:spcBef>
                          <a:spcPts val="0"/>
                        </a:spcBef>
                        <a:spcAft>
                          <a:spcPts val="0"/>
                        </a:spcAft>
                        <a:buClr>
                          <a:srgbClr val="52AADF"/>
                        </a:buClr>
                        <a:buSzPct val="125000"/>
                        <a:buFont typeface="Arial" panose="020B0604020202020204" pitchFamily="34" charset="0"/>
                        <a:buNone/>
                      </a:pPr>
                      <a:endParaRPr lang="tr-TR" sz="2000" b="0" strike="noStrike" kern="1200" baseline="0" dirty="0" smtClean="0">
                        <a:solidFill>
                          <a:schemeClr val="accent1">
                            <a:lumMod val="50000"/>
                          </a:schemeClr>
                        </a:solidFill>
                        <a:latin typeface="Calibri" panose="020F0502020204030204" pitchFamily="34" charset="0"/>
                        <a:ea typeface="+mn-ea"/>
                        <a:cs typeface="+mn-cs"/>
                      </a:endParaRPr>
                    </a:p>
                    <a:p>
                      <a:pPr marL="0" indent="0" algn="just">
                        <a:lnSpc>
                          <a:spcPct val="100000"/>
                        </a:lnSpc>
                        <a:spcBef>
                          <a:spcPts val="0"/>
                        </a:spcBef>
                        <a:spcAft>
                          <a:spcPts val="0"/>
                        </a:spcAft>
                        <a:buClr>
                          <a:srgbClr val="52AADF"/>
                        </a:buClr>
                        <a:buSzPct val="125000"/>
                        <a:buFont typeface="Arial" panose="020B0604020202020204" pitchFamily="34" charset="0"/>
                        <a:buNone/>
                      </a:pPr>
                      <a:endParaRPr lang="tr-TR" sz="2000" b="0" strike="noStrike" kern="1200" baseline="0" dirty="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77</a:t>
            </a:fld>
            <a:endParaRPr lang="en-CA" dirty="0">
              <a:latin typeface="Calibri" panose="020F0502020204030204" pitchFamily="34" charset="0"/>
            </a:endParaRPr>
          </a:p>
        </p:txBody>
      </p:sp>
    </p:spTree>
    <p:extLst>
      <p:ext uri="{BB962C8B-B14F-4D97-AF65-F5344CB8AC3E}">
        <p14:creationId xmlns:p14="http://schemas.microsoft.com/office/powerpoint/2010/main" val="5703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413450"/>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02 </a:t>
              </a:r>
              <a:r>
                <a:rPr lang="tr-TR" sz="1600" b="1" dirty="0">
                  <a:solidFill>
                    <a:srgbClr val="0070C0"/>
                  </a:solidFill>
                </a:rPr>
                <a:t>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Dikdörtgen 1"/>
          <p:cNvSpPr/>
          <p:nvPr/>
        </p:nvSpPr>
        <p:spPr>
          <a:xfrm>
            <a:off x="0" y="5144492"/>
            <a:ext cx="8994426" cy="1754326"/>
          </a:xfrm>
          <a:prstGeom prst="rect">
            <a:avLst/>
          </a:prstGeom>
        </p:spPr>
        <p:txBody>
          <a:bodyPr wrap="square">
            <a:spAutoFit/>
          </a:bodyPr>
          <a:lstStyle/>
          <a:p>
            <a:pPr algn="just">
              <a:spcBef>
                <a:spcPts val="600"/>
              </a:spcBef>
            </a:pPr>
            <a:r>
              <a:rPr lang="tr-TR" sz="1400" dirty="0" smtClean="0">
                <a:solidFill>
                  <a:srgbClr val="FF0000"/>
                </a:solidFill>
              </a:rPr>
              <a:t>*</a:t>
            </a:r>
            <a:r>
              <a:rPr lang="tr-TR" sz="1400" dirty="0">
                <a:solidFill>
                  <a:schemeClr val="accent1">
                    <a:lumMod val="50000"/>
                  </a:schemeClr>
                </a:solidFill>
              </a:rPr>
              <a:t>Geri Ödemeli </a:t>
            </a:r>
            <a:r>
              <a:rPr lang="tr-TR" sz="1400" dirty="0">
                <a:solidFill>
                  <a:schemeClr val="accent1">
                    <a:lumMod val="50000"/>
                  </a:schemeClr>
                </a:solidFill>
                <a:ea typeface="+mn-ea"/>
              </a:rPr>
              <a:t>Destekler</a:t>
            </a:r>
            <a:r>
              <a:rPr lang="tr-TR" sz="1400" dirty="0">
                <a:solidFill>
                  <a:schemeClr val="accent1">
                    <a:lumMod val="50000"/>
                  </a:schemeClr>
                </a:solidFill>
              </a:rPr>
              <a:t> için, destek ödeme aşamasında destek tutarı kadar teminat mektubu veya KGF kefalet mektubu ibraz edilmek zorundadır. Geri ödemeler, proje bitişinden 12 ay sonra başlamak üzere dörder aylık dönemde altı eşit taksitte yapılır, faiz veya komisyon alınmaz. </a:t>
            </a:r>
          </a:p>
          <a:p>
            <a:pPr algn="just">
              <a:spcBef>
                <a:spcPts val="600"/>
              </a:spcBef>
            </a:pPr>
            <a:r>
              <a:rPr lang="tr-TR" sz="1400" dirty="0" smtClean="0">
                <a:solidFill>
                  <a:srgbClr val="FF0000"/>
                </a:solidFill>
              </a:rPr>
              <a:t>**</a:t>
            </a:r>
            <a:r>
              <a:rPr lang="tr-TR" sz="1400" dirty="0" smtClean="0">
                <a:solidFill>
                  <a:schemeClr val="accent1">
                    <a:lumMod val="50000"/>
                  </a:schemeClr>
                </a:solidFill>
              </a:rPr>
              <a:t>Personel </a:t>
            </a:r>
            <a:r>
              <a:rPr lang="tr-TR" sz="1400" dirty="0">
                <a:solidFill>
                  <a:schemeClr val="accent1">
                    <a:lumMod val="50000"/>
                  </a:schemeClr>
                </a:solidFill>
              </a:rPr>
              <a:t>giderleri için, öğrenim durumu katsayısına göre belirlenen tutarda (oran uygulanmadan) geri ödemesiz destek verilir</a:t>
            </a:r>
            <a:r>
              <a:rPr lang="tr-TR" sz="1400" dirty="0" smtClean="0">
                <a:solidFill>
                  <a:schemeClr val="accent1">
                    <a:lumMod val="50000"/>
                  </a:schemeClr>
                </a:solidFill>
              </a:rPr>
              <a:t>.</a:t>
            </a:r>
          </a:p>
          <a:p>
            <a:pPr algn="just">
              <a:spcBef>
                <a:spcPts val="600"/>
              </a:spcBef>
            </a:pPr>
            <a:r>
              <a:rPr lang="tr-TR" sz="1400" dirty="0" smtClean="0">
                <a:solidFill>
                  <a:srgbClr val="FF0000"/>
                </a:solidFill>
              </a:rPr>
              <a:t>***</a:t>
            </a:r>
            <a:r>
              <a:rPr lang="tr-TR" sz="1400" dirty="0" smtClean="0">
                <a:solidFill>
                  <a:schemeClr val="accent1">
                    <a:lumMod val="50000"/>
                  </a:schemeClr>
                </a:solidFill>
              </a:rPr>
              <a:t> </a:t>
            </a:r>
            <a:r>
              <a:rPr lang="tr-TR" sz="1400" dirty="0">
                <a:solidFill>
                  <a:schemeClr val="accent1">
                    <a:lumMod val="50000"/>
                  </a:schemeClr>
                </a:solidFill>
                <a:ea typeface="+mn-ea"/>
              </a:rPr>
              <a:t>Desteğin başlangıç tarihinden itibaren 4 (dört) ay içerisinde talep edilmesi halinde teminat karşılığında erken ödeme yapılabilir. </a:t>
            </a:r>
          </a:p>
        </p:txBody>
      </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78</a:t>
            </a:fld>
            <a:endParaRPr lang="en-CA" dirty="0">
              <a:latin typeface="Calibri" panose="020F0502020204030204" pitchFamily="34" charset="0"/>
            </a:endParaRPr>
          </a:p>
        </p:txBody>
      </p:sp>
      <p:graphicFrame>
        <p:nvGraphicFramePr>
          <p:cNvPr id="9" name="Diyagram 8"/>
          <p:cNvGraphicFramePr/>
          <p:nvPr>
            <p:extLst/>
          </p:nvPr>
        </p:nvGraphicFramePr>
        <p:xfrm>
          <a:off x="1187624" y="881308"/>
          <a:ext cx="7806802" cy="4119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5511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41442"/>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02 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79</a:t>
            </a:fld>
            <a:endParaRPr lang="en-CA" dirty="0">
              <a:latin typeface="Calibri" panose="020F0502020204030204" pitchFamily="34" charset="0"/>
            </a:endParaRPr>
          </a:p>
        </p:txBody>
      </p:sp>
      <p:graphicFrame>
        <p:nvGraphicFramePr>
          <p:cNvPr id="7" name="Diyagram 6"/>
          <p:cNvGraphicFramePr/>
          <p:nvPr>
            <p:extLst/>
          </p:nvPr>
        </p:nvGraphicFramePr>
        <p:xfrm>
          <a:off x="611560" y="758878"/>
          <a:ext cx="770485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Dikdörtgen 10"/>
          <p:cNvSpPr/>
          <p:nvPr/>
        </p:nvSpPr>
        <p:spPr>
          <a:xfrm>
            <a:off x="395536" y="4906468"/>
            <a:ext cx="7776864" cy="1323439"/>
          </a:xfrm>
          <a:prstGeom prst="rect">
            <a:avLst/>
          </a:prstGeom>
        </p:spPr>
        <p:txBody>
          <a:bodyPr wrap="square">
            <a:spAutoFit/>
          </a:bodyPr>
          <a:lstStyle/>
          <a:p>
            <a:pPr marL="285750" indent="-285750" algn="just">
              <a:buFont typeface="Wingdings" panose="05000000000000000000" pitchFamily="2" charset="2"/>
              <a:buChar char="§"/>
            </a:pPr>
            <a:r>
              <a:rPr lang="tr-TR" sz="1600" dirty="0" smtClean="0">
                <a:solidFill>
                  <a:schemeClr val="accent1">
                    <a:lumMod val="50000"/>
                  </a:schemeClr>
                </a:solidFill>
                <a:ea typeface="+mn-ea"/>
              </a:rPr>
              <a:t>İmalat sanayi sektöründeki KOBİ’ler, “Uygun Proje Konuları” bölümünde belirtilen imalat sanayi sektörüyle ilişkili 8 dijital teknolojiden </a:t>
            </a:r>
            <a:r>
              <a:rPr lang="tr-TR" sz="1600" b="1" dirty="0" smtClean="0">
                <a:solidFill>
                  <a:schemeClr val="accent1">
                    <a:lumMod val="50000"/>
                  </a:schemeClr>
                </a:solidFill>
                <a:ea typeface="+mn-ea"/>
              </a:rPr>
              <a:t>biri</a:t>
            </a:r>
            <a:r>
              <a:rPr lang="tr-TR" sz="1600" dirty="0" smtClean="0">
                <a:solidFill>
                  <a:schemeClr val="accent1">
                    <a:lumMod val="50000"/>
                  </a:schemeClr>
                </a:solidFill>
                <a:ea typeface="+mn-ea"/>
              </a:rPr>
              <a:t> VEYA </a:t>
            </a:r>
            <a:r>
              <a:rPr lang="tr-TR" sz="1600" b="1" dirty="0" smtClean="0">
                <a:solidFill>
                  <a:schemeClr val="accent1">
                    <a:lumMod val="50000"/>
                  </a:schemeClr>
                </a:solidFill>
                <a:ea typeface="+mn-ea"/>
              </a:rPr>
              <a:t>birkaçını birlikte </a:t>
            </a:r>
            <a:r>
              <a:rPr lang="tr-TR" sz="1600" dirty="0" smtClean="0">
                <a:solidFill>
                  <a:schemeClr val="accent1">
                    <a:lumMod val="50000"/>
                  </a:schemeClr>
                </a:solidFill>
                <a:ea typeface="+mn-ea"/>
              </a:rPr>
              <a:t>üretim ve ilişkili iş süreçlerine adapte etmek / uygulamak / uyarlamak için proje sunabilecektir. </a:t>
            </a:r>
          </a:p>
          <a:p>
            <a:pPr marL="285750" indent="-285750" algn="just">
              <a:buFont typeface="Wingdings" panose="05000000000000000000" pitchFamily="2" charset="2"/>
              <a:buChar char="§"/>
            </a:pPr>
            <a:r>
              <a:rPr lang="tr-TR" sz="1600" dirty="0" smtClean="0">
                <a:solidFill>
                  <a:schemeClr val="accent1">
                    <a:lumMod val="50000"/>
                  </a:schemeClr>
                </a:solidFill>
                <a:ea typeface="+mn-ea"/>
              </a:rPr>
              <a:t>İmalatçı KOBİ’lerin edinecekleri teknolojilerin </a:t>
            </a:r>
            <a:r>
              <a:rPr lang="tr-TR" sz="1600" b="1" dirty="0" smtClean="0">
                <a:solidFill>
                  <a:schemeClr val="accent1">
                    <a:lumMod val="50000"/>
                  </a:schemeClr>
                </a:solidFill>
                <a:ea typeface="+mn-ea"/>
              </a:rPr>
              <a:t>yerli firmalardan</a:t>
            </a:r>
            <a:r>
              <a:rPr lang="tr-TR" sz="1600" dirty="0" smtClean="0">
                <a:solidFill>
                  <a:schemeClr val="accent1">
                    <a:lumMod val="50000"/>
                  </a:schemeClr>
                </a:solidFill>
                <a:ea typeface="+mn-ea"/>
              </a:rPr>
              <a:t> karşılanma durumu değerlendirmede olumlu yönde dikkate alınacaktır. </a:t>
            </a:r>
            <a:endParaRPr lang="tr-TR" sz="1600" dirty="0">
              <a:solidFill>
                <a:schemeClr val="accent1">
                  <a:lumMod val="50000"/>
                </a:schemeClr>
              </a:solidFill>
              <a:ea typeface="+mn-ea"/>
            </a:endParaRPr>
          </a:p>
        </p:txBody>
      </p:sp>
      <p:sp>
        <p:nvSpPr>
          <p:cNvPr id="2" name="Metin kutusu 1"/>
          <p:cNvSpPr txBox="1"/>
          <p:nvPr/>
        </p:nvSpPr>
        <p:spPr>
          <a:xfrm>
            <a:off x="969247" y="1430189"/>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1</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0" name="Metin kutusu 9"/>
          <p:cNvSpPr txBox="1"/>
          <p:nvPr/>
        </p:nvSpPr>
        <p:spPr>
          <a:xfrm>
            <a:off x="1891831" y="1448621"/>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2</a:t>
            </a:r>
          </a:p>
        </p:txBody>
      </p:sp>
      <p:sp>
        <p:nvSpPr>
          <p:cNvPr id="12" name="Metin kutusu 11"/>
          <p:cNvSpPr txBox="1"/>
          <p:nvPr/>
        </p:nvSpPr>
        <p:spPr>
          <a:xfrm>
            <a:off x="2928403" y="1448621"/>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3</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3" name="Metin kutusu 12"/>
          <p:cNvSpPr txBox="1"/>
          <p:nvPr/>
        </p:nvSpPr>
        <p:spPr>
          <a:xfrm>
            <a:off x="3908140" y="1430189"/>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4</a:t>
            </a:r>
          </a:p>
        </p:txBody>
      </p:sp>
      <p:sp>
        <p:nvSpPr>
          <p:cNvPr id="14" name="Metin kutusu 13"/>
          <p:cNvSpPr txBox="1"/>
          <p:nvPr/>
        </p:nvSpPr>
        <p:spPr>
          <a:xfrm>
            <a:off x="4893041" y="1448621"/>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5</a:t>
            </a:r>
          </a:p>
        </p:txBody>
      </p:sp>
      <p:sp>
        <p:nvSpPr>
          <p:cNvPr id="15" name="Metin kutusu 14"/>
          <p:cNvSpPr txBox="1"/>
          <p:nvPr/>
        </p:nvSpPr>
        <p:spPr>
          <a:xfrm>
            <a:off x="5815625" y="1430189"/>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6</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6" name="Metin kutusu 15"/>
          <p:cNvSpPr txBox="1"/>
          <p:nvPr/>
        </p:nvSpPr>
        <p:spPr>
          <a:xfrm>
            <a:off x="6781794" y="1451619"/>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7</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7" name="Metin kutusu 16"/>
          <p:cNvSpPr txBox="1"/>
          <p:nvPr/>
        </p:nvSpPr>
        <p:spPr>
          <a:xfrm>
            <a:off x="7678428" y="1448621"/>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8</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42916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51520" y="824069"/>
            <a:ext cx="8640960" cy="5323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tabLst>
                <a:tab pos="723900" algn="l"/>
              </a:tabLst>
              <a:defRPr/>
            </a:pPr>
            <a:endParaRPr lang="tr-TR" b="1" dirty="0" smtClean="0">
              <a:solidFill>
                <a:srgbClr val="FF0000"/>
              </a:solidFill>
              <a:latin typeface="Calibri" panose="020F0502020204030204" pitchFamily="34" charset="0"/>
            </a:endParaRPr>
          </a:p>
          <a:p>
            <a:pPr marL="0" indent="0" algn="ctr">
              <a:lnSpc>
                <a:spcPct val="90000"/>
              </a:lnSpc>
              <a:buNone/>
              <a:tabLst>
                <a:tab pos="723900" algn="l"/>
              </a:tabLst>
              <a:defRPr/>
            </a:pPr>
            <a:r>
              <a:rPr lang="tr-TR" b="1" dirty="0" smtClean="0">
                <a:solidFill>
                  <a:srgbClr val="FF0000"/>
                </a:solidFill>
                <a:latin typeface="Calibri" panose="020F0502020204030204" pitchFamily="34" charset="0"/>
              </a:rPr>
              <a:t>KOSGEB’e Sunulacak Proje Nasıl Olmalıdır?</a:t>
            </a:r>
          </a:p>
          <a:p>
            <a:pPr marL="0" indent="0" algn="ctr">
              <a:buNone/>
            </a:pPr>
            <a:r>
              <a:rPr lang="tr-TR" sz="2200" dirty="0" smtClean="0">
                <a:solidFill>
                  <a:schemeClr val="accent1">
                    <a:lumMod val="50000"/>
                  </a:schemeClr>
                </a:solidFill>
                <a:latin typeface="Calibri" panose="020F0502020204030204" pitchFamily="34" charset="0"/>
              </a:rPr>
              <a:t>İşletmenin </a:t>
            </a:r>
            <a:r>
              <a:rPr lang="tr-TR" sz="2200" b="1" u="sng" dirty="0">
                <a:solidFill>
                  <a:schemeClr val="accent1">
                    <a:lumMod val="50000"/>
                  </a:schemeClr>
                </a:solidFill>
                <a:latin typeface="Calibri" panose="020F0502020204030204" pitchFamily="34" charset="0"/>
              </a:rPr>
              <a:t>belirlenmiş bir sorunu veya ihtiyacını </a:t>
            </a:r>
            <a:r>
              <a:rPr lang="tr-TR" sz="2200" dirty="0" smtClean="0">
                <a:solidFill>
                  <a:schemeClr val="accent1">
                    <a:lumMod val="50000"/>
                  </a:schemeClr>
                </a:solidFill>
                <a:latin typeface="Calibri" panose="020F0502020204030204" pitchFamily="34" charset="0"/>
              </a:rPr>
              <a:t>gidermek üzere </a:t>
            </a:r>
          </a:p>
          <a:p>
            <a:pPr marL="0" indent="0" algn="ctr">
              <a:buNone/>
            </a:pPr>
            <a:r>
              <a:rPr lang="tr-TR" sz="2200" dirty="0" smtClean="0">
                <a:solidFill>
                  <a:schemeClr val="accent1">
                    <a:lumMod val="50000"/>
                  </a:schemeClr>
                </a:solidFill>
                <a:latin typeface="Calibri" panose="020F0502020204030204" pitchFamily="34" charset="0"/>
              </a:rPr>
              <a:t>birden fazla </a:t>
            </a:r>
            <a:r>
              <a:rPr lang="tr-TR" sz="2200" dirty="0">
                <a:solidFill>
                  <a:schemeClr val="accent1">
                    <a:lumMod val="50000"/>
                  </a:schemeClr>
                </a:solidFill>
                <a:latin typeface="Calibri" panose="020F0502020204030204" pitchFamily="34" charset="0"/>
              </a:rPr>
              <a:t>etkinlik veya faaliyetlerin </a:t>
            </a:r>
            <a:r>
              <a:rPr lang="tr-TR" sz="2200" dirty="0" smtClean="0">
                <a:solidFill>
                  <a:schemeClr val="accent1">
                    <a:lumMod val="50000"/>
                  </a:schemeClr>
                </a:solidFill>
                <a:latin typeface="Calibri" panose="020F0502020204030204" pitchFamily="34" charset="0"/>
              </a:rPr>
              <a:t>bir araya  </a:t>
            </a:r>
            <a:r>
              <a:rPr lang="tr-TR" sz="2200" dirty="0">
                <a:solidFill>
                  <a:schemeClr val="accent1">
                    <a:lumMod val="50000"/>
                  </a:schemeClr>
                </a:solidFill>
                <a:latin typeface="Calibri" panose="020F0502020204030204" pitchFamily="34" charset="0"/>
              </a:rPr>
              <a:t>gelmesiyle, bazı çıktıların elde edilmesi ve bu çıktıları  aracılığıyla  proje </a:t>
            </a:r>
            <a:r>
              <a:rPr lang="tr-TR" sz="2200" dirty="0" smtClean="0">
                <a:solidFill>
                  <a:schemeClr val="accent1">
                    <a:lumMod val="50000"/>
                  </a:schemeClr>
                </a:solidFill>
                <a:latin typeface="Calibri" panose="020F0502020204030204" pitchFamily="34" charset="0"/>
              </a:rPr>
              <a:t>amacına ulaşılmasını sağlamalıdır.</a:t>
            </a:r>
          </a:p>
          <a:p>
            <a:pPr algn="ctr">
              <a:buFont typeface="Arial" charset="0"/>
              <a:buChar char="•"/>
            </a:pPr>
            <a:endParaRPr lang="tr-TR" sz="2200" dirty="0" smtClean="0">
              <a:latin typeface="Calibri" panose="020F0502020204030204" pitchFamily="34" charset="0"/>
            </a:endParaRPr>
          </a:p>
          <a:p>
            <a:pPr algn="just">
              <a:buFont typeface="Arial" charset="0"/>
              <a:buChar char="•"/>
            </a:pPr>
            <a:endParaRPr lang="tr-TR" dirty="0" smtClean="0"/>
          </a:p>
          <a:p>
            <a:pPr marL="0" indent="0" algn="just">
              <a:buNone/>
            </a:pPr>
            <a:endParaRPr lang="tr-TR" altLang="tr-TR" dirty="0">
              <a:latin typeface="Arial" panose="020B0604020202020204" pitchFamily="34" charset="0"/>
              <a:cs typeface="Arial" panose="020B0604020202020204" pitchFamily="34" charset="0"/>
            </a:endParaRPr>
          </a:p>
        </p:txBody>
      </p:sp>
      <p:pic>
        <p:nvPicPr>
          <p:cNvPr id="5" name="Resim 4"/>
          <p:cNvPicPr/>
          <p:nvPr/>
        </p:nvPicPr>
        <p:blipFill rotWithShape="1">
          <a:blip r:embed="rId3"/>
          <a:srcRect l="24850" t="44177" r="58237" b="29210"/>
          <a:stretch/>
        </p:blipFill>
        <p:spPr bwMode="auto">
          <a:xfrm>
            <a:off x="2771800" y="3595100"/>
            <a:ext cx="3081854" cy="2591405"/>
          </a:xfrm>
          <a:prstGeom prst="rect">
            <a:avLst/>
          </a:prstGeom>
          <a:ln>
            <a:noFill/>
          </a:ln>
          <a:extLst>
            <a:ext uri="{53640926-AAD7-44D8-BBD7-CCE9431645EC}">
              <a14:shadowObscured xmlns:a14="http://schemas.microsoft.com/office/drawing/2010/main"/>
            </a:ext>
          </a:extLst>
        </p:spPr>
      </p:pic>
      <p:grpSp>
        <p:nvGrpSpPr>
          <p:cNvPr id="9" name="Grup 8"/>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4" name="Düz Bağlayıcı 3"/>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8</a:t>
            </a:fld>
            <a:endParaRPr lang="en-CA" dirty="0">
              <a:latin typeface="Calibri" panose="020F0502020204030204" pitchFamily="34" charset="0"/>
            </a:endParaRPr>
          </a:p>
        </p:txBody>
      </p:sp>
    </p:spTree>
    <p:extLst>
      <p:ext uri="{BB962C8B-B14F-4D97-AF65-F5344CB8AC3E}">
        <p14:creationId xmlns:p14="http://schemas.microsoft.com/office/powerpoint/2010/main" val="2582822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41442"/>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02 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36" name="Tablo 35"/>
          <p:cNvGraphicFramePr>
            <a:graphicFrameLocks noGrp="1"/>
          </p:cNvGraphicFramePr>
          <p:nvPr>
            <p:extLst/>
          </p:nvPr>
        </p:nvGraphicFramePr>
        <p:xfrm>
          <a:off x="827584" y="851540"/>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Desteklenecek</a:t>
                      </a:r>
                      <a:r>
                        <a:rPr lang="tr-TR" sz="2400" b="1" baseline="0" dirty="0" smtClean="0">
                          <a:solidFill>
                            <a:srgbClr val="FF0000"/>
                          </a:solidFill>
                          <a:latin typeface="Calibri" pitchFamily="34" charset="0"/>
                          <a:ea typeface="ヒラギノ角ゴ Pro W3" pitchFamily="1" charset="-128"/>
                        </a:rPr>
                        <a:t> gider türleri</a:t>
                      </a:r>
                      <a:r>
                        <a:rPr lang="tr-TR" sz="2400" b="1" dirty="0" smtClean="0">
                          <a:solidFill>
                            <a:srgbClr val="FF0000"/>
                          </a:solidFill>
                          <a:latin typeface="Calibri" pitchFamily="34" charset="0"/>
                          <a:ea typeface="ヒラギノ角ゴ Pro W3" pitchFamily="1" charset="-128"/>
                        </a:rPr>
                        <a:t>:</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80</a:t>
            </a:fld>
            <a:endParaRPr lang="en-CA" dirty="0">
              <a:latin typeface="Calibri" panose="020F0502020204030204" pitchFamily="34" charset="0"/>
            </a:endParaRPr>
          </a:p>
        </p:txBody>
      </p:sp>
      <p:sp>
        <p:nvSpPr>
          <p:cNvPr id="2" name="Metin kutusu 1"/>
          <p:cNvSpPr txBox="1"/>
          <p:nvPr/>
        </p:nvSpPr>
        <p:spPr>
          <a:xfrm>
            <a:off x="237207" y="5338002"/>
            <a:ext cx="4935894" cy="369332"/>
          </a:xfrm>
          <a:prstGeom prst="rect">
            <a:avLst/>
          </a:prstGeom>
          <a:noFill/>
        </p:spPr>
        <p:txBody>
          <a:bodyPr wrap="square" rtlCol="0">
            <a:spAutoFit/>
          </a:bodyPr>
          <a:lstStyle/>
          <a:p>
            <a:r>
              <a:rPr lang="tr-TR" dirty="0" smtClean="0">
                <a:solidFill>
                  <a:srgbClr val="FF0000"/>
                </a:solidFill>
              </a:rPr>
              <a:t>*</a:t>
            </a:r>
            <a:r>
              <a:rPr lang="tr-TR" dirty="0" smtClean="0"/>
              <a:t> </a:t>
            </a:r>
            <a:r>
              <a:rPr lang="tr-TR" dirty="0">
                <a:solidFill>
                  <a:srgbClr val="154E5F"/>
                </a:solidFill>
              </a:rPr>
              <a:t>Y</a:t>
            </a:r>
            <a:r>
              <a:rPr lang="tr-TR" dirty="0" smtClean="0">
                <a:solidFill>
                  <a:srgbClr val="154E5F"/>
                </a:solidFill>
              </a:rPr>
              <a:t>azılıma ilişkin eğitim-danışmanlık giderleri dahil</a:t>
            </a:r>
            <a:endParaRPr lang="tr-TR" dirty="0">
              <a:solidFill>
                <a:srgbClr val="154E5F"/>
              </a:solidFill>
            </a:endParaRPr>
          </a:p>
        </p:txBody>
      </p:sp>
      <p:sp>
        <p:nvSpPr>
          <p:cNvPr id="10" name="Köşeli Çift Ayraç 9"/>
          <p:cNvSpPr/>
          <p:nvPr/>
        </p:nvSpPr>
        <p:spPr>
          <a:xfrm>
            <a:off x="316836" y="851904"/>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11" name="Tablo 10"/>
          <p:cNvGraphicFramePr>
            <a:graphicFrameLocks noGrp="1"/>
          </p:cNvGraphicFramePr>
          <p:nvPr>
            <p:extLst/>
          </p:nvPr>
        </p:nvGraphicFramePr>
        <p:xfrm>
          <a:off x="237207" y="1558760"/>
          <a:ext cx="8727281" cy="3620558"/>
        </p:xfrm>
        <a:graphic>
          <a:graphicData uri="http://schemas.openxmlformats.org/drawingml/2006/table">
            <a:tbl>
              <a:tblPr firstRow="1" bandRow="1">
                <a:tableStyleId>{5C22544A-7EE6-4342-B048-85BDC9FD1C3A}</a:tableStyleId>
              </a:tblPr>
              <a:tblGrid>
                <a:gridCol w="3754840">
                  <a:extLst>
                    <a:ext uri="{9D8B030D-6E8A-4147-A177-3AD203B41FA5}">
                      <a16:colId xmlns:a16="http://schemas.microsoft.com/office/drawing/2014/main" val="20000"/>
                    </a:ext>
                  </a:extLst>
                </a:gridCol>
                <a:gridCol w="4972441">
                  <a:extLst>
                    <a:ext uri="{9D8B030D-6E8A-4147-A177-3AD203B41FA5}">
                      <a16:colId xmlns:a16="http://schemas.microsoft.com/office/drawing/2014/main" val="20001"/>
                    </a:ext>
                  </a:extLst>
                </a:gridCol>
              </a:tblGrid>
              <a:tr h="398867">
                <a:tc>
                  <a:txBody>
                    <a:bodyPr/>
                    <a:lstStyle/>
                    <a:p>
                      <a:pPr>
                        <a:spcAft>
                          <a:spcPts val="0"/>
                        </a:spcAft>
                      </a:pPr>
                      <a:r>
                        <a:rPr lang="tr-TR" sz="1800" b="1" dirty="0" smtClean="0">
                          <a:solidFill>
                            <a:srgbClr val="FFFFFF"/>
                          </a:solidFill>
                          <a:effectLst/>
                          <a:latin typeface="Calibri" panose="020F0502020204030204" pitchFamily="34" charset="0"/>
                          <a:ea typeface="Cambria"/>
                        </a:rPr>
                        <a:t>Gider türü</a:t>
                      </a:r>
                      <a:endParaRPr lang="tr-TR" sz="1800" dirty="0">
                        <a:effectLst/>
                        <a:latin typeface="Calibri" panose="020F0502020204030204" pitchFamily="34" charset="0"/>
                        <a:ea typeface="Times New Roman"/>
                      </a:endParaRPr>
                    </a:p>
                  </a:txBody>
                  <a:tcPr marL="68580" marR="68580" marT="0" marB="0">
                    <a:lnL w="12700" cap="flat" cmpd="sng" algn="ctr">
                      <a:solidFill>
                        <a:srgbClr val="439BB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tc>
                  <a:txBody>
                    <a:bodyPr/>
                    <a:lstStyle/>
                    <a:p>
                      <a:pPr algn="ctr">
                        <a:spcAft>
                          <a:spcPts val="0"/>
                        </a:spcAft>
                      </a:pPr>
                      <a:r>
                        <a:rPr lang="tr-TR" sz="1800" baseline="0" dirty="0" smtClean="0">
                          <a:effectLst/>
                          <a:latin typeface="Calibri" panose="020F0502020204030204" pitchFamily="34" charset="0"/>
                          <a:ea typeface="Times New Roman"/>
                        </a:rPr>
                        <a:t>Destek üst limiti</a:t>
                      </a:r>
                      <a:endParaRPr lang="tr-TR" sz="1800" dirty="0">
                        <a:effectLst/>
                        <a:latin typeface="Calibri" panose="020F0502020204030204" pitchFamily="34" charset="0"/>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427967">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Personel</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 40</a:t>
                      </a:r>
                      <a:r>
                        <a:rPr lang="sv-SE" sz="1800" b="0" strike="noStrike" kern="1200" dirty="0" smtClean="0">
                          <a:solidFill>
                            <a:srgbClr val="FF0000"/>
                          </a:solidFill>
                          <a:latin typeface="Calibri" panose="020F0502020204030204" pitchFamily="34" charset="0"/>
                          <a:ea typeface="+mn-ea"/>
                          <a:cs typeface="+mn-cs"/>
                        </a:rPr>
                        <a:t>0.000 TL</a:t>
                      </a:r>
                      <a:r>
                        <a:rPr lang="sv-SE" sz="1800" strike="noStrike" kern="1200" dirty="0" smtClean="0">
                          <a:solidFill>
                            <a:srgbClr val="154E5F"/>
                          </a:solidFill>
                          <a:latin typeface="Calibri" pitchFamily="34" charset="0"/>
                          <a:ea typeface="ヒラギノ角ゴ Pro W3" pitchFamily="1" charset="-128"/>
                          <a:cs typeface="+mn-cs"/>
                        </a:rPr>
                        <a:t>’ye kadar geri ödemesiz</a:t>
                      </a:r>
                      <a:endParaRPr lang="tr-TR" sz="1800" strike="noStrike"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1"/>
                  </a:ext>
                </a:extLst>
              </a:tr>
              <a:tr h="427967">
                <a:tc>
                  <a:txBody>
                    <a:bodyPr/>
                    <a:lstStyle/>
                    <a:p>
                      <a:pPr algn="l" rtl="0" fontAlgn="base">
                        <a:spcBef>
                          <a:spcPct val="0"/>
                        </a:spcBef>
                        <a:spcAft>
                          <a:spcPct val="0"/>
                        </a:spcAft>
                        <a:buClr>
                          <a:srgbClr val="52AADF"/>
                        </a:buClr>
                        <a:buSzPct val="125000"/>
                      </a:pPr>
                      <a:r>
                        <a:rPr lang="tr-TR" sz="1800" b="1" kern="1200" dirty="0">
                          <a:solidFill>
                            <a:srgbClr val="52AADF">
                              <a:lumMod val="50000"/>
                            </a:srgbClr>
                          </a:solidFill>
                          <a:latin typeface="Calibri" pitchFamily="34" charset="0"/>
                          <a:ea typeface="ヒラギノ角ゴ Pro W3" pitchFamily="1" charset="-128"/>
                          <a:cs typeface="+mn-cs"/>
                        </a:rPr>
                        <a:t>Makine – </a:t>
                      </a:r>
                      <a:r>
                        <a:rPr lang="tr-TR" sz="1800" b="1" kern="1200" dirty="0" smtClean="0">
                          <a:solidFill>
                            <a:srgbClr val="52AADF">
                              <a:lumMod val="50000"/>
                            </a:srgbClr>
                          </a:solidFill>
                          <a:latin typeface="Calibri" pitchFamily="34" charset="0"/>
                          <a:ea typeface="ヒラギノ角ゴ Pro W3" pitchFamily="1" charset="-128"/>
                          <a:cs typeface="+mn-cs"/>
                        </a:rPr>
                        <a:t>Teçhizat</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1.200</a:t>
                      </a:r>
                      <a:r>
                        <a:rPr lang="sv-SE" sz="1800" b="0" strike="noStrike" kern="1200" dirty="0" smtClean="0">
                          <a:solidFill>
                            <a:srgbClr val="FF0000"/>
                          </a:solidFill>
                          <a:latin typeface="Calibri" panose="020F0502020204030204" pitchFamily="34" charset="0"/>
                          <a:ea typeface="+mn-ea"/>
                          <a:cs typeface="+mn-cs"/>
                        </a:rPr>
                        <a:t>.000</a:t>
                      </a:r>
                      <a:r>
                        <a:rPr lang="sv-SE" sz="1800" b="0" strike="noStrike" kern="1200" dirty="0" smtClean="0">
                          <a:solidFill>
                            <a:srgbClr val="7030A0"/>
                          </a:solidFill>
                          <a:latin typeface="Calibri" panose="020F0502020204030204" pitchFamily="34" charset="0"/>
                          <a:ea typeface="+mn-ea"/>
                          <a:cs typeface="+mn-cs"/>
                        </a:rPr>
                        <a:t> </a:t>
                      </a:r>
                      <a:r>
                        <a:rPr lang="sv-SE" sz="1800" b="0" strike="noStrike" kern="1200" dirty="0" smtClean="0">
                          <a:solidFill>
                            <a:srgbClr val="FF0000"/>
                          </a:solidFill>
                          <a:latin typeface="Calibri" panose="020F0502020204030204" pitchFamily="34" charset="0"/>
                          <a:ea typeface="+mn-ea"/>
                          <a:cs typeface="+mn-cs"/>
                        </a:rPr>
                        <a:t>TL</a:t>
                      </a:r>
                      <a:r>
                        <a:rPr lang="sv-SE" sz="1800" strike="noStrike" kern="1200" dirty="0" smtClean="0">
                          <a:solidFill>
                            <a:srgbClr val="154E5F"/>
                          </a:solidFill>
                          <a:latin typeface="Calibri" pitchFamily="34" charset="0"/>
                          <a:ea typeface="ヒラギノ角ゴ Pro W3" pitchFamily="1" charset="-128"/>
                          <a:cs typeface="+mn-cs"/>
                        </a:rPr>
                        <a:t>’ye</a:t>
                      </a:r>
                      <a:r>
                        <a:rPr lang="sv-SE" sz="1800" b="0" strike="noStrike" kern="1200" dirty="0" smtClean="0">
                          <a:solidFill>
                            <a:srgbClr val="FF0000"/>
                          </a:solidFill>
                          <a:latin typeface="Calibri" panose="020F0502020204030204" pitchFamily="34" charset="0"/>
                          <a:ea typeface="+mn-ea"/>
                          <a:cs typeface="+mn-cs"/>
                        </a:rPr>
                        <a:t> </a:t>
                      </a:r>
                      <a:r>
                        <a:rPr lang="sv-SE" sz="1800" strike="noStrike" kern="1200" dirty="0" smtClean="0">
                          <a:solidFill>
                            <a:srgbClr val="154E5F"/>
                          </a:solidFill>
                          <a:latin typeface="Calibri" pitchFamily="34" charset="0"/>
                          <a:ea typeface="ヒラギノ角ゴ Pro W3" pitchFamily="1" charset="-128"/>
                          <a:cs typeface="+mn-cs"/>
                        </a:rPr>
                        <a:t>kadar geri ödemeli</a:t>
                      </a:r>
                      <a:endParaRPr lang="tr-TR" sz="1800" strike="noStrike"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2"/>
                  </a:ext>
                </a:extLst>
              </a:tr>
              <a:tr h="388683">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Yazılım</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6</a:t>
                      </a:r>
                      <a:r>
                        <a:rPr lang="sv-SE" sz="1800" b="0" strike="noStrike" kern="1200" dirty="0" smtClean="0">
                          <a:solidFill>
                            <a:srgbClr val="FF0000"/>
                          </a:solidFill>
                          <a:latin typeface="Calibri" panose="020F0502020204030204" pitchFamily="34" charset="0"/>
                          <a:ea typeface="+mn-ea"/>
                          <a:cs typeface="+mn-cs"/>
                        </a:rPr>
                        <a:t>00.000 TL</a:t>
                      </a:r>
                      <a:r>
                        <a:rPr lang="sv-SE" sz="1800" strike="noStrike" kern="1200" dirty="0" smtClean="0">
                          <a:solidFill>
                            <a:srgbClr val="154E5F"/>
                          </a:solidFill>
                          <a:latin typeface="Calibri" pitchFamily="34" charset="0"/>
                          <a:ea typeface="ヒラギノ角ゴ Pro W3" pitchFamily="1" charset="-128"/>
                          <a:cs typeface="+mn-cs"/>
                        </a:rPr>
                        <a:t>’ye </a:t>
                      </a:r>
                      <a:r>
                        <a:rPr lang="sv-SE" sz="1800" b="0" strike="noStrike" kern="1200" dirty="0" smtClean="0">
                          <a:solidFill>
                            <a:srgbClr val="154E5F"/>
                          </a:solidFill>
                          <a:latin typeface="Calibri" panose="020F0502020204030204" pitchFamily="34" charset="0"/>
                          <a:ea typeface="+mn-ea"/>
                          <a:cs typeface="+mn-cs"/>
                        </a:rPr>
                        <a:t>kadar geri ödemeli</a:t>
                      </a:r>
                      <a:r>
                        <a:rPr lang="tr-TR" sz="1800" b="0" strike="noStrike" kern="1200" dirty="0" smtClean="0">
                          <a:solidFill>
                            <a:srgbClr val="FF0000"/>
                          </a:solidFill>
                          <a:latin typeface="Calibri" panose="020F0502020204030204" pitchFamily="34" charset="0"/>
                          <a:ea typeface="+mn-ea"/>
                          <a:cs typeface="+mn-cs"/>
                        </a:rPr>
                        <a:t>*</a:t>
                      </a:r>
                      <a:endParaRPr lang="tr-TR" sz="1800" b="0" strike="noStrike" kern="1200" dirty="0">
                        <a:solidFill>
                          <a:srgbClr val="FF0000"/>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3"/>
                  </a:ext>
                </a:extLst>
              </a:tr>
              <a:tr h="213984">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Hizmet Alımı</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rowSpan="5">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4</a:t>
                      </a:r>
                      <a:r>
                        <a:rPr lang="sv-SE" sz="1800" b="0" strike="noStrike" kern="1200" dirty="0" smtClean="0">
                          <a:solidFill>
                            <a:srgbClr val="FF0000"/>
                          </a:solidFill>
                          <a:latin typeface="Calibri" panose="020F0502020204030204" pitchFamily="34" charset="0"/>
                          <a:ea typeface="+mn-ea"/>
                          <a:cs typeface="+mn-cs"/>
                        </a:rPr>
                        <a:t>00.000 TL</a:t>
                      </a:r>
                      <a:r>
                        <a:rPr lang="sv-SE" sz="1800" b="0" strike="noStrike" kern="1200" dirty="0" smtClean="0">
                          <a:solidFill>
                            <a:srgbClr val="154E5F"/>
                          </a:solidFill>
                          <a:latin typeface="Calibri" panose="020F0502020204030204" pitchFamily="34" charset="0"/>
                          <a:ea typeface="+mn-ea"/>
                          <a:cs typeface="+mn-cs"/>
                        </a:rPr>
                        <a:t>’ye kadar </a:t>
                      </a:r>
                      <a:r>
                        <a:rPr lang="sv-SE" sz="1800" b="0" strike="noStrike" kern="1200" smtClean="0">
                          <a:solidFill>
                            <a:srgbClr val="154E5F"/>
                          </a:solidFill>
                          <a:latin typeface="Calibri" panose="020F0502020204030204" pitchFamily="34" charset="0"/>
                          <a:ea typeface="+mn-ea"/>
                          <a:cs typeface="+mn-cs"/>
                        </a:rPr>
                        <a:t>geri ödemeli</a:t>
                      </a:r>
                      <a:endParaRPr lang="tr-TR" sz="1800" b="0" strike="noStrike" kern="1200" dirty="0">
                        <a:solidFill>
                          <a:srgbClr val="154E5F"/>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4"/>
                  </a:ext>
                </a:extLst>
              </a:tr>
              <a:tr h="213984">
                <a:tc>
                  <a:txBody>
                    <a:bodyPr/>
                    <a:lstStyle/>
                    <a:p>
                      <a:pPr marL="207963" marR="0" lvl="0" indent="0" algn="l" defTabSz="914400" rtl="0" eaLnBrk="1" fontAlgn="base" latinLnBrk="0" hangingPunct="1">
                        <a:lnSpc>
                          <a:spcPct val="100000"/>
                        </a:lnSpc>
                        <a:spcBef>
                          <a:spcPct val="0"/>
                        </a:spcBef>
                        <a:spcAft>
                          <a:spcPct val="0"/>
                        </a:spcAft>
                        <a:buClr>
                          <a:srgbClr val="52AADF"/>
                        </a:buClr>
                        <a:buSzPct val="125000"/>
                        <a:buFontTx/>
                        <a:buNone/>
                        <a:tabLst/>
                        <a:defRPr/>
                      </a:pPr>
                      <a:r>
                        <a:rPr lang="tr-TR" sz="1800" kern="1200" dirty="0" smtClean="0">
                          <a:solidFill>
                            <a:srgbClr val="154E5F"/>
                          </a:solidFill>
                          <a:latin typeface="Calibri" pitchFamily="34" charset="0"/>
                          <a:ea typeface="ヒラギノ角ゴ Pro W3" pitchFamily="1" charset="-128"/>
                          <a:cs typeface="+mn-cs"/>
                        </a:rPr>
                        <a:t>Eğitim</a:t>
                      </a: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10007"/>
                  </a:ext>
                </a:extLst>
              </a:tr>
              <a:tr h="182880">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Danışmanlık</a:t>
                      </a: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5"/>
                  </a:ext>
                </a:extLst>
              </a:tr>
              <a:tr h="182880">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Belgelendirme, test ve analiz</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10008"/>
                  </a:ext>
                </a:extLst>
              </a:tr>
              <a:tr h="696914">
                <a:tc>
                  <a:txBody>
                    <a:bodyPr/>
                    <a:lstStyle/>
                    <a:p>
                      <a:pPr marL="176213" indent="0" algn="l" rtl="0" fontAlgn="base">
                        <a:spcBef>
                          <a:spcPct val="0"/>
                        </a:spcBef>
                        <a:spcAft>
                          <a:spcPct val="0"/>
                        </a:spcAft>
                        <a:buClr>
                          <a:srgbClr val="52AADF"/>
                        </a:buClr>
                        <a:buSzPct val="125000"/>
                        <a:buFont typeface="Arial" panose="020B0604020202020204" pitchFamily="34" charset="0"/>
                        <a:buNone/>
                      </a:pPr>
                      <a:r>
                        <a:rPr lang="tr-TR" sz="1800" kern="1200" dirty="0" smtClean="0">
                          <a:solidFill>
                            <a:srgbClr val="154E5F"/>
                          </a:solidFill>
                          <a:latin typeface="Calibri" pitchFamily="34" charset="0"/>
                          <a:ea typeface="ヒラギノ角ゴ Pro W3" pitchFamily="1" charset="-128"/>
                          <a:cs typeface="+mn-cs"/>
                        </a:rPr>
                        <a:t>Proje hazırlama danışmanlığı </a:t>
                      </a: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52159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nvPr>
        </p:nvGraphicFramePr>
        <p:xfrm>
          <a:off x="467546" y="829260"/>
          <a:ext cx="8136902" cy="5251336"/>
        </p:xfrm>
        <a:graphic>
          <a:graphicData uri="http://schemas.openxmlformats.org/drawingml/2006/table">
            <a:tbl>
              <a:tblPr firstRow="1" firstCol="1" bandRow="1"/>
              <a:tblGrid>
                <a:gridCol w="2232246">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362694">
                <a:tc gridSpan="2">
                  <a:txBody>
                    <a:bodyPr/>
                    <a:lstStyle/>
                    <a:p>
                      <a:pPr>
                        <a:spcAft>
                          <a:spcPts val="0"/>
                        </a:spcAft>
                      </a:pPr>
                      <a:r>
                        <a:rPr lang="tr-TR" sz="2200" b="1" dirty="0">
                          <a:solidFill>
                            <a:srgbClr val="FFFFFF"/>
                          </a:solidFill>
                          <a:effectLst/>
                          <a:latin typeface="Calibri" panose="020F0502020204030204" pitchFamily="34" charset="0"/>
                          <a:ea typeface="Cambria"/>
                        </a:rPr>
                        <a:t>Desteklenecek </a:t>
                      </a:r>
                      <a:r>
                        <a:rPr lang="tr-TR" sz="2200" b="1" dirty="0" smtClean="0">
                          <a:solidFill>
                            <a:srgbClr val="FFFFFF"/>
                          </a:solidFill>
                          <a:effectLst/>
                          <a:latin typeface="Calibri" panose="020F0502020204030204" pitchFamily="34" charset="0"/>
                          <a:ea typeface="Cambria"/>
                        </a:rPr>
                        <a:t>Giderlerle İlgili Diğer</a:t>
                      </a:r>
                      <a:r>
                        <a:rPr lang="tr-TR" sz="2200" b="1" baseline="0" dirty="0" smtClean="0">
                          <a:solidFill>
                            <a:srgbClr val="FFFFFF"/>
                          </a:solidFill>
                          <a:effectLst/>
                          <a:latin typeface="Calibri" panose="020F0502020204030204" pitchFamily="34" charset="0"/>
                          <a:ea typeface="Cambria"/>
                        </a:rPr>
                        <a:t> Hususlar</a:t>
                      </a:r>
                      <a:r>
                        <a:rPr lang="tr-TR" sz="2200" b="1" dirty="0" smtClean="0">
                          <a:solidFill>
                            <a:srgbClr val="FFFFFF"/>
                          </a:solidFill>
                          <a:effectLst/>
                          <a:latin typeface="Calibri" panose="020F0502020204030204" pitchFamily="34" charset="0"/>
                          <a:ea typeface="Cambria"/>
                        </a:rPr>
                        <a:t> </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1600" dirty="0">
                          <a:effectLst/>
                          <a:latin typeface="Times New Roman"/>
                          <a:ea typeface="Cambria"/>
                        </a:rPr>
                        <a:t> </a:t>
                      </a:r>
                      <a:endParaRPr lang="tr-T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64861">
                <a:tc gridSpan="3">
                  <a:txBody>
                    <a:bodyPr/>
                    <a:lstStyle/>
                    <a:p>
                      <a:pPr algn="just">
                        <a:spcAft>
                          <a:spcPts val="0"/>
                        </a:spcAft>
                      </a:pPr>
                      <a:endParaRPr lang="tr-TR" sz="10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4723781">
                <a:tc>
                  <a:txBody>
                    <a:bodyPr/>
                    <a:lstStyle/>
                    <a:p>
                      <a:pPr algn="l">
                        <a:spcAft>
                          <a:spcPts val="0"/>
                        </a:spcAft>
                      </a:pPr>
                      <a:r>
                        <a:rPr lang="tr-TR" sz="1600" dirty="0">
                          <a:solidFill>
                            <a:srgbClr val="FFFF00"/>
                          </a:solidFill>
                          <a:effectLst/>
                          <a:latin typeface="Calibri" panose="020F0502020204030204" pitchFamily="34" charset="0"/>
                          <a:ea typeface="Cambria"/>
                        </a:rPr>
                        <a:t> </a:t>
                      </a:r>
                      <a:r>
                        <a:rPr lang="tr-TR" sz="2200" b="1" dirty="0" smtClean="0">
                          <a:solidFill>
                            <a:schemeClr val="bg1"/>
                          </a:solidFill>
                          <a:effectLst/>
                          <a:latin typeface="Calibri" panose="020F0502020204030204" pitchFamily="34" charset="0"/>
                          <a:ea typeface="Cambria"/>
                        </a:rPr>
                        <a:t>Personel desteği</a:t>
                      </a: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217488" indent="-217488" algn="just">
                        <a:spcAft>
                          <a:spcPts val="0"/>
                        </a:spcAft>
                        <a:buClr>
                          <a:srgbClr val="52AADF"/>
                        </a:buClr>
                        <a:buSzPct val="125000"/>
                        <a:buFont typeface="Arial" panose="020B0604020202020204" pitchFamily="34" charset="0"/>
                        <a:buChar char="•"/>
                        <a:tabLst/>
                      </a:pPr>
                      <a:r>
                        <a:rPr lang="tr-TR" sz="1600" b="0" kern="1200" dirty="0" smtClean="0">
                          <a:solidFill>
                            <a:srgbClr val="154E5F"/>
                          </a:solidFill>
                          <a:latin typeface="Calibri" panose="020F0502020204030204" pitchFamily="34" charset="0"/>
                          <a:ea typeface="+mn-ea"/>
                          <a:cs typeface="+mn-cs"/>
                        </a:rPr>
                        <a:t>Proje ile ilişkilendirilmiş olmak kaydıyla işletmede </a:t>
                      </a:r>
                      <a:r>
                        <a:rPr lang="tr-TR" sz="1600" b="0" kern="1200" dirty="0" smtClean="0">
                          <a:solidFill>
                            <a:srgbClr val="FF0000"/>
                          </a:solidFill>
                          <a:latin typeface="Calibri" panose="020F0502020204030204" pitchFamily="34" charset="0"/>
                          <a:ea typeface="+mn-ea"/>
                          <a:cs typeface="+mn-cs"/>
                        </a:rPr>
                        <a:t>tam zamanlı </a:t>
                      </a:r>
                      <a:r>
                        <a:rPr lang="tr-TR" sz="1600" b="0" kern="1200" dirty="0" smtClean="0">
                          <a:solidFill>
                            <a:srgbClr val="154E5F"/>
                          </a:solidFill>
                          <a:latin typeface="Calibri" panose="020F0502020204030204" pitchFamily="34" charset="0"/>
                          <a:ea typeface="+mn-ea"/>
                          <a:cs typeface="+mn-cs"/>
                        </a:rPr>
                        <a:t>çalışacak personel desteklenebilir. </a:t>
                      </a:r>
                    </a:p>
                    <a:p>
                      <a:pPr marL="217488" indent="-217488" algn="just">
                        <a:spcAft>
                          <a:spcPts val="0"/>
                        </a:spcAft>
                        <a:buClr>
                          <a:srgbClr val="52AADF"/>
                        </a:buClr>
                        <a:buSzPct val="125000"/>
                        <a:buFont typeface="Arial" panose="020B0604020202020204" pitchFamily="34" charset="0"/>
                        <a:buChar char="•"/>
                        <a:tabLst/>
                      </a:pPr>
                      <a:r>
                        <a:rPr lang="tr-TR" sz="1600" b="0" kern="1200" dirty="0" smtClean="0">
                          <a:solidFill>
                            <a:srgbClr val="154E5F"/>
                          </a:solidFill>
                          <a:latin typeface="Calibri" panose="020F0502020204030204" pitchFamily="34" charset="0"/>
                          <a:ea typeface="+mn-ea"/>
                          <a:cs typeface="+mn-cs"/>
                        </a:rPr>
                        <a:t>Proje Kapsamında en fazla 2’si mevcut, kalanı yeni* personel olmak üzere toplamda en fazla </a:t>
                      </a:r>
                      <a:r>
                        <a:rPr lang="tr-TR" sz="1600" b="0" kern="1200" dirty="0" smtClean="0">
                          <a:solidFill>
                            <a:srgbClr val="FF0000"/>
                          </a:solidFill>
                          <a:latin typeface="Calibri" panose="020F0502020204030204" pitchFamily="34" charset="0"/>
                          <a:ea typeface="+mn-ea"/>
                          <a:cs typeface="+mn-cs"/>
                        </a:rPr>
                        <a:t>4 personel </a:t>
                      </a:r>
                      <a:r>
                        <a:rPr lang="tr-TR" sz="1600" b="0" kern="1200" dirty="0" smtClean="0">
                          <a:solidFill>
                            <a:srgbClr val="154E5F"/>
                          </a:solidFill>
                          <a:latin typeface="Calibri" panose="020F0502020204030204" pitchFamily="34" charset="0"/>
                          <a:ea typeface="+mn-ea"/>
                          <a:cs typeface="+mn-cs"/>
                        </a:rPr>
                        <a:t>desteklenebilir.</a:t>
                      </a:r>
                    </a:p>
                    <a:p>
                      <a:pPr marL="801688" indent="0" algn="just">
                        <a:spcAft>
                          <a:spcPts val="0"/>
                        </a:spcAft>
                        <a:buClr>
                          <a:srgbClr val="52AADF"/>
                        </a:buClr>
                        <a:buSzPct val="125000"/>
                        <a:buFont typeface="Arial" panose="020B0604020202020204" pitchFamily="34" charset="0"/>
                        <a:buNone/>
                        <a:tabLst/>
                      </a:pPr>
                      <a:r>
                        <a:rPr lang="tr-TR" sz="1600" b="0" kern="1200" dirty="0" smtClean="0">
                          <a:solidFill>
                            <a:srgbClr val="154E5F"/>
                          </a:solidFill>
                          <a:latin typeface="Calibri" panose="020F0502020204030204" pitchFamily="34" charset="0"/>
                          <a:ea typeface="+mn-ea"/>
                          <a:cs typeface="+mn-cs"/>
                        </a:rPr>
                        <a:t>*: Proje başlangıç tarihinden itibaren son 4 ay içinde işletmede çalışmayan veya proje başlangıç tarihi (desteklemeye ilişkin kurul kararının KOSGEB evrak kayıt tarihi)  itibariyle son 30 gün içinde istihdam edilmiş olan personel yeni sayılacaktır.</a:t>
                      </a:r>
                    </a:p>
                    <a:p>
                      <a:pPr marL="0" indent="0" algn="just">
                        <a:spcAft>
                          <a:spcPts val="0"/>
                        </a:spcAft>
                        <a:buClr>
                          <a:srgbClr val="52AADF"/>
                        </a:buClr>
                        <a:buSzPct val="125000"/>
                        <a:buFont typeface="Arial" panose="020B0604020202020204" pitchFamily="34" charset="0"/>
                        <a:buNone/>
                        <a:tabLst/>
                      </a:pPr>
                      <a:endParaRPr lang="tr-TR" sz="1600" b="0" kern="1200" dirty="0" smtClean="0">
                        <a:solidFill>
                          <a:srgbClr val="154E5F"/>
                        </a:solidFill>
                        <a:latin typeface="Calibri" panose="020F0502020204030204" pitchFamily="34" charset="0"/>
                        <a:ea typeface="+mn-ea"/>
                        <a:cs typeface="+mn-cs"/>
                      </a:endParaRPr>
                    </a:p>
                    <a:p>
                      <a:pPr marL="217488" indent="-217488" algn="just">
                        <a:spcAft>
                          <a:spcPts val="0"/>
                        </a:spcAft>
                        <a:buClr>
                          <a:srgbClr val="52AADF"/>
                        </a:buClr>
                        <a:buSzPct val="125000"/>
                        <a:buFont typeface="Arial" panose="020B0604020202020204" pitchFamily="34" charset="0"/>
                        <a:buChar char="•"/>
                        <a:tabLst/>
                      </a:pPr>
                      <a:r>
                        <a:rPr lang="tr-TR" sz="1600" b="0" kern="1200" dirty="0" smtClean="0">
                          <a:solidFill>
                            <a:srgbClr val="154E5F"/>
                          </a:solidFill>
                          <a:latin typeface="Calibri" panose="020F0502020204030204" pitchFamily="34" charset="0"/>
                          <a:ea typeface="+mn-ea"/>
                          <a:cs typeface="+mn-cs"/>
                        </a:rPr>
                        <a:t>Desteklenmesi uygun görülen her bir personel için ödenebilecek aylık destek üst limiti: </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Ön Lisans mezunları için net asgari ücretin 1,25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Lisans mezunları için net asgari ücretin 1,5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Yüksek lisans mezunları için net asgari ücretin 1,75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Doktora mezunları için net asgari ücretin 2 katı</a:t>
                      </a:r>
                    </a:p>
                    <a:p>
                      <a:pPr marL="801688" indent="0" algn="just">
                        <a:spcAft>
                          <a:spcPts val="0"/>
                        </a:spcAft>
                        <a:buClr>
                          <a:srgbClr val="52AADF"/>
                        </a:buClr>
                        <a:buSzPct val="125000"/>
                        <a:buFont typeface="Arial" panose="020B0604020202020204" pitchFamily="34" charset="0"/>
                        <a:buNone/>
                        <a:tabLst/>
                      </a:pPr>
                      <a:r>
                        <a:rPr lang="tr-TR" sz="1600" b="0" kern="1200" dirty="0" smtClean="0">
                          <a:solidFill>
                            <a:srgbClr val="154E5F"/>
                          </a:solidFill>
                          <a:latin typeface="Calibri" panose="020F0502020204030204" pitchFamily="34" charset="0"/>
                          <a:ea typeface="+mn-ea"/>
                          <a:cs typeface="+mn-cs"/>
                        </a:rPr>
                        <a:t>Not: SGK idari kayıtlarındaki sigorta primine esas kazancın daha düşük olması durumunda bu tutar dikkate alınır. Hesap, proje desteği kapsamındaki gün sayısına göre yapılır.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bl>
          </a:graphicData>
        </a:graphic>
      </p:graphicFrame>
      <p:grpSp>
        <p:nvGrpSpPr>
          <p:cNvPr id="17" name="Grup 16"/>
          <p:cNvGrpSpPr/>
          <p:nvPr/>
        </p:nvGrpSpPr>
        <p:grpSpPr>
          <a:xfrm>
            <a:off x="271736" y="341442"/>
            <a:ext cx="8332712" cy="584775"/>
            <a:chOff x="271736" y="514606"/>
            <a:chExt cx="8332712" cy="584775"/>
          </a:xfrm>
        </p:grpSpPr>
        <p:sp>
          <p:nvSpPr>
            <p:cNvPr id="18"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02 Proje Teklif Çağrısı</a:t>
              </a:r>
            </a:p>
            <a:p>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2"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81</a:t>
            </a:fld>
            <a:endParaRPr lang="en-CA" dirty="0">
              <a:latin typeface="Calibri" panose="020F0502020204030204" pitchFamily="34" charset="0"/>
            </a:endParaRPr>
          </a:p>
        </p:txBody>
      </p:sp>
    </p:spTree>
    <p:extLst>
      <p:ext uri="{BB962C8B-B14F-4D97-AF65-F5344CB8AC3E}">
        <p14:creationId xmlns:p14="http://schemas.microsoft.com/office/powerpoint/2010/main" val="194959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nvPr>
        </p:nvGraphicFramePr>
        <p:xfrm>
          <a:off x="467546" y="679999"/>
          <a:ext cx="8208909" cy="5069549"/>
        </p:xfrm>
        <a:graphic>
          <a:graphicData uri="http://schemas.openxmlformats.org/drawingml/2006/table">
            <a:tbl>
              <a:tblPr firstRow="1" firstCol="1" bandRow="1"/>
              <a:tblGrid>
                <a:gridCol w="2252000">
                  <a:extLst>
                    <a:ext uri="{9D8B030D-6E8A-4147-A177-3AD203B41FA5}">
                      <a16:colId xmlns:a16="http://schemas.microsoft.com/office/drawing/2014/main" val="20000"/>
                    </a:ext>
                  </a:extLst>
                </a:gridCol>
                <a:gridCol w="3414326">
                  <a:extLst>
                    <a:ext uri="{9D8B030D-6E8A-4147-A177-3AD203B41FA5}">
                      <a16:colId xmlns:a16="http://schemas.microsoft.com/office/drawing/2014/main" val="20001"/>
                    </a:ext>
                  </a:extLst>
                </a:gridCol>
                <a:gridCol w="2542583">
                  <a:extLst>
                    <a:ext uri="{9D8B030D-6E8A-4147-A177-3AD203B41FA5}">
                      <a16:colId xmlns:a16="http://schemas.microsoft.com/office/drawing/2014/main" val="20002"/>
                    </a:ext>
                  </a:extLst>
                </a:gridCol>
              </a:tblGrid>
              <a:tr h="341366">
                <a:tc gridSpan="2">
                  <a:txBody>
                    <a:bodyPr/>
                    <a:lstStyle/>
                    <a:p>
                      <a:pPr>
                        <a:spcAft>
                          <a:spcPts val="0"/>
                        </a:spcAft>
                      </a:pPr>
                      <a:r>
                        <a:rPr lang="tr-TR" sz="2200" b="1" dirty="0">
                          <a:solidFill>
                            <a:srgbClr val="FFFFFF"/>
                          </a:solidFill>
                          <a:effectLst/>
                          <a:latin typeface="Calibri" panose="020F0502020204030204" pitchFamily="34" charset="0"/>
                          <a:ea typeface="Cambria"/>
                        </a:rPr>
                        <a:t>Desteklenecek </a:t>
                      </a:r>
                      <a:r>
                        <a:rPr lang="tr-TR" sz="2200" b="1" dirty="0" smtClean="0">
                          <a:solidFill>
                            <a:srgbClr val="FFFFFF"/>
                          </a:solidFill>
                          <a:effectLst/>
                          <a:latin typeface="Calibri" panose="020F0502020204030204" pitchFamily="34" charset="0"/>
                          <a:ea typeface="Cambria"/>
                        </a:rPr>
                        <a:t>Giderlerle İlgili Diğer</a:t>
                      </a:r>
                      <a:r>
                        <a:rPr lang="tr-TR" sz="2200" b="1" baseline="0" dirty="0" smtClean="0">
                          <a:solidFill>
                            <a:srgbClr val="FFFFFF"/>
                          </a:solidFill>
                          <a:effectLst/>
                          <a:latin typeface="Calibri" panose="020F0502020204030204" pitchFamily="34" charset="0"/>
                          <a:ea typeface="Cambria"/>
                        </a:rPr>
                        <a:t> Hususlar</a:t>
                      </a:r>
                      <a:r>
                        <a:rPr lang="tr-TR" sz="2200" b="1" dirty="0" smtClean="0">
                          <a:solidFill>
                            <a:srgbClr val="FFFFFF"/>
                          </a:solidFill>
                          <a:effectLst/>
                          <a:latin typeface="Calibri" panose="020F0502020204030204" pitchFamily="34" charset="0"/>
                          <a:ea typeface="Cambria"/>
                        </a:rPr>
                        <a:t> </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a:effectLst/>
                          <a:latin typeface="Times New Roman"/>
                          <a:ea typeface="Cambria"/>
                        </a:rPr>
                        <a:t> </a:t>
                      </a:r>
                      <a:endParaRPr lang="tr-TR" sz="2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55166">
                <a:tc gridSpan="3">
                  <a:txBody>
                    <a:bodyPr/>
                    <a:lstStyle/>
                    <a:p>
                      <a:pPr algn="just">
                        <a:spcAft>
                          <a:spcPts val="0"/>
                        </a:spcAft>
                      </a:pPr>
                      <a:endParaRPr lang="tr-TR" sz="10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713805">
                <a:tc>
                  <a:txBody>
                    <a:bodyPr/>
                    <a:lstStyle/>
                    <a:p>
                      <a:pPr algn="l">
                        <a:spcAft>
                          <a:spcPts val="0"/>
                        </a:spcAft>
                      </a:pPr>
                      <a:r>
                        <a:rPr lang="tr-TR" sz="2200" b="1" dirty="0" smtClean="0">
                          <a:solidFill>
                            <a:schemeClr val="bg1"/>
                          </a:solidFill>
                          <a:effectLst/>
                          <a:latin typeface="Calibri" panose="020F0502020204030204" pitchFamily="34" charset="0"/>
                          <a:ea typeface="Times New Roman"/>
                        </a:rPr>
                        <a:t>Makine – teçhizat giderleri özel şartı</a:t>
                      </a: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defRPr/>
                      </a:pPr>
                      <a:r>
                        <a:rPr lang="tr-TR" sz="1400" kern="1200" dirty="0" smtClean="0">
                          <a:solidFill>
                            <a:srgbClr val="154E5F"/>
                          </a:solidFill>
                          <a:latin typeface="Calibri" panose="020F0502020204030204" pitchFamily="34" charset="0"/>
                          <a:ea typeface="+mn-ea"/>
                          <a:cs typeface="+mn-cs"/>
                        </a:rPr>
                        <a:t> Destek kapsamında satın alınacak makine-teçhizatların </a:t>
                      </a:r>
                      <a:r>
                        <a:rPr lang="tr-TR" sz="1400" b="0" kern="1200" dirty="0" smtClean="0">
                          <a:solidFill>
                            <a:srgbClr val="154E5F"/>
                          </a:solidFill>
                          <a:latin typeface="Calibri" panose="020F0502020204030204" pitchFamily="34" charset="0"/>
                          <a:ea typeface="+mn-ea"/>
                          <a:cs typeface="+mn-cs"/>
                        </a:rPr>
                        <a:t>yeni</a:t>
                      </a:r>
                      <a:r>
                        <a:rPr lang="tr-TR" sz="1400" kern="1200" dirty="0" smtClean="0">
                          <a:solidFill>
                            <a:srgbClr val="154E5F"/>
                          </a:solidFill>
                          <a:latin typeface="Calibri" panose="020F0502020204030204" pitchFamily="34" charset="0"/>
                          <a:ea typeface="+mn-ea"/>
                          <a:cs typeface="+mn-cs"/>
                        </a:rPr>
                        <a:t> olması şartı aranır. (Teçhizata; kalıp, bilişim donanımı, harcanarak tükenmeyen donanımsal malzemeler de (motor, elektronik bileşenler, kasa vb.) dahildir.)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extLst>
                  <a:ext uri="{0D108BD9-81ED-4DB2-BD59-A6C34878D82A}">
                    <a16:rowId xmlns:a16="http://schemas.microsoft.com/office/drawing/2014/main" val="10002"/>
                  </a:ext>
                </a:extLst>
              </a:tr>
              <a:tr h="1237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dirty="0" smtClean="0">
                          <a:solidFill>
                            <a:schemeClr val="bg1"/>
                          </a:solidFill>
                          <a:effectLst/>
                          <a:latin typeface="Calibri" panose="020F0502020204030204" pitchFamily="34" charset="0"/>
                          <a:ea typeface="Cambria"/>
                        </a:rPr>
                        <a:t>Yazılım giderleri özel şartı</a:t>
                      </a:r>
                      <a:endParaRPr lang="tr-TR" sz="2200" b="1" dirty="0" smtClean="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r>
                        <a:rPr lang="tr-TR" sz="1400" kern="1200" dirty="0" smtClean="0">
                          <a:solidFill>
                            <a:srgbClr val="154E5F"/>
                          </a:solidFill>
                          <a:latin typeface="Calibri" panose="020F0502020204030204" pitchFamily="34" charset="0"/>
                          <a:ea typeface="+mn-ea"/>
                          <a:cs typeface="+mn-cs"/>
                        </a:rPr>
                        <a:t>Bu giderlere;</a:t>
                      </a: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400" kern="1200" dirty="0" smtClean="0">
                          <a:solidFill>
                            <a:srgbClr val="154E5F"/>
                          </a:solidFill>
                          <a:latin typeface="Calibri" panose="020F0502020204030204" pitchFamily="34" charset="0"/>
                          <a:ea typeface="+mn-ea"/>
                          <a:cs typeface="+mn-cs"/>
                        </a:rPr>
                        <a:t>Lisans veya Buluttan Kullanım Giderleri (Proje süresi içindeki zaman sınırlı lisanslama ve buluttan erişimle kullanım dahildir) </a:t>
                      </a: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400" kern="1200" dirty="0" smtClean="0">
                          <a:solidFill>
                            <a:srgbClr val="154E5F"/>
                          </a:solidFill>
                          <a:latin typeface="Calibri" panose="020F0502020204030204" pitchFamily="34" charset="0"/>
                          <a:ea typeface="+mn-ea"/>
                          <a:cs typeface="+mn-cs"/>
                        </a:rPr>
                        <a:t>Yazılıma ilişkin eğitim ve danışmanlık giderleri </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r>
                        <a:rPr lang="tr-TR" sz="1400" kern="1200" dirty="0" smtClean="0">
                          <a:solidFill>
                            <a:srgbClr val="154E5F"/>
                          </a:solidFill>
                          <a:latin typeface="Calibri" panose="020F0502020204030204" pitchFamily="34" charset="0"/>
                          <a:ea typeface="+mn-ea"/>
                          <a:cs typeface="+mn-cs"/>
                        </a:rPr>
                        <a:t>dahildir.</a:t>
                      </a: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2606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dirty="0" smtClean="0">
                          <a:solidFill>
                            <a:schemeClr val="bg1"/>
                          </a:solidFill>
                          <a:effectLst/>
                          <a:latin typeface="Calibri" panose="020F0502020204030204" pitchFamily="34" charset="0"/>
                          <a:ea typeface="Cambria"/>
                        </a:rPr>
                        <a:t>Proje hazırlama danışmanlığı gideri özel şartları</a:t>
                      </a:r>
                      <a:endParaRPr lang="tr-TR" sz="2200" b="1" dirty="0" smtClean="0">
                        <a:solidFill>
                          <a:schemeClr val="bg1"/>
                        </a:solidFill>
                        <a:effectLst/>
                        <a:latin typeface="Calibri" panose="020F0502020204030204" pitchFamily="34" charset="0"/>
                        <a:ea typeface="Times New Roman"/>
                      </a:endParaRPr>
                    </a:p>
                    <a:p>
                      <a:pPr algn="l">
                        <a:spcAft>
                          <a:spcPts val="0"/>
                        </a:spcAft>
                      </a:pP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300"/>
                        </a:spcBef>
                        <a:spcAft>
                          <a:spcPts val="600"/>
                        </a:spcAft>
                        <a:buClr>
                          <a:srgbClr val="52AADF"/>
                        </a:buClr>
                        <a:buSzPct val="125000"/>
                        <a:buFont typeface="Arial" panose="020B0604020202020204" pitchFamily="34" charset="0"/>
                        <a:buChar char="•"/>
                        <a:tabLst>
                          <a:tab pos="85725" algn="l"/>
                        </a:tabLst>
                        <a:defRPr/>
                      </a:pPr>
                      <a:r>
                        <a:rPr lang="tr-TR" sz="1400" kern="1200" dirty="0" smtClean="0">
                          <a:solidFill>
                            <a:srgbClr val="006597"/>
                          </a:solidFill>
                          <a:latin typeface="Calibri" panose="020F0502020204030204" pitchFamily="34" charset="0"/>
                          <a:ea typeface="+mn-ea"/>
                          <a:cs typeface="Calibri" panose="020F0502020204030204" pitchFamily="34" charset="0"/>
                        </a:rPr>
                        <a:t> </a:t>
                      </a:r>
                      <a:r>
                        <a:rPr lang="tr-TR" sz="1400" kern="1200" dirty="0" smtClean="0">
                          <a:solidFill>
                            <a:srgbClr val="154E5F"/>
                          </a:solidFill>
                          <a:latin typeface="Calibri" panose="020F0502020204030204" pitchFamily="34" charset="0"/>
                          <a:ea typeface="+mn-ea"/>
                          <a:cs typeface="Calibri" panose="020F0502020204030204" pitchFamily="34" charset="0"/>
                        </a:rPr>
                        <a:t>Proje Başvuru Formunda işletme tarafından talep edilmiş ve Kurul tarafından uygun bulunmuş olmak kaydıyla, Proje Başvuru Formu hazırlama konusunda işletmelerin </a:t>
                      </a:r>
                      <a:r>
                        <a:rPr lang="tr-TR" sz="1400" kern="1200" dirty="0" smtClean="0">
                          <a:solidFill>
                            <a:srgbClr val="FF0000"/>
                          </a:solidFill>
                          <a:latin typeface="Calibri" panose="020F0502020204030204" pitchFamily="34" charset="0"/>
                          <a:ea typeface="+mn-ea"/>
                          <a:cs typeface="Calibri" panose="020F0502020204030204" pitchFamily="34" charset="0"/>
                        </a:rPr>
                        <a:t>doktora ve üstü düzeydeki öğretim elemanları</a:t>
                      </a:r>
                      <a:r>
                        <a:rPr lang="tr-TR" sz="1400" kern="1200" dirty="0" smtClean="0">
                          <a:solidFill>
                            <a:srgbClr val="154E5F"/>
                          </a:solidFill>
                          <a:latin typeface="Calibri" panose="020F0502020204030204" pitchFamily="34" charset="0"/>
                          <a:ea typeface="+mn-ea"/>
                          <a:cs typeface="Calibri" panose="020F0502020204030204" pitchFamily="34" charset="0"/>
                        </a:rPr>
                        <a:t>ndan veya </a:t>
                      </a:r>
                      <a:r>
                        <a:rPr lang="tr-TR" sz="1400" kern="1200" dirty="0" smtClean="0">
                          <a:solidFill>
                            <a:srgbClr val="FF0000"/>
                          </a:solidFill>
                          <a:latin typeface="Calibri" panose="020F0502020204030204" pitchFamily="34" charset="0"/>
                          <a:ea typeface="+mn-ea"/>
                          <a:cs typeface="Calibri" panose="020F0502020204030204" pitchFamily="34" charset="0"/>
                        </a:rPr>
                        <a:t>KOBİ Danışmanı (Seviye 6) Ulusal Meslek Standardı kapsamında Mesleki Yeterlilik Belgesine sahip KOBİ Danışmanlarından veya 5.2.2019 tarih ve 30677 sayılı Resmi Gazetede yayımlanan KOBİ Rehberliği ve Teknik Danışmanlık Hizmetleri Hakkında Yönetmeliğe göre yetkilendirilen rehber ve teknik Danışmanlar</a:t>
                      </a:r>
                      <a:r>
                        <a:rPr lang="tr-TR" sz="1400" kern="1200" dirty="0" smtClean="0">
                          <a:solidFill>
                            <a:srgbClr val="154E5F"/>
                          </a:solidFill>
                          <a:latin typeface="Calibri" panose="020F0502020204030204" pitchFamily="34" charset="0"/>
                          <a:ea typeface="+mn-ea"/>
                          <a:cs typeface="Calibri" panose="020F0502020204030204" pitchFamily="34" charset="0"/>
                        </a:rPr>
                        <a:t>dan ya</a:t>
                      </a:r>
                      <a:r>
                        <a:rPr lang="tr-TR" sz="1600" kern="1200" dirty="0" smtClean="0">
                          <a:solidFill>
                            <a:schemeClr val="tx1"/>
                          </a:solidFill>
                          <a:effectLst/>
                          <a:latin typeface="+mn-lt"/>
                          <a:ea typeface="+mn-ea"/>
                          <a:cs typeface="+mn-cs"/>
                        </a:rPr>
                        <a:t> </a:t>
                      </a:r>
                      <a:r>
                        <a:rPr lang="tr-TR" sz="1400" kern="1200" dirty="0" smtClean="0">
                          <a:solidFill>
                            <a:srgbClr val="154E5F"/>
                          </a:solidFill>
                          <a:latin typeface="Calibri" panose="020F0502020204030204" pitchFamily="34" charset="0"/>
                          <a:ea typeface="+mn-ea"/>
                          <a:cs typeface="Calibri" panose="020F0502020204030204" pitchFamily="34" charset="0"/>
                        </a:rPr>
                        <a:t>da Bakanlık tarafından bildirilen; </a:t>
                      </a:r>
                      <a:r>
                        <a:rPr lang="tr-TR" sz="1400" kern="1200" dirty="0" smtClean="0">
                          <a:solidFill>
                            <a:srgbClr val="FF0000"/>
                          </a:solidFill>
                          <a:latin typeface="Calibri" panose="020F0502020204030204" pitchFamily="34" charset="0"/>
                          <a:ea typeface="+mn-ea"/>
                          <a:cs typeface="Calibri" panose="020F0502020204030204" pitchFamily="34" charset="0"/>
                        </a:rPr>
                        <a:t>model fabrikalardan, dijital dönüşüm merkezlerinden ve/veya yetkinlik merkezleri</a:t>
                      </a:r>
                      <a:r>
                        <a:rPr lang="tr-TR" sz="1400" kern="1200" dirty="0" smtClean="0">
                          <a:solidFill>
                            <a:srgbClr val="154E5F"/>
                          </a:solidFill>
                          <a:latin typeface="Calibri" panose="020F0502020204030204" pitchFamily="34" charset="0"/>
                          <a:ea typeface="+mn-ea"/>
                          <a:cs typeface="Calibri" panose="020F0502020204030204" pitchFamily="34" charset="0"/>
                        </a:rPr>
                        <a:t>nden aldıkları danışmanlık hizmeti için destek verilir.</a:t>
                      </a:r>
                      <a:r>
                        <a:rPr lang="tr-TR" sz="1600" kern="1200" dirty="0" smtClean="0">
                          <a:solidFill>
                            <a:schemeClr val="tx1"/>
                          </a:solidFill>
                          <a:effectLst/>
                          <a:latin typeface="+mn-lt"/>
                          <a:ea typeface="+mn-ea"/>
                          <a:cs typeface="+mn-cs"/>
                        </a:rPr>
                        <a:t> </a:t>
                      </a:r>
                      <a:r>
                        <a:rPr lang="tr-TR" sz="1400" kern="1200" dirty="0" smtClean="0">
                          <a:solidFill>
                            <a:srgbClr val="154E5F"/>
                          </a:solidFill>
                          <a:latin typeface="Calibri" panose="020F0502020204030204" pitchFamily="34" charset="0"/>
                          <a:ea typeface="+mn-ea"/>
                          <a:cs typeface="Calibri" panose="020F0502020204030204" pitchFamily="34" charset="0"/>
                        </a:rPr>
                        <a:t>Bu konudaki desteğin üst limiti </a:t>
                      </a:r>
                      <a:r>
                        <a:rPr lang="tr-TR" sz="1400" kern="1200" dirty="0" smtClean="0">
                          <a:solidFill>
                            <a:srgbClr val="FF0000"/>
                          </a:solidFill>
                          <a:latin typeface="Calibri" panose="020F0502020204030204" pitchFamily="34" charset="0"/>
                          <a:ea typeface="+mn-ea"/>
                          <a:cs typeface="Calibri" panose="020F0502020204030204" pitchFamily="34" charset="0"/>
                        </a:rPr>
                        <a:t>10.000 TL</a:t>
                      </a:r>
                      <a:r>
                        <a:rPr lang="tr-TR" sz="1400" kern="1200" dirty="0" smtClean="0">
                          <a:solidFill>
                            <a:srgbClr val="154E5F"/>
                          </a:solidFill>
                          <a:latin typeface="Calibri" panose="020F0502020204030204" pitchFamily="34" charset="0"/>
                          <a:ea typeface="+mn-ea"/>
                          <a:cs typeface="Calibri" panose="020F0502020204030204" pitchFamily="34" charset="0"/>
                        </a:rPr>
                        <a:t>, eğer hizmet Bakanlık tarafından bildirilen; model fabrikalardan, dijital dönüşüm merkezlerinden ve/veya yetkinlik merkezlerinden alınmışsa </a:t>
                      </a:r>
                      <a:r>
                        <a:rPr lang="tr-TR" sz="1400" kern="1200" dirty="0" smtClean="0">
                          <a:solidFill>
                            <a:srgbClr val="FF0000"/>
                          </a:solidFill>
                          <a:latin typeface="Calibri" panose="020F0502020204030204" pitchFamily="34" charset="0"/>
                          <a:ea typeface="+mn-ea"/>
                          <a:cs typeface="Calibri" panose="020F0502020204030204" pitchFamily="34" charset="0"/>
                        </a:rPr>
                        <a:t>15.000 TL</a:t>
                      </a:r>
                      <a:r>
                        <a:rPr lang="tr-TR" sz="1400" kern="1200" dirty="0" smtClean="0">
                          <a:solidFill>
                            <a:srgbClr val="154E5F"/>
                          </a:solidFill>
                          <a:latin typeface="Calibri" panose="020F0502020204030204" pitchFamily="34" charset="0"/>
                          <a:ea typeface="+mn-ea"/>
                          <a:cs typeface="Calibri" panose="020F0502020204030204" pitchFamily="34" charset="0"/>
                        </a:rPr>
                        <a:t>’dir. </a:t>
                      </a: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bl>
          </a:graphicData>
        </a:graphic>
      </p:graphicFrame>
      <p:grpSp>
        <p:nvGrpSpPr>
          <p:cNvPr id="17" name="Grup 16"/>
          <p:cNvGrpSpPr/>
          <p:nvPr/>
        </p:nvGrpSpPr>
        <p:grpSpPr>
          <a:xfrm>
            <a:off x="271736" y="341442"/>
            <a:ext cx="8332712" cy="584775"/>
            <a:chOff x="271736" y="514606"/>
            <a:chExt cx="8332712" cy="584775"/>
          </a:xfrm>
        </p:grpSpPr>
        <p:sp>
          <p:nvSpPr>
            <p:cNvPr id="18"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02 Proje Teklif Çağrısı</a:t>
              </a:r>
            </a:p>
            <a:p>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82</a:t>
            </a:fld>
            <a:endParaRPr lang="en-CA" dirty="0">
              <a:latin typeface="Calibri" panose="020F0502020204030204" pitchFamily="34" charset="0"/>
            </a:endParaRPr>
          </a:p>
        </p:txBody>
      </p:sp>
    </p:spTree>
    <p:extLst>
      <p:ext uri="{BB962C8B-B14F-4D97-AF65-F5344CB8AC3E}">
        <p14:creationId xmlns:p14="http://schemas.microsoft.com/office/powerpoint/2010/main" val="17950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271736" y="383253"/>
            <a:ext cx="8332712" cy="584775"/>
            <a:chOff x="271736" y="514606"/>
            <a:chExt cx="8332712" cy="584775"/>
          </a:xfrm>
        </p:grpSpPr>
        <p:sp>
          <p:nvSpPr>
            <p:cNvPr id="18"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02 Proje Teklif Çağrısı</a:t>
              </a:r>
            </a:p>
            <a:p>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83</a:t>
            </a:fld>
            <a:endParaRPr lang="en-CA" dirty="0">
              <a:latin typeface="Calibri" panose="020F0502020204030204" pitchFamily="34" charset="0"/>
            </a:endParaRPr>
          </a:p>
        </p:txBody>
      </p:sp>
      <p:graphicFrame>
        <p:nvGraphicFramePr>
          <p:cNvPr id="9" name="Tablo 8"/>
          <p:cNvGraphicFramePr>
            <a:graphicFrameLocks noGrp="1"/>
          </p:cNvGraphicFramePr>
          <p:nvPr>
            <p:extLst/>
          </p:nvPr>
        </p:nvGraphicFramePr>
        <p:xfrm>
          <a:off x="395538" y="1384925"/>
          <a:ext cx="8136902" cy="4217814"/>
        </p:xfrm>
        <a:graphic>
          <a:graphicData uri="http://schemas.openxmlformats.org/drawingml/2006/table">
            <a:tbl>
              <a:tblPr firstRow="1" firstCol="1" bandRow="1"/>
              <a:tblGrid>
                <a:gridCol w="223224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297423">
                <a:tc gridSpan="2">
                  <a:txBody>
                    <a:bodyPr/>
                    <a:lstStyle/>
                    <a:p>
                      <a:pPr>
                        <a:spcAft>
                          <a:spcPts val="0"/>
                        </a:spcAft>
                      </a:pPr>
                      <a:r>
                        <a:rPr lang="tr-TR" sz="2200" b="1" dirty="0" smtClean="0">
                          <a:solidFill>
                            <a:srgbClr val="FFFFFF"/>
                          </a:solidFill>
                          <a:effectLst/>
                          <a:latin typeface="Calibri" panose="020F0502020204030204" pitchFamily="34" charset="0"/>
                          <a:ea typeface="Cambria"/>
                          <a:cs typeface="Calibri" panose="020F0502020204030204" pitchFamily="34" charset="0"/>
                        </a:rPr>
                        <a:t>Desteklenecek Giderlerle İlgili Diğer</a:t>
                      </a:r>
                      <a:r>
                        <a:rPr lang="tr-TR" sz="2200" b="1" baseline="0" dirty="0" smtClean="0">
                          <a:solidFill>
                            <a:srgbClr val="FFFFFF"/>
                          </a:solidFill>
                          <a:effectLst/>
                          <a:latin typeface="Calibri" panose="020F0502020204030204" pitchFamily="34" charset="0"/>
                          <a:ea typeface="Cambria"/>
                          <a:cs typeface="Calibri" panose="020F0502020204030204" pitchFamily="34" charset="0"/>
                        </a:rPr>
                        <a:t> Hususlar</a:t>
                      </a:r>
                      <a:r>
                        <a:rPr lang="tr-TR" sz="2200" b="1" dirty="0" smtClean="0">
                          <a:solidFill>
                            <a:srgbClr val="FFFFFF"/>
                          </a:solidFill>
                          <a:effectLst/>
                          <a:latin typeface="Calibri" panose="020F0502020204030204" pitchFamily="34" charset="0"/>
                          <a:ea typeface="Cambria"/>
                          <a:cs typeface="Calibri" panose="020F0502020204030204" pitchFamily="34" charset="0"/>
                        </a:rPr>
                        <a:t> </a:t>
                      </a:r>
                      <a:endParaRPr lang="tr-TR" sz="22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1800">
                          <a:effectLst/>
                          <a:latin typeface="Calibri" panose="020F0502020204030204" pitchFamily="34" charset="0"/>
                          <a:ea typeface="Cambria"/>
                          <a:cs typeface="Calibri" panose="020F0502020204030204" pitchFamily="34" charset="0"/>
                        </a:rPr>
                        <a:t> </a:t>
                      </a:r>
                      <a:endParaRPr lang="tr-TR" sz="180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83927">
                <a:tc gridSpan="3">
                  <a:txBody>
                    <a:bodyPr/>
                    <a:lstStyle/>
                    <a:p>
                      <a:pPr algn="just">
                        <a:spcAft>
                          <a:spcPts val="0"/>
                        </a:spcAft>
                      </a:pPr>
                      <a:endParaRPr lang="tr-TR" sz="18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98972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kern="1200" dirty="0" smtClean="0">
                          <a:solidFill>
                            <a:srgbClr val="FFFFFF"/>
                          </a:solidFill>
                          <a:effectLst/>
                          <a:latin typeface="Calibri" panose="020F0502020204030204" pitchFamily="34" charset="0"/>
                          <a:ea typeface="Cambria"/>
                          <a:cs typeface="+mn-cs"/>
                        </a:rPr>
                        <a:t>Diğer hususlar</a:t>
                      </a:r>
                    </a:p>
                    <a:p>
                      <a:pPr algn="l">
                        <a:spcAft>
                          <a:spcPts val="0"/>
                        </a:spcAft>
                      </a:pPr>
                      <a:endParaRPr lang="tr-TR" sz="18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lgn="just">
                        <a:buClr>
                          <a:srgbClr val="52AADF"/>
                        </a:buClr>
                        <a:buSzPct val="125000"/>
                        <a:buFont typeface="Arial" panose="020B0604020202020204" pitchFamily="34" charset="0"/>
                        <a:buChar char="•"/>
                        <a:tabLst>
                          <a:tab pos="85725" algn="l"/>
                        </a:tabLst>
                      </a:pPr>
                      <a:r>
                        <a:rPr lang="tr-TR" sz="1800" kern="1200" dirty="0" smtClean="0">
                          <a:solidFill>
                            <a:schemeClr val="accent1">
                              <a:lumMod val="50000"/>
                            </a:schemeClr>
                          </a:solidFill>
                          <a:latin typeface="Calibri" panose="020F0502020204030204" pitchFamily="34" charset="0"/>
                          <a:ea typeface="+mn-ea"/>
                          <a:cs typeface="+mn-cs"/>
                        </a:rPr>
                        <a:t> Giderler, Kurulun uygun bulması halinde, </a:t>
                      </a:r>
                      <a:r>
                        <a:rPr lang="tr-TR" sz="1800" kern="1200" dirty="0" smtClean="0">
                          <a:solidFill>
                            <a:srgbClr val="FF0000"/>
                          </a:solidFill>
                          <a:latin typeface="Calibri" panose="020F0502020204030204" pitchFamily="34" charset="0"/>
                          <a:ea typeface="+mn-ea"/>
                          <a:cs typeface="+mn-cs"/>
                        </a:rPr>
                        <a:t>Kurulun uygun gördüğü tutarlar</a:t>
                      </a:r>
                      <a:r>
                        <a:rPr lang="tr-TR" sz="1800" kern="1200" dirty="0" smtClean="0">
                          <a:solidFill>
                            <a:schemeClr val="accent1">
                              <a:lumMod val="50000"/>
                            </a:schemeClr>
                          </a:solidFill>
                          <a:latin typeface="Calibri" panose="020F0502020204030204" pitchFamily="34" charset="0"/>
                          <a:ea typeface="+mn-ea"/>
                          <a:cs typeface="+mn-cs"/>
                        </a:rPr>
                        <a:t> üzerinden destek oranı uygulanarak </a:t>
                      </a:r>
                      <a:r>
                        <a:rPr lang="tr-TR" sz="1800" kern="1200" dirty="0" smtClean="0">
                          <a:solidFill>
                            <a:srgbClr val="FF0000"/>
                          </a:solidFill>
                          <a:latin typeface="Calibri" panose="020F0502020204030204" pitchFamily="34" charset="0"/>
                          <a:ea typeface="+mn-ea"/>
                          <a:cs typeface="+mn-cs"/>
                        </a:rPr>
                        <a:t>KDV hariç </a:t>
                      </a:r>
                      <a:r>
                        <a:rPr lang="tr-TR" sz="1800" kern="1200" dirty="0" smtClean="0">
                          <a:solidFill>
                            <a:schemeClr val="accent1">
                              <a:lumMod val="50000"/>
                            </a:schemeClr>
                          </a:solidFill>
                          <a:latin typeface="Calibri" panose="020F0502020204030204" pitchFamily="34" charset="0"/>
                          <a:ea typeface="+mn-ea"/>
                          <a:cs typeface="+mn-cs"/>
                        </a:rPr>
                        <a:t>olarak desteklenir.</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124688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800" kern="1200" dirty="0" smtClean="0">
                          <a:solidFill>
                            <a:schemeClr val="accent1">
                              <a:lumMod val="50000"/>
                            </a:schemeClr>
                          </a:solidFill>
                          <a:latin typeface="Calibri" panose="020F0502020204030204" pitchFamily="34" charset="0"/>
                          <a:ea typeface="+mn-ea"/>
                          <a:cs typeface="+mn-cs"/>
                        </a:rPr>
                        <a:t> </a:t>
                      </a:r>
                      <a:r>
                        <a:rPr lang="tr-TR" sz="1800" kern="1200" dirty="0" smtClean="0">
                          <a:solidFill>
                            <a:srgbClr val="154E5F"/>
                          </a:solidFill>
                          <a:latin typeface="Calibri" panose="020F0502020204030204" pitchFamily="34" charset="0"/>
                          <a:ea typeface="+mn-ea"/>
                          <a:cs typeface="+mn-cs"/>
                        </a:rPr>
                        <a:t>Gayrimenkul alım, bina inşaat, tefrişat, taşıt aracı alım ve kiralama, proje </a:t>
                      </a:r>
                      <a:r>
                        <a:rPr lang="tr-TR" sz="1800" kern="1200" dirty="0" smtClean="0">
                          <a:solidFill>
                            <a:schemeClr val="accent1">
                              <a:lumMod val="50000"/>
                            </a:schemeClr>
                          </a:solidFill>
                          <a:latin typeface="Calibri" panose="020F0502020204030204" pitchFamily="34" charset="0"/>
                          <a:ea typeface="+mn-ea"/>
                          <a:cs typeface="+mn-cs"/>
                        </a:rPr>
                        <a:t>ile ilişkilendirilmemiş personel giderleri ve diğer maliyetler ile vergi, stopaj, resim ve harçlar, sosyal güvenlik primleri desteklen</a:t>
                      </a:r>
                      <a:r>
                        <a:rPr lang="tr-TR" sz="1800" kern="1200" dirty="0" smtClean="0">
                          <a:solidFill>
                            <a:srgbClr val="FF0000"/>
                          </a:solidFill>
                          <a:latin typeface="Calibri" panose="020F0502020204030204" pitchFamily="34" charset="0"/>
                          <a:ea typeface="+mn-ea"/>
                          <a:cs typeface="+mn-cs"/>
                        </a:rPr>
                        <a:t>mez.</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782061237"/>
                  </a:ext>
                </a:extLst>
              </a:tr>
              <a:tr h="337632">
                <a:tc vMerge="1">
                  <a:txBody>
                    <a:bodyPr/>
                    <a:lstStyle/>
                    <a:p>
                      <a:pPr algn="l">
                        <a:spcAft>
                          <a:spcPts val="0"/>
                        </a:spcAft>
                      </a:pPr>
                      <a:endParaRPr lang="tr-TR" sz="15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kumimoji="0" lang="tr-TR" sz="1800" b="0"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 </a:t>
                      </a:r>
                      <a:r>
                        <a:rPr lang="tr-TR" sz="1800" kern="1200" noProof="0" dirty="0" smtClean="0">
                          <a:solidFill>
                            <a:schemeClr val="accent1">
                              <a:lumMod val="50000"/>
                            </a:schemeClr>
                          </a:solidFill>
                          <a:latin typeface="Calibri" panose="020F0502020204030204" pitchFamily="34" charset="0"/>
                          <a:ea typeface="+mn-ea"/>
                          <a:cs typeface="+mn-cs"/>
                        </a:rPr>
                        <a:t>Proje başlangıç tarihinden (Desteklemeye ilişkin ilk kurul kararının evrak kaydına alındığı tarih) önce yapılan harcamalar desteklenmez </a:t>
                      </a:r>
                      <a:r>
                        <a:rPr kumimoji="0" lang="tr-TR" sz="1800" b="0" i="0" u="none" strike="noStrike" kern="1200" cap="none" spc="0" normalizeH="0" baseline="0" noProof="0" dirty="0" smtClean="0">
                          <a:ln>
                            <a:noFill/>
                          </a:ln>
                          <a:solidFill>
                            <a:srgbClr val="52AADF">
                              <a:lumMod val="50000"/>
                            </a:srgbClr>
                          </a:solidFill>
                          <a:effectLst/>
                          <a:uLnTx/>
                          <a:uFillTx/>
                          <a:latin typeface="Calibri" panose="020F0502020204030204" pitchFamily="34" charset="0"/>
                          <a:ea typeface="+mn-ea"/>
                          <a:cs typeface="+mn-cs"/>
                        </a:rPr>
                        <a:t>(Proje hazırlama danışmanlığı gideri bu kapsamda değerlendirilmez.)</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endParaRPr lang="tr-TR" sz="1800" kern="1200" dirty="0" smtClean="0">
                        <a:solidFill>
                          <a:schemeClr val="accent1">
                            <a:lumMod val="50000"/>
                          </a:schemeClr>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40324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eşgen 14"/>
          <p:cNvSpPr/>
          <p:nvPr/>
        </p:nvSpPr>
        <p:spPr>
          <a:xfrm>
            <a:off x="323528" y="1832124"/>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r>
              <a:rPr lang="tr-TR" b="1" dirty="0">
                <a:solidFill>
                  <a:schemeClr val="bg1"/>
                </a:solidFill>
                <a:latin typeface="Calibri" panose="020F0502020204030204" pitchFamily="34" charset="0"/>
              </a:rPr>
              <a:t>KOBİ Bilgi Sistemi üzerinden Başvuru Formu doldurulur</a:t>
            </a:r>
          </a:p>
        </p:txBody>
      </p:sp>
      <p:sp>
        <p:nvSpPr>
          <p:cNvPr id="16" name="Beşgen 15"/>
          <p:cNvSpPr/>
          <p:nvPr/>
        </p:nvSpPr>
        <p:spPr>
          <a:xfrm>
            <a:off x="3285153" y="3128268"/>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pPr lvl="0" fontAlgn="base">
              <a:spcBef>
                <a:spcPct val="0"/>
              </a:spcBef>
              <a:spcAft>
                <a:spcPct val="0"/>
              </a:spcAft>
            </a:pPr>
            <a:r>
              <a:rPr lang="tr-TR" b="1" dirty="0" smtClean="0">
                <a:solidFill>
                  <a:schemeClr val="bg1"/>
                </a:solidFill>
                <a:latin typeface="Calibri" panose="020F0502020204030204" pitchFamily="34" charset="0"/>
              </a:rPr>
              <a:t>Çağrıda belirtilen belgeler KOBİ Bilgi Sistemine yüklenir</a:t>
            </a:r>
            <a:endParaRPr lang="tr-TR" dirty="0">
              <a:solidFill>
                <a:prstClr val="black"/>
              </a:solidFill>
              <a:latin typeface="Calibri" panose="020F0502020204030204" pitchFamily="34" charset="0"/>
            </a:endParaRPr>
          </a:p>
        </p:txBody>
      </p:sp>
      <p:sp>
        <p:nvSpPr>
          <p:cNvPr id="17" name="Beşgen 16"/>
          <p:cNvSpPr/>
          <p:nvPr/>
        </p:nvSpPr>
        <p:spPr>
          <a:xfrm>
            <a:off x="6186095" y="4208388"/>
            <a:ext cx="2871023" cy="1810951"/>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r>
              <a:rPr lang="tr-TR" b="1" dirty="0">
                <a:solidFill>
                  <a:schemeClr val="bg1"/>
                </a:solidFill>
                <a:latin typeface="Calibri" panose="020F0502020204030204" pitchFamily="34" charset="0"/>
              </a:rPr>
              <a:t>Çağrıda ilan edilen son başvuru tarih / saatine kadar KOBİ Bilgi Sistemi üzerinden başvuru </a:t>
            </a:r>
            <a:r>
              <a:rPr lang="tr-TR" b="1" dirty="0" smtClean="0">
                <a:solidFill>
                  <a:schemeClr val="bg1"/>
                </a:solidFill>
                <a:latin typeface="Calibri" panose="020F0502020204030204" pitchFamily="34" charset="0"/>
              </a:rPr>
              <a:t>onaylanır</a:t>
            </a:r>
            <a:endParaRPr lang="tr-TR" b="1" dirty="0">
              <a:solidFill>
                <a:schemeClr val="bg1"/>
              </a:solidFill>
              <a:latin typeface="Calibri" panose="020F0502020204030204" pitchFamily="34" charset="0"/>
            </a:endParaRPr>
          </a:p>
        </p:txBody>
      </p:sp>
      <p:cxnSp>
        <p:nvCxnSpPr>
          <p:cNvPr id="18" name="Dirsek Bağlayıcısı 17"/>
          <p:cNvCxnSpPr>
            <a:stCxn id="15" idx="3"/>
            <a:endCxn id="16" idx="1"/>
          </p:cNvCxnSpPr>
          <p:nvPr/>
        </p:nvCxnSpPr>
        <p:spPr>
          <a:xfrm>
            <a:off x="2834511" y="2588208"/>
            <a:ext cx="450642" cy="129614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Dirsek Bağlayıcısı 18"/>
          <p:cNvCxnSpPr>
            <a:stCxn id="16" idx="3"/>
            <a:endCxn id="17" idx="1"/>
          </p:cNvCxnSpPr>
          <p:nvPr/>
        </p:nvCxnSpPr>
        <p:spPr>
          <a:xfrm>
            <a:off x="5796136" y="3884352"/>
            <a:ext cx="389959" cy="12295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up 19"/>
          <p:cNvGrpSpPr/>
          <p:nvPr/>
        </p:nvGrpSpPr>
        <p:grpSpPr>
          <a:xfrm>
            <a:off x="4211960" y="1544092"/>
            <a:ext cx="1872210" cy="936099"/>
            <a:chOff x="4211960" y="2420888"/>
            <a:chExt cx="1872210" cy="936099"/>
          </a:xfrm>
          <a:solidFill>
            <a:schemeClr val="tx2">
              <a:lumMod val="75000"/>
            </a:schemeClr>
          </a:solidFill>
        </p:grpSpPr>
        <p:sp>
          <p:nvSpPr>
            <p:cNvPr id="21" name="Yuvarlatılmış Dikdörtgen 20">
              <a:hlinkClick r:id="rId2" action="ppaction://hlinksldjump"/>
            </p:cNvPr>
            <p:cNvSpPr/>
            <p:nvPr/>
          </p:nvSpPr>
          <p:spPr>
            <a:xfrm>
              <a:off x="4211960" y="2420888"/>
              <a:ext cx="1872210" cy="936099"/>
            </a:xfrm>
            <a:prstGeom prst="roundRect">
              <a:avLst/>
            </a:prstGeom>
            <a:grp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22" name="Metin kutusu 21"/>
            <p:cNvSpPr txBox="1"/>
            <p:nvPr/>
          </p:nvSpPr>
          <p:spPr>
            <a:xfrm>
              <a:off x="4499992" y="2679303"/>
              <a:ext cx="1296144" cy="461665"/>
            </a:xfrm>
            <a:prstGeom prst="rect">
              <a:avLst/>
            </a:prstGeom>
            <a:grpFill/>
          </p:spPr>
          <p:txBody>
            <a:bodyPr wrap="square" rtlCol="0">
              <a:spAutoFit/>
            </a:bodyPr>
            <a:lstStyle/>
            <a:p>
              <a:r>
                <a:rPr lang="tr-TR" sz="2400" b="1" dirty="0">
                  <a:solidFill>
                    <a:schemeClr val="bg1"/>
                  </a:solidFill>
                </a:rPr>
                <a:t>İŞLETME</a:t>
              </a:r>
            </a:p>
          </p:txBody>
        </p:sp>
      </p:grpSp>
      <p:grpSp>
        <p:nvGrpSpPr>
          <p:cNvPr id="23" name="Grup 22"/>
          <p:cNvGrpSpPr/>
          <p:nvPr/>
        </p:nvGrpSpPr>
        <p:grpSpPr>
          <a:xfrm>
            <a:off x="271736" y="383253"/>
            <a:ext cx="8332712" cy="830997"/>
            <a:chOff x="271736" y="556417"/>
            <a:chExt cx="8332712" cy="830997"/>
          </a:xfrm>
        </p:grpSpPr>
        <p:sp>
          <p:nvSpPr>
            <p:cNvPr id="24" name="3 Metin kutusu"/>
            <p:cNvSpPr txBox="1"/>
            <p:nvPr/>
          </p:nvSpPr>
          <p:spPr>
            <a:xfrm>
              <a:off x="293611" y="556417"/>
              <a:ext cx="7632848" cy="830997"/>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smtClean="0">
                  <a:solidFill>
                    <a:srgbClr val="0070C0"/>
                  </a:solidFill>
                </a:rPr>
                <a:t>2022 </a:t>
              </a:r>
              <a:r>
                <a:rPr lang="tr-TR" sz="1600" b="1" dirty="0">
                  <a:solidFill>
                    <a:srgbClr val="0070C0"/>
                  </a:solidFill>
                </a:rPr>
                <a:t>– 02 Proje Teklif Çağrısı</a:t>
              </a:r>
            </a:p>
            <a:p>
              <a:endParaRPr lang="tr-TR" sz="1600" b="1" dirty="0">
                <a:solidFill>
                  <a:srgbClr val="0070C0"/>
                </a:solidFill>
              </a:endParaRPr>
            </a:p>
            <a:p>
              <a:endParaRPr lang="tr-TR" sz="1600" b="1" dirty="0">
                <a:solidFill>
                  <a:srgbClr val="00BAD9"/>
                </a:solidFill>
              </a:endParaRPr>
            </a:p>
          </p:txBody>
        </p:sp>
        <p:cxnSp>
          <p:nvCxnSpPr>
            <p:cNvPr id="25" name="Düz Bağlayıcı 24"/>
            <p:cNvCxnSpPr/>
            <p:nvPr/>
          </p:nvCxnSpPr>
          <p:spPr>
            <a:xfrm>
              <a:off x="271736" y="864917"/>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Metin kutusu 25"/>
          <p:cNvSpPr txBox="1"/>
          <p:nvPr/>
        </p:nvSpPr>
        <p:spPr>
          <a:xfrm>
            <a:off x="107504" y="4712444"/>
            <a:ext cx="5688632" cy="1569660"/>
          </a:xfrm>
          <a:prstGeom prst="rect">
            <a:avLst/>
          </a:prstGeom>
          <a:noFill/>
        </p:spPr>
        <p:txBody>
          <a:bodyPr wrap="square" rtlCol="0">
            <a:spAutoFit/>
          </a:bodyPr>
          <a:lstStyle/>
          <a:p>
            <a:r>
              <a:rPr lang="tr-TR" sz="1600" i="1" dirty="0" smtClean="0">
                <a:solidFill>
                  <a:srgbClr val="FF0000"/>
                </a:solidFill>
              </a:rPr>
              <a:t>* </a:t>
            </a:r>
            <a:r>
              <a:rPr lang="tr-TR" sz="1600" i="1" dirty="0" smtClean="0">
                <a:solidFill>
                  <a:srgbClr val="154E5F"/>
                </a:solidFill>
              </a:rPr>
              <a:t>Başvuru formu ve ekleri KOBİ Bilgi Sistemine </a:t>
            </a:r>
            <a:r>
              <a:rPr lang="tr-TR" sz="1600" i="1" dirty="0">
                <a:solidFill>
                  <a:srgbClr val="154E5F"/>
                </a:solidFill>
              </a:rPr>
              <a:t>Başvuru </a:t>
            </a:r>
            <a:r>
              <a:rPr lang="tr-TR" sz="1600" i="1" dirty="0" smtClean="0">
                <a:solidFill>
                  <a:srgbClr val="154E5F"/>
                </a:solidFill>
              </a:rPr>
              <a:t>aşamasında yüklenecektir. Proje </a:t>
            </a:r>
            <a:r>
              <a:rPr lang="tr-TR" sz="1600" i="1" dirty="0">
                <a:solidFill>
                  <a:srgbClr val="154E5F"/>
                </a:solidFill>
              </a:rPr>
              <a:t>çıktısı teslim edilmeyecektir.</a:t>
            </a:r>
          </a:p>
          <a:p>
            <a:r>
              <a:rPr lang="tr-TR" sz="1600" i="1" dirty="0" smtClean="0">
                <a:solidFill>
                  <a:srgbClr val="FF0000"/>
                </a:solidFill>
              </a:rPr>
              <a:t>*</a:t>
            </a:r>
            <a:r>
              <a:rPr lang="tr-TR" sz="1600" i="1" dirty="0" smtClean="0">
                <a:solidFill>
                  <a:srgbClr val="7030A0"/>
                </a:solidFill>
              </a:rPr>
              <a:t> </a:t>
            </a:r>
            <a:r>
              <a:rPr lang="tr-TR" sz="1600" i="1" dirty="0">
                <a:solidFill>
                  <a:srgbClr val="154E5F"/>
                </a:solidFill>
              </a:rPr>
              <a:t>Proje teklif çağrısında ilan edilen son başvuru tarihine kadar başvurusunu KOBİ Bilgi Sistemi üzerinden onaylamayan işletmelerin projeleri değerlendirmeye alınmaz.</a:t>
            </a:r>
          </a:p>
          <a:p>
            <a:r>
              <a:rPr lang="tr-TR" sz="1600" i="1" dirty="0" smtClean="0"/>
              <a:t>  </a:t>
            </a:r>
            <a:endParaRPr lang="tr-TR" sz="1600" i="1" dirty="0"/>
          </a:p>
        </p:txBody>
      </p:sp>
      <p:pic>
        <p:nvPicPr>
          <p:cNvPr id="27"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8" name="Köşeli Çift Ayraç 27"/>
          <p:cNvSpPr/>
          <p:nvPr/>
        </p:nvSpPr>
        <p:spPr>
          <a:xfrm>
            <a:off x="316836" y="77417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9" name="Tablo 28"/>
          <p:cNvGraphicFramePr>
            <a:graphicFrameLocks noGrp="1"/>
          </p:cNvGraphicFramePr>
          <p:nvPr>
            <p:extLst/>
          </p:nvPr>
        </p:nvGraphicFramePr>
        <p:xfrm>
          <a:off x="1040599" y="824012"/>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Süreci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84</a:t>
            </a:fld>
            <a:endParaRPr lang="en-CA" dirty="0">
              <a:latin typeface="Calibri" panose="020F0502020204030204" pitchFamily="34" charset="0"/>
            </a:endParaRPr>
          </a:p>
        </p:txBody>
      </p:sp>
    </p:spTree>
    <p:extLst>
      <p:ext uri="{BB962C8B-B14F-4D97-AF65-F5344CB8AC3E}">
        <p14:creationId xmlns:p14="http://schemas.microsoft.com/office/powerpoint/2010/main" val="3614603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23" name="Grup 22"/>
          <p:cNvGrpSpPr/>
          <p:nvPr/>
        </p:nvGrpSpPr>
        <p:grpSpPr>
          <a:xfrm>
            <a:off x="271736" y="341442"/>
            <a:ext cx="8332712" cy="584775"/>
            <a:chOff x="271736" y="514606"/>
            <a:chExt cx="8332712" cy="584775"/>
          </a:xfrm>
        </p:grpSpPr>
        <p:sp>
          <p:nvSpPr>
            <p:cNvPr id="24"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smtClean="0">
                  <a:solidFill>
                    <a:srgbClr val="0070C0"/>
                  </a:solidFill>
                </a:rPr>
                <a:t>2022 </a:t>
              </a:r>
              <a:r>
                <a:rPr lang="tr-TR" sz="1600" b="1" dirty="0">
                  <a:solidFill>
                    <a:srgbClr val="0070C0"/>
                  </a:solidFill>
                </a:rPr>
                <a:t>– 02 Proje Teklif Çağrısı</a:t>
              </a:r>
            </a:p>
            <a:p>
              <a:endParaRPr lang="tr-TR" sz="1600" b="1" dirty="0">
                <a:solidFill>
                  <a:srgbClr val="00BAD9"/>
                </a:solidFill>
              </a:endParaRPr>
            </a:p>
          </p:txBody>
        </p:sp>
        <p:cxnSp>
          <p:nvCxnSpPr>
            <p:cNvPr id="25" name="Düz Bağlayıcı 24"/>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7" name="Tablo 26"/>
          <p:cNvGraphicFramePr>
            <a:graphicFrameLocks noGrp="1"/>
          </p:cNvGraphicFramePr>
          <p:nvPr>
            <p:extLst/>
          </p:nvPr>
        </p:nvGraphicFramePr>
        <p:xfrm>
          <a:off x="467544" y="1386676"/>
          <a:ext cx="8136904" cy="4693920"/>
        </p:xfrm>
        <a:graphic>
          <a:graphicData uri="http://schemas.openxmlformats.org/drawingml/2006/table">
            <a:tbl>
              <a:tblPr firstRow="1" firstCol="1" bandRow="1"/>
              <a:tblGrid>
                <a:gridCol w="8136904">
                  <a:extLst>
                    <a:ext uri="{9D8B030D-6E8A-4147-A177-3AD203B41FA5}">
                      <a16:colId xmlns:a16="http://schemas.microsoft.com/office/drawing/2014/main" val="20000"/>
                    </a:ext>
                  </a:extLst>
                </a:gridCol>
              </a:tblGrid>
              <a:tr h="4693920">
                <a:tc>
                  <a:txBody>
                    <a:bodyPr/>
                    <a:lstStyle/>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accent1">
                              <a:lumMod val="50000"/>
                            </a:schemeClr>
                          </a:solidFill>
                          <a:latin typeface="Calibri" panose="020F0502020204030204" pitchFamily="34" charset="0"/>
                          <a:ea typeface="+mn-ea"/>
                          <a:cs typeface="+mn-cs"/>
                        </a:rPr>
                        <a:t>KOSGEB Veritabanına kayıtlı ve KOBİ Beyannamesi onaylı işletmeler KOBİ Bilgi Sistemine girerek</a:t>
                      </a:r>
                      <a:r>
                        <a:rPr lang="tr-TR" sz="2000" kern="1200" baseline="0" dirty="0" smtClean="0">
                          <a:solidFill>
                            <a:srgbClr val="7030A0"/>
                          </a:solidFill>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 yapabileceklerdir.</a:t>
                      </a:r>
                    </a:p>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accent1">
                              <a:lumMod val="50000"/>
                            </a:schemeClr>
                          </a:solidFill>
                          <a:latin typeface="Calibri" panose="020F0502020204030204" pitchFamily="34" charset="0"/>
                          <a:ea typeface="+mn-ea"/>
                          <a:cs typeface="+mn-cs"/>
                        </a:rPr>
                        <a:t>Başvuru ile ilgili detay bilgiler, başvuru kılavuzu ve proje formatına www.kosgeb.gov.tr adresinden (Destekler</a:t>
                      </a:r>
                      <a:r>
                        <a:rPr lang="tr-TR" sz="2000" kern="1200" baseline="0" dirty="0" smtClean="0">
                          <a:solidFill>
                            <a:schemeClr val="accent1">
                              <a:lumMod val="50000"/>
                            </a:schemeClr>
                          </a:solidFill>
                          <a:latin typeface="Calibri" panose="020F0502020204030204" pitchFamily="34" charset="0"/>
                          <a:ea typeface="+mn-ea"/>
                          <a:cs typeface="+mn-cs"/>
                        </a:rPr>
                        <a:t> / İşletme Geliştirme, Büyüme ve Uluslararasılaşma Destekleri / KOBİGEL Programı Linki)</a:t>
                      </a:r>
                      <a:r>
                        <a:rPr lang="tr-TR" sz="2000" kern="1200" dirty="0" smtClean="0">
                          <a:solidFill>
                            <a:schemeClr val="accent1">
                              <a:lumMod val="50000"/>
                            </a:schemeClr>
                          </a:solidFill>
                          <a:latin typeface="Calibri" panose="020F0502020204030204" pitchFamily="34" charset="0"/>
                          <a:ea typeface="+mn-ea"/>
                          <a:cs typeface="+mn-cs"/>
                        </a:rPr>
                        <a:t> erişilebilecektir. </a:t>
                      </a:r>
                    </a:p>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tx1"/>
                          </a:solidFill>
                          <a:effectLst/>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Başvuruda eksik olması halinde </a:t>
                      </a:r>
                      <a:r>
                        <a:rPr lang="tr-TR" sz="2000" kern="1200" dirty="0" smtClean="0">
                          <a:solidFill>
                            <a:srgbClr val="FF0000"/>
                          </a:solidFill>
                          <a:latin typeface="Calibri" panose="020F0502020204030204" pitchFamily="34" charset="0"/>
                          <a:ea typeface="+mn-ea"/>
                          <a:cs typeface="+mn-cs"/>
                        </a:rPr>
                        <a:t>eksiklikler sistem üzerinden bildirilecek </a:t>
                      </a:r>
                      <a:r>
                        <a:rPr lang="tr-TR" sz="2000" kern="1200" dirty="0" smtClean="0">
                          <a:solidFill>
                            <a:schemeClr val="accent1">
                              <a:lumMod val="50000"/>
                            </a:schemeClr>
                          </a:solidFill>
                          <a:latin typeface="Calibri" panose="020F0502020204030204" pitchFamily="34" charset="0"/>
                          <a:ea typeface="+mn-ea"/>
                          <a:cs typeface="+mn-cs"/>
                        </a:rPr>
                        <a:t>ve işletmenin Proje</a:t>
                      </a:r>
                      <a:r>
                        <a:rPr lang="tr-TR" sz="2000" kern="1200" baseline="0" dirty="0" smtClean="0">
                          <a:solidFill>
                            <a:schemeClr val="accent1">
                              <a:lumMod val="50000"/>
                            </a:schemeClr>
                          </a:solidFill>
                          <a:latin typeface="Calibri" panose="020F0502020204030204" pitchFamily="34" charset="0"/>
                          <a:ea typeface="+mn-ea"/>
                          <a:cs typeface="+mn-cs"/>
                        </a:rPr>
                        <a:t> Teklif Çağrısındaki</a:t>
                      </a:r>
                      <a:r>
                        <a:rPr lang="tr-TR" sz="2000" kern="1200" dirty="0" smtClean="0">
                          <a:solidFill>
                            <a:schemeClr val="accent1">
                              <a:lumMod val="50000"/>
                            </a:schemeClr>
                          </a:solidFill>
                          <a:latin typeface="Calibri" panose="020F0502020204030204" pitchFamily="34" charset="0"/>
                          <a:ea typeface="+mn-ea"/>
                          <a:cs typeface="+mn-cs"/>
                        </a:rPr>
                        <a:t> süreç – zaman planında belirtilen süreler dahilinde eksikliklerini gidermesi gerekecektir. Yazılı bildirim yapılmayacak olup, </a:t>
                      </a:r>
                      <a:r>
                        <a:rPr lang="tr-TR" sz="2000" kern="1200" dirty="0" smtClean="0">
                          <a:solidFill>
                            <a:srgbClr val="FF0000"/>
                          </a:solidFill>
                          <a:latin typeface="Calibri" panose="020F0502020204030204" pitchFamily="34" charset="0"/>
                          <a:ea typeface="+mn-ea"/>
                          <a:cs typeface="+mn-cs"/>
                        </a:rPr>
                        <a:t>sistem üzerinden yapılacak bildirimlerin takip yükümlüğü tümüyle başvuru sahibine aittir</a:t>
                      </a:r>
                      <a:r>
                        <a:rPr lang="tr-TR" sz="2000" kern="1200" dirty="0" smtClean="0">
                          <a:solidFill>
                            <a:schemeClr val="accent1">
                              <a:lumMod val="50000"/>
                            </a:schemeClr>
                          </a:solidFill>
                          <a:latin typeface="Calibri" panose="020F0502020204030204" pitchFamily="34" charset="0"/>
                          <a:ea typeface="+mn-ea"/>
                          <a:cs typeface="+mn-cs"/>
                        </a:rPr>
                        <a:t>. </a:t>
                      </a: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sp>
        <p:nvSpPr>
          <p:cNvPr id="10" name="Köşeli Çift Ayraç 9"/>
          <p:cNvSpPr/>
          <p:nvPr/>
        </p:nvSpPr>
        <p:spPr>
          <a:xfrm>
            <a:off x="316836" y="77417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11" name="Tablo 10"/>
          <p:cNvGraphicFramePr>
            <a:graphicFrameLocks noGrp="1"/>
          </p:cNvGraphicFramePr>
          <p:nvPr>
            <p:extLst/>
          </p:nvPr>
        </p:nvGraphicFramePr>
        <p:xfrm>
          <a:off x="1040599" y="824012"/>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Yeri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85</a:t>
            </a:fld>
            <a:endParaRPr lang="en-CA" dirty="0">
              <a:latin typeface="Calibri" panose="020F0502020204030204" pitchFamily="34" charset="0"/>
            </a:endParaRPr>
          </a:p>
        </p:txBody>
      </p:sp>
    </p:spTree>
    <p:extLst>
      <p:ext uri="{BB962C8B-B14F-4D97-AF65-F5344CB8AC3E}">
        <p14:creationId xmlns:p14="http://schemas.microsoft.com/office/powerpoint/2010/main" val="273579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o 11"/>
          <p:cNvGraphicFramePr>
            <a:graphicFrameLocks noGrp="1"/>
          </p:cNvGraphicFramePr>
          <p:nvPr>
            <p:extLst/>
          </p:nvPr>
        </p:nvGraphicFramePr>
        <p:xfrm>
          <a:off x="271736" y="702528"/>
          <a:ext cx="8745490" cy="5335728"/>
        </p:xfrm>
        <a:graphic>
          <a:graphicData uri="http://schemas.openxmlformats.org/drawingml/2006/table">
            <a:tbl>
              <a:tblPr firstRow="1" firstCol="1" bandRow="1"/>
              <a:tblGrid>
                <a:gridCol w="2480794">
                  <a:extLst>
                    <a:ext uri="{9D8B030D-6E8A-4147-A177-3AD203B41FA5}">
                      <a16:colId xmlns:a16="http://schemas.microsoft.com/office/drawing/2014/main" val="20000"/>
                    </a:ext>
                  </a:extLst>
                </a:gridCol>
                <a:gridCol w="2948702">
                  <a:extLst>
                    <a:ext uri="{9D8B030D-6E8A-4147-A177-3AD203B41FA5}">
                      <a16:colId xmlns:a16="http://schemas.microsoft.com/office/drawing/2014/main" val="20001"/>
                    </a:ext>
                  </a:extLst>
                </a:gridCol>
                <a:gridCol w="3315994">
                  <a:extLst>
                    <a:ext uri="{9D8B030D-6E8A-4147-A177-3AD203B41FA5}">
                      <a16:colId xmlns:a16="http://schemas.microsoft.com/office/drawing/2014/main" val="20002"/>
                    </a:ext>
                  </a:extLst>
                </a:gridCol>
              </a:tblGrid>
              <a:tr h="297423">
                <a:tc gridSpan="2">
                  <a:txBody>
                    <a:bodyPr/>
                    <a:lstStyle/>
                    <a:p>
                      <a:pPr>
                        <a:spcAft>
                          <a:spcPts val="0"/>
                        </a:spcAft>
                      </a:pPr>
                      <a:r>
                        <a:rPr lang="tr-TR" sz="2200" b="1" dirty="0" smtClean="0">
                          <a:solidFill>
                            <a:srgbClr val="FFFFFF"/>
                          </a:solidFill>
                          <a:effectLst/>
                          <a:latin typeface="Calibri" panose="020F0502020204030204" pitchFamily="34" charset="0"/>
                          <a:ea typeface="Cambria"/>
                        </a:rPr>
                        <a:t>Süreç – Zaman Planı</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a:effectLst/>
                          <a:latin typeface="Times New Roman"/>
                          <a:ea typeface="Cambria"/>
                        </a:rPr>
                        <a:t> </a:t>
                      </a:r>
                      <a:endParaRPr lang="tr-TR" sz="2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35192">
                <a:tc gridSpan="3">
                  <a:txBody>
                    <a:bodyPr/>
                    <a:lstStyle/>
                    <a:p>
                      <a:pPr algn="just">
                        <a:spcAft>
                          <a:spcPts val="0"/>
                        </a:spcAft>
                      </a:pPr>
                      <a:endParaRPr lang="tr-TR" sz="3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1041696">
                <a:tc>
                  <a:txBody>
                    <a:bodyPr/>
                    <a:lstStyle/>
                    <a:p>
                      <a:pPr marL="0" indent="0" algn="l">
                        <a:spcAft>
                          <a:spcPts val="0"/>
                        </a:spcAft>
                      </a:pPr>
                      <a:r>
                        <a:rPr lang="tr-TR" sz="2000" dirty="0" smtClean="0">
                          <a:solidFill>
                            <a:schemeClr val="bg1"/>
                          </a:solidFill>
                          <a:effectLst/>
                          <a:latin typeface="Calibri" panose="020F0502020204030204" pitchFamily="34" charset="0"/>
                          <a:ea typeface="Cambria"/>
                        </a:rPr>
                        <a:t>Proje başvurusu</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fi-FI" sz="1600" strike="noStrike" kern="1200" dirty="0" smtClean="0">
                          <a:solidFill>
                            <a:srgbClr val="FF0000"/>
                          </a:solidFill>
                          <a:latin typeface="Calibri" panose="020F0502020204030204" pitchFamily="34" charset="0"/>
                          <a:ea typeface="+mn-ea"/>
                          <a:cs typeface="+mn-cs"/>
                        </a:rPr>
                        <a:t>1</a:t>
                      </a:r>
                      <a:r>
                        <a:rPr lang="tr-TR" sz="1600" strike="noStrike" kern="1200" dirty="0" smtClean="0">
                          <a:solidFill>
                            <a:srgbClr val="FF0000"/>
                          </a:solidFill>
                          <a:latin typeface="Calibri" panose="020F0502020204030204" pitchFamily="34" charset="0"/>
                          <a:ea typeface="+mn-ea"/>
                          <a:cs typeface="+mn-cs"/>
                        </a:rPr>
                        <a:t>3</a:t>
                      </a:r>
                      <a:r>
                        <a:rPr lang="fi-FI" sz="1600" strike="noStrike" kern="1200" dirty="0" smtClean="0">
                          <a:solidFill>
                            <a:srgbClr val="FF0000"/>
                          </a:solidFill>
                          <a:latin typeface="Calibri" panose="020F0502020204030204" pitchFamily="34" charset="0"/>
                          <a:ea typeface="+mn-ea"/>
                          <a:cs typeface="+mn-cs"/>
                        </a:rPr>
                        <a:t> Aralık 2022 – 1</a:t>
                      </a:r>
                      <a:r>
                        <a:rPr lang="tr-TR" sz="1600" strike="noStrike" kern="1200" dirty="0" smtClean="0">
                          <a:solidFill>
                            <a:srgbClr val="FF0000"/>
                          </a:solidFill>
                          <a:latin typeface="Calibri" panose="020F0502020204030204" pitchFamily="34" charset="0"/>
                          <a:ea typeface="+mn-ea"/>
                          <a:cs typeface="+mn-cs"/>
                        </a:rPr>
                        <a:t>1</a:t>
                      </a:r>
                      <a:r>
                        <a:rPr lang="fi-FI" sz="1600" strike="noStrike" kern="1200" dirty="0" smtClean="0">
                          <a:solidFill>
                            <a:srgbClr val="FF0000"/>
                          </a:solidFill>
                          <a:latin typeface="Calibri" panose="020F0502020204030204" pitchFamily="34" charset="0"/>
                          <a:ea typeface="+mn-ea"/>
                          <a:cs typeface="+mn-cs"/>
                        </a:rPr>
                        <a:t> Ocak 2023</a:t>
                      </a:r>
                      <a:endParaRPr lang="tr-TR" sz="1600" strike="noStrike" kern="1200" dirty="0" smtClean="0">
                        <a:solidFill>
                          <a:srgbClr val="FF0000"/>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Son Başvuru Tarihi: </a:t>
                      </a:r>
                      <a:r>
                        <a:rPr lang="fi-FI" sz="1600" strike="noStrike" kern="1200" dirty="0" smtClean="0">
                          <a:solidFill>
                            <a:srgbClr val="FF0000"/>
                          </a:solidFill>
                          <a:latin typeface="Calibri" panose="020F0502020204030204" pitchFamily="34" charset="0"/>
                          <a:ea typeface="+mn-ea"/>
                          <a:cs typeface="+mn-cs"/>
                        </a:rPr>
                        <a:t>1</a:t>
                      </a:r>
                      <a:r>
                        <a:rPr lang="tr-TR" sz="1600" strike="noStrike" kern="1200" dirty="0" smtClean="0">
                          <a:solidFill>
                            <a:srgbClr val="FF0000"/>
                          </a:solidFill>
                          <a:latin typeface="Calibri" panose="020F0502020204030204" pitchFamily="34" charset="0"/>
                          <a:ea typeface="+mn-ea"/>
                          <a:cs typeface="+mn-cs"/>
                        </a:rPr>
                        <a:t>1</a:t>
                      </a:r>
                      <a:r>
                        <a:rPr lang="fi-FI" sz="1600" strike="noStrike" kern="1200" dirty="0" smtClean="0">
                          <a:solidFill>
                            <a:srgbClr val="FF0000"/>
                          </a:solidFill>
                          <a:latin typeface="Calibri" panose="020F0502020204030204" pitchFamily="34" charset="0"/>
                          <a:ea typeface="+mn-ea"/>
                          <a:cs typeface="+mn-cs"/>
                        </a:rPr>
                        <a:t> Ocak 2023</a:t>
                      </a:r>
                      <a:r>
                        <a:rPr lang="tr-TR" sz="1600" strike="noStrike" kern="1200" dirty="0" smtClean="0">
                          <a:solidFill>
                            <a:schemeClr val="accent1">
                              <a:lumMod val="50000"/>
                            </a:schemeClr>
                          </a:solidFill>
                          <a:latin typeface="Calibri" panose="020F0502020204030204" pitchFamily="34" charset="0"/>
                          <a:ea typeface="+mn-ea"/>
                          <a:cs typeface="+mn-cs"/>
                        </a:rPr>
                        <a:t>, Saat: </a:t>
                      </a:r>
                      <a:r>
                        <a:rPr lang="tr-TR" sz="1600" strike="noStrike" kern="1200" dirty="0" smtClean="0">
                          <a:solidFill>
                            <a:srgbClr val="FF0000"/>
                          </a:solidFill>
                          <a:latin typeface="Calibri" panose="020F0502020204030204" pitchFamily="34" charset="0"/>
                          <a:ea typeface="+mn-ea"/>
                          <a:cs typeface="+mn-cs"/>
                        </a:rPr>
                        <a:t>23:59</a:t>
                      </a: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Bu tarih ve saate kadar başvuru sahibi tarafından sistem üzerinden onaylanmayan projeler değerlendirmeye alınmayacaktır.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r h="299160">
                <a:tc rowSpan="3">
                  <a:txBody>
                    <a:bodyPr/>
                    <a:lstStyle/>
                    <a:p>
                      <a:pPr marL="0" indent="0" algn="l">
                        <a:spcAft>
                          <a:spcPts val="0"/>
                        </a:spcAft>
                      </a:pPr>
                      <a:r>
                        <a:rPr lang="tr-TR" sz="2000" kern="1200" dirty="0" smtClean="0">
                          <a:solidFill>
                            <a:schemeClr val="bg1"/>
                          </a:solidFill>
                          <a:effectLst/>
                          <a:latin typeface="Calibri" panose="020F0502020204030204" pitchFamily="34" charset="0"/>
                          <a:ea typeface="Cambria"/>
                          <a:cs typeface="+mn-cs"/>
                        </a:rPr>
                        <a:t>Kontrol süreci</a:t>
                      </a:r>
                      <a:endParaRPr lang="tr-TR" sz="2000" kern="1200" dirty="0">
                        <a:solidFill>
                          <a:schemeClr val="bg1"/>
                        </a:solidFill>
                        <a:effectLst/>
                        <a:latin typeface="Calibri" panose="020F0502020204030204" pitchFamily="34" charset="0"/>
                        <a:ea typeface="Cambria"/>
                        <a:cs typeface="+mn-cs"/>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İlk kontrol: 12 – 19 Ocak 2023 (6 iş günü)</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İşletme düzeltme ve varsa itiraz: </a:t>
                      </a:r>
                      <a:r>
                        <a:rPr lang="es-ES" sz="1600" strike="noStrike" kern="1200" dirty="0" smtClean="0">
                          <a:solidFill>
                            <a:schemeClr val="accent1">
                              <a:lumMod val="50000"/>
                            </a:schemeClr>
                          </a:solidFill>
                          <a:latin typeface="Calibri" panose="020F0502020204030204" pitchFamily="34" charset="0"/>
                          <a:ea typeface="+mn-ea"/>
                          <a:cs typeface="+mn-cs"/>
                        </a:rPr>
                        <a:t>20 – 26 Ocak 2023 (5 iş günü) </a:t>
                      </a:r>
                      <a:endParaRPr lang="tr-TR" sz="1600" strike="noStrike" kern="1200" dirty="0" smtClean="0">
                        <a:solidFill>
                          <a:schemeClr val="accent1">
                            <a:lumMod val="50000"/>
                          </a:schemeClr>
                        </a:solidFill>
                        <a:latin typeface="Calibri" panose="020F050202020403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85725" algn="l"/>
                        </a:tabLst>
                        <a:defRPr/>
                      </a:pPr>
                      <a:r>
                        <a:rPr lang="tr-TR" sz="1600" strike="noStrike" kern="1200" dirty="0" smtClean="0">
                          <a:solidFill>
                            <a:schemeClr val="accent1">
                              <a:lumMod val="50000"/>
                            </a:schemeClr>
                          </a:solidFill>
                          <a:latin typeface="Calibri" panose="020F0502020204030204" pitchFamily="34" charset="0"/>
                          <a:ea typeface="+mn-ea"/>
                          <a:cs typeface="+mn-cs"/>
                        </a:rPr>
                        <a:t>KOSGEB son kontrol: 27 Ocak – 02 Şubat 2023 (5 iş günü)</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extLst>
                  <a:ext uri="{0D108BD9-81ED-4DB2-BD59-A6C34878D82A}">
                    <a16:rowId xmlns:a16="http://schemas.microsoft.com/office/drawing/2014/main" val="10005"/>
                  </a:ext>
                </a:extLst>
              </a:tr>
              <a:tr h="425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bg1"/>
                          </a:solidFill>
                          <a:effectLst/>
                          <a:latin typeface="Calibri" panose="020F0502020204030204" pitchFamily="34" charset="0"/>
                          <a:ea typeface="Cambria"/>
                          <a:cs typeface="+mn-cs"/>
                        </a:rPr>
                        <a:t>KOBİ Bilgi Sistemi değerlendirmesi</a:t>
                      </a:r>
                      <a:endParaRPr lang="tr-TR" sz="2000" kern="1200" dirty="0" smtClean="0">
                        <a:solidFill>
                          <a:schemeClr val="bg1"/>
                        </a:solidFill>
                        <a:effectLst/>
                        <a:latin typeface="Calibri" panose="020F0502020204030204" pitchFamily="34" charset="0"/>
                        <a:ea typeface="Cambri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bg1"/>
                          </a:solidFill>
                          <a:effectLst/>
                          <a:latin typeface="Calibri" panose="020F0502020204030204" pitchFamily="34" charset="0"/>
                          <a:ea typeface="Cambria"/>
                          <a:cs typeface="+mn-cs"/>
                        </a:rPr>
                        <a:t>(1. Aşama)</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03 – 07 Şubat 2023 (3 iş günü)</a:t>
                      </a:r>
                    </a:p>
                    <a:p>
                      <a:pPr marL="0" lvl="0" indent="0">
                        <a:buFont typeface="Arial" panose="020B0604020202020204" pitchFamily="34" charset="0"/>
                        <a:buNone/>
                        <a:tabLst>
                          <a:tab pos="85725" algn="l"/>
                        </a:tabLst>
                      </a:pPr>
                      <a:endParaRPr lang="tr-TR" sz="1600" strike="noStrike" kern="1200" dirty="0" smtClean="0">
                        <a:solidFill>
                          <a:srgbClr val="FF0000"/>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Belirlenen kontenjan dışında kalan projeler bu aşamada elenecektir.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6"/>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Kurul değerlendirmesi (2. Aşama</a:t>
                      </a:r>
                      <a:endParaRPr lang="tr-TR" sz="2000" kern="1200" dirty="0">
                        <a:solidFill>
                          <a:schemeClr val="bg1"/>
                        </a:solidFill>
                        <a:effectLst/>
                        <a:latin typeface="Calibri" panose="020F0502020204030204" pitchFamily="34" charset="0"/>
                        <a:ea typeface="Cambria"/>
                        <a:cs typeface="+mn-cs"/>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18 Şubat – 07 Mart 2023 (12 iş günü)</a:t>
                      </a:r>
                      <a:endParaRPr lang="tr-TR" sz="1600" strike="noStrike" kern="1200" dirty="0" smtClean="0">
                        <a:solidFill>
                          <a:schemeClr val="accent1">
                            <a:lumMod val="50000"/>
                          </a:schemeClr>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Nihai değerlendirmede 100 üzerinden 60 puan eşiğini geçen projeler yüksek puandan düşük puana doğru sıralanacak ve </a:t>
                      </a:r>
                      <a:r>
                        <a:rPr lang="tr-TR" sz="1600" strike="noStrike" kern="1200" dirty="0" smtClean="0">
                          <a:solidFill>
                            <a:srgbClr val="FF0000"/>
                          </a:solidFill>
                          <a:latin typeface="Calibri" panose="020F0502020204030204" pitchFamily="34" charset="0"/>
                          <a:ea typeface="+mn-ea"/>
                          <a:cs typeface="+mn-cs"/>
                        </a:rPr>
                        <a:t>bütçe imkanları dahilinde en yüksek puanlı projeler </a:t>
                      </a:r>
                      <a:r>
                        <a:rPr lang="tr-TR" sz="1600" strike="noStrike" kern="1200" dirty="0" smtClean="0">
                          <a:solidFill>
                            <a:schemeClr val="accent1">
                              <a:lumMod val="50000"/>
                            </a:schemeClr>
                          </a:solidFill>
                          <a:latin typeface="Calibri" panose="020F0502020204030204" pitchFamily="34" charset="0"/>
                          <a:ea typeface="+mn-ea"/>
                          <a:cs typeface="+mn-cs"/>
                        </a:rPr>
                        <a:t>kabul edilebilecektir.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204002316"/>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Bildirimler</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10 Mart 2023 </a:t>
                      </a:r>
                      <a:r>
                        <a:rPr lang="tr-TR" sz="1600" strike="noStrike" kern="1200" dirty="0" smtClean="0">
                          <a:solidFill>
                            <a:schemeClr val="accent1">
                              <a:lumMod val="50000"/>
                            </a:schemeClr>
                          </a:solidFill>
                          <a:latin typeface="Calibri" panose="020F0502020204030204" pitchFamily="34" charset="0"/>
                          <a:ea typeface="+mn-ea"/>
                          <a:cs typeface="+mn-cs"/>
                        </a:rPr>
                        <a:t>(</a:t>
                      </a:r>
                      <a:r>
                        <a:rPr lang="tr-TR" sz="1600" u="sng" strike="noStrike" kern="1200" dirty="0" smtClean="0">
                          <a:solidFill>
                            <a:schemeClr val="accent1">
                              <a:lumMod val="50000"/>
                            </a:schemeClr>
                          </a:solidFill>
                          <a:latin typeface="Calibri" panose="020F0502020204030204" pitchFamily="34" charset="0"/>
                          <a:ea typeface="+mn-ea"/>
                          <a:cs typeface="+mn-cs"/>
                        </a:rPr>
                        <a:t>planlanan</a:t>
                      </a:r>
                      <a:r>
                        <a:rPr lang="tr-TR" sz="1600" strike="noStrike" kern="1200" dirty="0" smtClean="0">
                          <a:solidFill>
                            <a:schemeClr val="accent1">
                              <a:lumMod val="50000"/>
                            </a:schemeClr>
                          </a:solidFill>
                          <a:latin typeface="Calibri" panose="020F0502020204030204" pitchFamily="34" charset="0"/>
                          <a:ea typeface="+mn-ea"/>
                          <a:cs typeface="+mn-cs"/>
                        </a:rPr>
                        <a:t> tarihtir)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8"/>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bg1"/>
                          </a:solidFill>
                          <a:effectLst/>
                          <a:latin typeface="Calibri" panose="020F0502020204030204" pitchFamily="34" charset="0"/>
                          <a:ea typeface="Times New Roman"/>
                        </a:rPr>
                        <a:t>Kurul Değerlendirme sürecine itiraz</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10 – 24 Mart 2023 </a:t>
                      </a:r>
                      <a:r>
                        <a:rPr lang="tr-TR" sz="1600" strike="noStrike" kern="1200" dirty="0" smtClean="0">
                          <a:solidFill>
                            <a:srgbClr val="006597"/>
                          </a:solidFill>
                          <a:latin typeface="Calibri" panose="020F0502020204030204" pitchFamily="34" charset="0"/>
                          <a:ea typeface="+mn-ea"/>
                          <a:cs typeface="+mn-cs"/>
                        </a:rPr>
                        <a:t>(15 gün)</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9"/>
                  </a:ext>
                </a:extLst>
              </a:tr>
            </a:tbl>
          </a:graphicData>
        </a:graphic>
      </p:graphicFrame>
      <p:grpSp>
        <p:nvGrpSpPr>
          <p:cNvPr id="14" name="Grup 13"/>
          <p:cNvGrpSpPr/>
          <p:nvPr/>
        </p:nvGrpSpPr>
        <p:grpSpPr>
          <a:xfrm>
            <a:off x="271736" y="341442"/>
            <a:ext cx="8332712" cy="584775"/>
            <a:chOff x="271736" y="514606"/>
            <a:chExt cx="8332712" cy="584775"/>
          </a:xfrm>
        </p:grpSpPr>
        <p:sp>
          <p:nvSpPr>
            <p:cNvPr id="15"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02 </a:t>
              </a:r>
              <a:r>
                <a:rPr lang="tr-TR" sz="1600" b="1" dirty="0">
                  <a:solidFill>
                    <a:srgbClr val="0070C0"/>
                  </a:solidFill>
                </a:rPr>
                <a:t>Proje Teklif Çağrısı</a:t>
              </a:r>
            </a:p>
            <a:p>
              <a:endParaRPr lang="tr-TR" sz="1600" b="1" dirty="0">
                <a:solidFill>
                  <a:srgbClr val="00BAD9"/>
                </a:solidFill>
              </a:endParaRPr>
            </a:p>
          </p:txBody>
        </p:sp>
        <p:cxnSp>
          <p:nvCxnSpPr>
            <p:cNvPr id="16" name="Düz Bağlayıcı 1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31549" y="1485643"/>
            <a:ext cx="668243" cy="528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76332" y="4380057"/>
            <a:ext cx="772152" cy="497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51720" y="3369692"/>
            <a:ext cx="715389" cy="516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86</a:t>
            </a:fld>
            <a:endParaRPr lang="en-CA" dirty="0">
              <a:latin typeface="Calibri" panose="020F0502020204030204" pitchFamily="34" charset="0"/>
            </a:endParaRP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050289" y="2384428"/>
            <a:ext cx="649503" cy="465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06424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sp>
        <p:nvSpPr>
          <p:cNvPr id="4" name="3 Metin kutusu"/>
          <p:cNvSpPr txBox="1"/>
          <p:nvPr/>
        </p:nvSpPr>
        <p:spPr>
          <a:xfrm>
            <a:off x="1115619" y="2864132"/>
            <a:ext cx="6912768" cy="2554545"/>
          </a:xfrm>
          <a:prstGeom prst="rect">
            <a:avLst/>
          </a:prstGeom>
          <a:noFill/>
        </p:spPr>
        <p:txBody>
          <a:bodyPr wrap="square" rtlCol="0">
            <a:spAutoFit/>
          </a:bodyPr>
          <a:lstStyle/>
          <a:p>
            <a:pPr algn="ctr"/>
            <a:r>
              <a:rPr lang="tr-TR" sz="7200" b="1" dirty="0" smtClean="0">
                <a:solidFill>
                  <a:prstClr val="white"/>
                </a:solidFill>
              </a:rPr>
              <a:t>Teşekkürler</a:t>
            </a:r>
          </a:p>
          <a:p>
            <a:pPr algn="ctr"/>
            <a:r>
              <a:rPr lang="tr-TR" sz="4800" b="1" dirty="0" smtClean="0">
                <a:solidFill>
                  <a:prstClr val="white"/>
                </a:solidFill>
              </a:rPr>
              <a:t>444 1 567</a:t>
            </a:r>
          </a:p>
          <a:p>
            <a:pPr algn="ctr"/>
            <a:r>
              <a:rPr lang="tr-TR" sz="4000" b="1" u="sng" dirty="0" smtClean="0">
                <a:solidFill>
                  <a:srgbClr val="C00000"/>
                </a:solidFill>
              </a:rPr>
              <a:t>www.kosgeb.gov.tr</a:t>
            </a:r>
          </a:p>
        </p:txBody>
      </p:sp>
      <p:pic>
        <p:nvPicPr>
          <p:cNvPr id="65538" name="Picture 2"/>
          <p:cNvPicPr>
            <a:picLocks noChangeAspect="1" noChangeArrowheads="1"/>
          </p:cNvPicPr>
          <p:nvPr/>
        </p:nvPicPr>
        <p:blipFill>
          <a:blip r:embed="rId2" cstate="print"/>
          <a:srcRect/>
          <a:stretch>
            <a:fillRect/>
          </a:stretch>
        </p:blipFill>
        <p:spPr bwMode="auto">
          <a:xfrm>
            <a:off x="2862275" y="103932"/>
            <a:ext cx="3419475" cy="2324100"/>
          </a:xfrm>
          <a:prstGeom prst="rect">
            <a:avLst/>
          </a:prstGeom>
          <a:noFill/>
          <a:ln w="9525">
            <a:noFill/>
            <a:miter lim="800000"/>
            <a:headEnd/>
            <a:tailEnd/>
          </a:ln>
        </p:spPr>
      </p:pic>
    </p:spTree>
    <p:extLst>
      <p:ext uri="{BB962C8B-B14F-4D97-AF65-F5344CB8AC3E}">
        <p14:creationId xmlns:p14="http://schemas.microsoft.com/office/powerpoint/2010/main" val="3973608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860027"/>
            <a:ext cx="2808312" cy="2265372"/>
          </a:xfrm>
          <a:prstGeom prst="rect">
            <a:avLst/>
          </a:prstGeom>
        </p:spPr>
      </p:pic>
      <p:sp>
        <p:nvSpPr>
          <p:cNvPr id="11" name="Rectangle 2"/>
          <p:cNvSpPr txBox="1">
            <a:spLocks noChangeArrowheads="1"/>
          </p:cNvSpPr>
          <p:nvPr/>
        </p:nvSpPr>
        <p:spPr>
          <a:xfrm>
            <a:off x="251520" y="1544126"/>
            <a:ext cx="4356484" cy="4536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tr-TR" sz="2000" dirty="0">
                <a:solidFill>
                  <a:schemeClr val="accent1">
                    <a:lumMod val="50000"/>
                  </a:schemeClr>
                </a:solidFill>
                <a:latin typeface="Calibri" panose="020F0502020204030204" pitchFamily="34" charset="0"/>
              </a:rPr>
              <a:t>KOBİGEL Destek Programı ile KOSGEB tarafından belirlenen öncelikler doğrultusunda ilan edilen Proje Teklif Çağrıları kapsamındaki projeler desteklenir. Başvuru sahibinin proje amacı ve konusu, </a:t>
            </a:r>
            <a:r>
              <a:rPr lang="tr-TR" sz="2000" b="1" dirty="0">
                <a:solidFill>
                  <a:schemeClr val="accent1">
                    <a:lumMod val="50000"/>
                  </a:schemeClr>
                </a:solidFill>
                <a:latin typeface="Calibri" panose="020F0502020204030204" pitchFamily="34" charset="0"/>
              </a:rPr>
              <a:t>Proje Teklif Çağrıları ile uyumlu </a:t>
            </a:r>
            <a:r>
              <a:rPr lang="tr-TR" sz="2000" dirty="0">
                <a:solidFill>
                  <a:schemeClr val="accent1">
                    <a:lumMod val="50000"/>
                  </a:schemeClr>
                </a:solidFill>
                <a:latin typeface="Calibri" panose="020F0502020204030204" pitchFamily="34" charset="0"/>
              </a:rPr>
              <a:t>olmak zorundadır.</a:t>
            </a:r>
          </a:p>
          <a:p>
            <a:pPr>
              <a:buFont typeface="Wingdings 2" panose="05020102010507070707" pitchFamily="18" charset="2"/>
              <a:buChar char=""/>
            </a:pPr>
            <a:endParaRPr lang="tr-TR" sz="2400" dirty="0" smtClean="0">
              <a:solidFill>
                <a:schemeClr val="accent1">
                  <a:lumMod val="50000"/>
                </a:schemeClr>
              </a:solidFill>
              <a:latin typeface="Calibri" panose="020F0502020204030204" pitchFamily="34" charset="0"/>
            </a:endParaRPr>
          </a:p>
          <a:p>
            <a:pPr marL="0" indent="0">
              <a:buNone/>
            </a:pPr>
            <a:endParaRPr lang="tr-TR" sz="2400" dirty="0" smtClean="0">
              <a:solidFill>
                <a:schemeClr val="accent1">
                  <a:lumMod val="50000"/>
                </a:schemeClr>
              </a:solidFill>
              <a:latin typeface="Calibri" panose="020F0502020204030204" pitchFamily="34" charset="0"/>
            </a:endParaRPr>
          </a:p>
          <a:p>
            <a:pPr>
              <a:buFont typeface="Arial" charset="0"/>
              <a:buChar char="•"/>
            </a:pPr>
            <a:endParaRPr lang="tr-TR" sz="2400" dirty="0" smtClean="0">
              <a:solidFill>
                <a:schemeClr val="accent1">
                  <a:lumMod val="50000"/>
                </a:schemeClr>
              </a:solidFill>
              <a:latin typeface="Calibri" panose="020F0502020204030204" pitchFamily="34" charset="0"/>
            </a:endParaRPr>
          </a:p>
          <a:p>
            <a:pPr marL="0" indent="0">
              <a:buFont typeface="Arial" pitchFamily="34" charset="0"/>
              <a:buNone/>
            </a:pPr>
            <a:endParaRPr lang="tr-TR" altLang="tr-TR" sz="2400" dirty="0">
              <a:solidFill>
                <a:schemeClr val="accent1">
                  <a:lumMod val="50000"/>
                </a:schemeClr>
              </a:solidFill>
              <a:latin typeface="Calibri" panose="020F0502020204030204" pitchFamily="34" charset="0"/>
              <a:cs typeface="Arial" panose="020B0604020202020204" pitchFamily="34" charset="0"/>
            </a:endParaRPr>
          </a:p>
        </p:txBody>
      </p:sp>
      <p:pic>
        <p:nvPicPr>
          <p:cNvPr id="8" name="Picture 3"/>
          <p:cNvPicPr>
            <a:picLocks noChangeAspect="1" noChangeArrowheads="1"/>
          </p:cNvPicPr>
          <p:nvPr/>
        </p:nvPicPr>
        <p:blipFill>
          <a:blip r:embed="rId3" cstate="print"/>
          <a:srcRect/>
          <a:stretch>
            <a:fillRect/>
          </a:stretch>
        </p:blipFill>
        <p:spPr bwMode="auto">
          <a:xfrm>
            <a:off x="8172400" y="176023"/>
            <a:ext cx="720080" cy="507913"/>
          </a:xfrm>
          <a:prstGeom prst="rect">
            <a:avLst/>
          </a:prstGeom>
          <a:noFill/>
          <a:ln w="9525">
            <a:noFill/>
            <a:miter lim="800000"/>
            <a:headEnd/>
            <a:tailEnd/>
          </a:ln>
        </p:spPr>
      </p:pic>
      <p:sp>
        <p:nvSpPr>
          <p:cNvPr id="7" name="Rectangle 2"/>
          <p:cNvSpPr txBox="1">
            <a:spLocks noChangeArrowheads="1"/>
          </p:cNvSpPr>
          <p:nvPr/>
        </p:nvSpPr>
        <p:spPr>
          <a:xfrm>
            <a:off x="683568" y="1056702"/>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KOSGEB’e Sunulacak Proje Nasıl Olmalıdır?</a:t>
            </a:r>
            <a:endParaRPr lang="tr-TR" dirty="0" smtClean="0">
              <a:solidFill>
                <a:prstClr val="black"/>
              </a:solidFill>
              <a:latin typeface="Calibri" panose="020F0502020204030204" pitchFamily="34" charset="0"/>
            </a:endParaRPr>
          </a:p>
        </p:txBody>
      </p:sp>
      <p:grpSp>
        <p:nvGrpSpPr>
          <p:cNvPr id="10" name="Grup 9"/>
          <p:cNvGrpSpPr/>
          <p:nvPr/>
        </p:nvGrpSpPr>
        <p:grpSpPr>
          <a:xfrm>
            <a:off x="237952" y="654788"/>
            <a:ext cx="8294488" cy="338554"/>
            <a:chOff x="237952" y="654735"/>
            <a:chExt cx="8294488" cy="338554"/>
          </a:xfrm>
        </p:grpSpPr>
        <p:sp>
          <p:nvSpPr>
            <p:cNvPr id="12" name="3 Metin kutusu"/>
            <p:cNvSpPr txBox="1"/>
            <p:nvPr/>
          </p:nvSpPr>
          <p:spPr>
            <a:xfrm>
              <a:off x="237952"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13" name="Düz Bağlayıcı 12"/>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Rectangle 2"/>
          <p:cNvSpPr txBox="1">
            <a:spLocks noChangeArrowheads="1"/>
          </p:cNvSpPr>
          <p:nvPr/>
        </p:nvSpPr>
        <p:spPr>
          <a:xfrm>
            <a:off x="4608004" y="4477720"/>
            <a:ext cx="4356484" cy="160293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tr-TR" sz="2000" b="1" u="sng" dirty="0">
                <a:solidFill>
                  <a:schemeClr val="accent1">
                    <a:lumMod val="50000"/>
                  </a:schemeClr>
                </a:solidFill>
                <a:latin typeface="Calibri" panose="020F0502020204030204" pitchFamily="34" charset="0"/>
              </a:rPr>
              <a:t>Yalnızca bir mal veya hizmetin </a:t>
            </a:r>
            <a:r>
              <a:rPr lang="tr-TR" sz="2000" dirty="0">
                <a:solidFill>
                  <a:schemeClr val="accent1">
                    <a:lumMod val="50000"/>
                  </a:schemeClr>
                </a:solidFill>
                <a:latin typeface="Calibri" pitchFamily="34" charset="0"/>
              </a:rPr>
              <a:t>teminine yönelik bir faaliyet proje olarak sunulmamalıdır, bu tür bir çalışma ancak proje kapsamındaki faaliyetlerden biri olabilir. </a:t>
            </a:r>
            <a:endParaRPr lang="tr-TR" altLang="tr-TR" sz="2000" dirty="0">
              <a:solidFill>
                <a:schemeClr val="accent1">
                  <a:lumMod val="50000"/>
                </a:schemeClr>
              </a:solidFill>
              <a:latin typeface="Calibri" pitchFamily="34" charset="0"/>
            </a:endParaRPr>
          </a:p>
        </p:txBody>
      </p:sp>
      <p:sp>
        <p:nvSpPr>
          <p:cNvPr id="16"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9</a:t>
            </a:fld>
            <a:endParaRPr lang="en-CA" dirty="0">
              <a:latin typeface="Calibri" panose="020F0502020204030204" pitchFamily="34" charset="0"/>
            </a:endParaRPr>
          </a:p>
        </p:txBody>
      </p:sp>
      <p:sp>
        <p:nvSpPr>
          <p:cNvPr id="3" name="Dikdörtgen 2"/>
          <p:cNvSpPr/>
          <p:nvPr/>
        </p:nvSpPr>
        <p:spPr>
          <a:xfrm>
            <a:off x="4608004" y="1511483"/>
            <a:ext cx="4356484" cy="2862322"/>
          </a:xfrm>
          <a:prstGeom prst="rect">
            <a:avLst/>
          </a:prstGeom>
        </p:spPr>
        <p:txBody>
          <a:bodyPr wrap="square">
            <a:spAutoFit/>
          </a:bodyPr>
          <a:lstStyle/>
          <a:p>
            <a:pPr marL="342900" indent="-342900" algn="just">
              <a:buFont typeface="Wingdings" panose="05000000000000000000" pitchFamily="2" charset="2"/>
              <a:buChar char="ü"/>
            </a:pPr>
            <a:r>
              <a:rPr lang="tr-TR" sz="2000" b="1" dirty="0">
                <a:solidFill>
                  <a:schemeClr val="accent1">
                    <a:lumMod val="50000"/>
                  </a:schemeClr>
                </a:solidFill>
                <a:ea typeface="+mn-ea"/>
              </a:rPr>
              <a:t>Tek bir etkinlik </a:t>
            </a:r>
            <a:r>
              <a:rPr lang="tr-TR" sz="2000" dirty="0">
                <a:solidFill>
                  <a:schemeClr val="accent1">
                    <a:lumMod val="50000"/>
                  </a:schemeClr>
                </a:solidFill>
                <a:ea typeface="+mn-ea"/>
              </a:rPr>
              <a:t>proje olarak değerlendirilemez. Proje, birkaç etkinlik veya faaliyetlerin bir araya gelmesiyle, bazı sonuçların elde edilmesi ve bu sonuçlar aracılığıyla proje amacına ulaşılmasını sağlamalıdır. Elde edilen sonuçların ölçülebilir ve sürdürülebilir olması gerekir.</a:t>
            </a:r>
          </a:p>
        </p:txBody>
      </p:sp>
    </p:spTree>
    <p:extLst>
      <p:ext uri="{BB962C8B-B14F-4D97-AF65-F5344CB8AC3E}">
        <p14:creationId xmlns:p14="http://schemas.microsoft.com/office/powerpoint/2010/main" val="39064719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themeOverride>
</file>

<file path=docProps/app.xml><?xml version="1.0" encoding="utf-8"?>
<Properties xmlns="http://schemas.openxmlformats.org/officeDocument/2006/extended-properties" xmlns:vt="http://schemas.openxmlformats.org/officeDocument/2006/docPropsVTypes">
  <Template/>
  <TotalTime>14985</TotalTime>
  <Words>9024</Words>
  <Application>Microsoft Office PowerPoint</Application>
  <PresentationFormat>Özel</PresentationFormat>
  <Paragraphs>971</Paragraphs>
  <Slides>87</Slides>
  <Notes>52</Notes>
  <HiddenSlides>0</HiddenSlides>
  <MMClips>0</MMClips>
  <ScaleCrop>false</ScaleCrop>
  <HeadingPairs>
    <vt:vector size="6" baseType="variant">
      <vt:variant>
        <vt:lpstr>Kullanılan Yazı Tipleri</vt:lpstr>
      </vt:variant>
      <vt:variant>
        <vt:i4>10</vt:i4>
      </vt:variant>
      <vt:variant>
        <vt:lpstr>Tema</vt:lpstr>
      </vt:variant>
      <vt:variant>
        <vt:i4>21</vt:i4>
      </vt:variant>
      <vt:variant>
        <vt:lpstr>Slayt Başlıkları</vt:lpstr>
      </vt:variant>
      <vt:variant>
        <vt:i4>87</vt:i4>
      </vt:variant>
    </vt:vector>
  </HeadingPairs>
  <TitlesOfParts>
    <vt:vector size="118" baseType="lpstr">
      <vt:lpstr>Arial</vt:lpstr>
      <vt:lpstr>Calibri</vt:lpstr>
      <vt:lpstr>Cambria</vt:lpstr>
      <vt:lpstr>Frutiger 45 Light</vt:lpstr>
      <vt:lpstr>Frutiger 95 Ultra Black</vt:lpstr>
      <vt:lpstr>Symbol</vt:lpstr>
      <vt:lpstr>Times New Roman</vt:lpstr>
      <vt:lpstr>Wingdings</vt:lpstr>
      <vt:lpstr>Wingdings 2</vt:lpstr>
      <vt:lpstr>ヒラギノ角ゴ Pro W3</vt:lpstr>
      <vt:lpstr>kosgeb</vt:lpstr>
      <vt:lpstr>14_Ofis Teması</vt:lpstr>
      <vt:lpstr>16_Ofis Teması</vt:lpstr>
      <vt:lpstr>17_Ofis Teması</vt:lpstr>
      <vt:lpstr>1_kosgeb</vt:lpstr>
      <vt:lpstr>18_Ofis Teması</vt:lpstr>
      <vt:lpstr>19_Ofis Teması</vt:lpstr>
      <vt:lpstr>20_Ofis Teması</vt:lpstr>
      <vt:lpstr>2_kosgeb</vt:lpstr>
      <vt:lpstr>21_Ofis Teması</vt:lpstr>
      <vt:lpstr>22_Ofis Teması</vt:lpstr>
      <vt:lpstr>23_Ofis Teması</vt:lpstr>
      <vt:lpstr>Ofis Teması</vt:lpstr>
      <vt:lpstr>3_kosgeb</vt:lpstr>
      <vt:lpstr>24_Ofis Teması</vt:lpstr>
      <vt:lpstr>25_Ofis Teması</vt:lpstr>
      <vt:lpstr>26_Ofis Teması</vt:lpstr>
      <vt:lpstr>4_kosgeb</vt:lpstr>
      <vt:lpstr>10_Ofis Teması</vt:lpstr>
      <vt:lpstr>11_Ofis Teması</vt:lpstr>
      <vt:lpstr>12_Ofis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KOSGEB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SERHAT GÜNEŞ</dc:creator>
  <cp:lastModifiedBy>MUSTAFA SERHAT GÜNEŞ</cp:lastModifiedBy>
  <cp:revision>1396</cp:revision>
  <cp:lastPrinted>2015-05-29T17:25:07Z</cp:lastPrinted>
  <dcterms:created xsi:type="dcterms:W3CDTF">2011-08-16T10:46:40Z</dcterms:created>
  <dcterms:modified xsi:type="dcterms:W3CDTF">2022-12-20T11:20:40Z</dcterms:modified>
</cp:coreProperties>
</file>