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70" r:id="rId4"/>
    <p:sldId id="259" r:id="rId5"/>
    <p:sldId id="260" r:id="rId6"/>
    <p:sldId id="272" r:id="rId7"/>
    <p:sldId id="261" r:id="rId8"/>
    <p:sldId id="262" r:id="rId9"/>
    <p:sldId id="268" r:id="rId10"/>
    <p:sldId id="271" r:id="rId11"/>
    <p:sldId id="263" r:id="rId12"/>
    <p:sldId id="267" r:id="rId13"/>
    <p:sldId id="264" r:id="rId14"/>
    <p:sldId id="269" r:id="rId15"/>
    <p:sldId id="273" r:id="rId16"/>
    <p:sldId id="265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9CB83-828F-4DB2-A064-D86BC475E739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AA62A-1335-4A2A-A09F-F06977AC9C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76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6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39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3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5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21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64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19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16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90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5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6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4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ABE5-60FE-4064-AF47-883043E03D71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B9AA-B158-48BE-BAB1-8B87A5BEB8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17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928992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Korona Virüs</a:t>
            </a:r>
            <a:r>
              <a:rPr lang="tr-TR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tr-TR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tr-TR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</a:t>
            </a:r>
            <a:br>
              <a:rPr lang="tr-TR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tr-T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Ekonomide Hayata Geçirilen</a:t>
            </a:r>
            <a:br>
              <a:rPr lang="tr-T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tr-T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Destekler/Tedbirler</a:t>
            </a:r>
            <a:endParaRPr lang="tr-TR" sz="4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971728"/>
            <a:ext cx="6400800" cy="697632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Nisan 2020</a:t>
            </a:r>
            <a:endParaRPr lang="tr-TR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214"/>
            <a:ext cx="1214570" cy="121457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466090" y="692833"/>
            <a:ext cx="350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/>
              <a:t>MERSİN TİCARET VE SANAYİ ODASI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03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İDARİ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Üretici, tedarikçi ve perakende işletmeler tarafından satış fiyatında </a:t>
            </a:r>
            <a:r>
              <a:rPr lang="tr-TR" sz="2000" b="1" cap="all" dirty="0" err="1" smtClean="0"/>
              <a:t>fahİş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artIş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yapIlamayacak</a:t>
            </a:r>
            <a:r>
              <a:rPr lang="tr-TR" sz="2000" dirty="0" smtClean="0"/>
              <a:t> ve serbest rekabeti bozucu faaliyetler ile </a:t>
            </a:r>
            <a:r>
              <a:rPr lang="tr-TR" sz="2000" b="1" cap="all" dirty="0" err="1" smtClean="0"/>
              <a:t>tüketİcİnİn</a:t>
            </a:r>
            <a:r>
              <a:rPr lang="tr-TR" sz="2000" b="1" cap="all" dirty="0" smtClean="0"/>
              <a:t> mallara </a:t>
            </a:r>
            <a:r>
              <a:rPr lang="tr-TR" sz="2000" b="1" cap="all" dirty="0" err="1" smtClean="0"/>
              <a:t>ulaşmasInI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engelleyİcİ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faalİyetlerde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bulunulamayacak</a:t>
            </a:r>
            <a:r>
              <a:rPr lang="tr-TR" sz="2000" dirty="0"/>
              <a:t>. Bu kapsamda</a:t>
            </a:r>
            <a:r>
              <a:rPr lang="tr-TR" sz="2000" dirty="0" smtClean="0"/>
              <a:t>;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Yukarıdaki hususlara yönelik düzenlemeler yapmak, gerektiğinde denetim </a:t>
            </a:r>
            <a:r>
              <a:rPr lang="tr-TR" sz="2000" dirty="0" smtClean="0"/>
              <a:t>ve incelemelerde bulunarak </a:t>
            </a:r>
            <a:r>
              <a:rPr lang="tr-TR" sz="2000" dirty="0"/>
              <a:t>idari para cezası uygulamak üzere 13 üyeden </a:t>
            </a:r>
            <a:r>
              <a:rPr lang="tr-TR" sz="2000" dirty="0" smtClean="0"/>
              <a:t>oluşan </a:t>
            </a:r>
            <a:r>
              <a:rPr lang="tr-TR" sz="2000" b="1" dirty="0" smtClean="0"/>
              <a:t>Haksız </a:t>
            </a:r>
            <a:r>
              <a:rPr lang="tr-TR" sz="2000" b="1" dirty="0"/>
              <a:t>Fiyat Değerlendirme </a:t>
            </a:r>
            <a:r>
              <a:rPr lang="tr-TR" sz="2000" b="1" dirty="0" smtClean="0"/>
              <a:t>Kurulu </a:t>
            </a:r>
            <a:r>
              <a:rPr lang="tr-TR" sz="2000" dirty="0" smtClean="0"/>
              <a:t>oluşturulacaktır.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Kurul üyeleri içerisinde </a:t>
            </a:r>
            <a:r>
              <a:rPr lang="tr-TR" sz="2000" b="1" dirty="0" smtClean="0"/>
              <a:t>Türkiye </a:t>
            </a:r>
            <a:r>
              <a:rPr lang="tr-TR" sz="2000" b="1" dirty="0"/>
              <a:t>Odalar ve Borsalar </a:t>
            </a:r>
            <a:r>
              <a:rPr lang="tr-TR" sz="2000" b="1" dirty="0" smtClean="0"/>
              <a:t>Birliği </a:t>
            </a:r>
            <a:r>
              <a:rPr lang="tr-TR" sz="2000" dirty="0"/>
              <a:t>temsilcisi de </a:t>
            </a:r>
            <a:r>
              <a:rPr lang="tr-TR" sz="2000" dirty="0" smtClean="0"/>
              <a:t>yer alacaktır.</a:t>
            </a:r>
            <a:endParaRPr lang="tr-TR" sz="2000" dirty="0"/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16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3144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İSTİHDAM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KIsa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ÇalIşma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Ödeneğİnden</a:t>
            </a:r>
            <a:r>
              <a:rPr lang="tr-TR" sz="2000" b="1" cap="all" dirty="0" smtClean="0"/>
              <a:t> </a:t>
            </a:r>
            <a:r>
              <a:rPr lang="tr-TR" sz="2000" dirty="0"/>
              <a:t>yararlanma </a:t>
            </a:r>
            <a:r>
              <a:rPr lang="tr-TR" sz="2000" dirty="0" smtClean="0"/>
              <a:t>şartları </a:t>
            </a:r>
            <a:r>
              <a:rPr lang="tr-TR" sz="2000" b="1" i="1" dirty="0" smtClean="0"/>
              <a:t>iyileştirilmiştir</a:t>
            </a:r>
            <a:r>
              <a:rPr lang="tr-TR" sz="2000" dirty="0" smtClean="0"/>
              <a:t>. </a:t>
            </a:r>
            <a:r>
              <a:rPr lang="tr-TR" sz="2000" dirty="0"/>
              <a:t>600 gün </a:t>
            </a:r>
            <a:r>
              <a:rPr lang="tr-TR" sz="2000" dirty="0" smtClean="0"/>
              <a:t>sigorta primi şartı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450 güne, </a:t>
            </a:r>
            <a:r>
              <a:rPr lang="tr-TR" sz="2000" dirty="0"/>
              <a:t>son 120 günlük </a:t>
            </a:r>
            <a:r>
              <a:rPr lang="tr-TR" sz="2000" dirty="0" smtClean="0"/>
              <a:t>prim </a:t>
            </a:r>
            <a:r>
              <a:rPr lang="tr-TR" sz="2000" dirty="0"/>
              <a:t>ödeme </a:t>
            </a:r>
            <a:r>
              <a:rPr lang="tr-TR" sz="2000" dirty="0" smtClean="0"/>
              <a:t>şartı </a:t>
            </a:r>
            <a:r>
              <a:rPr lang="tr-TR" sz="2000" b="1" i="1" cap="all" dirty="0"/>
              <a:t>60 güne </a:t>
            </a:r>
            <a:r>
              <a:rPr lang="tr-TR" sz="2000" b="1" i="1" cap="all" dirty="0" err="1" smtClean="0"/>
              <a:t>İndİrİlmİştİr</a:t>
            </a:r>
            <a:r>
              <a:rPr lang="tr-TR" sz="2000" b="1" i="1" cap="all" dirty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i="1" cap="all" dirty="0" err="1" smtClean="0"/>
              <a:t>KIsa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ÇalIşma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Ödeneğİ</a:t>
            </a:r>
            <a:r>
              <a:rPr lang="tr-TR" sz="2000" b="1" i="1" cap="all" dirty="0" smtClean="0"/>
              <a:t> </a:t>
            </a:r>
            <a:r>
              <a:rPr lang="tr-TR" sz="2000" dirty="0"/>
              <a:t>başvurusu </a:t>
            </a:r>
            <a:r>
              <a:rPr lang="tr-TR" sz="2000" dirty="0" smtClean="0"/>
              <a:t>için </a:t>
            </a:r>
            <a:r>
              <a:rPr lang="tr-TR" sz="2000" b="1" i="1" cap="all" dirty="0" smtClean="0"/>
              <a:t>İstenen </a:t>
            </a:r>
            <a:r>
              <a:rPr lang="tr-TR" sz="2000" b="1" i="1" cap="all" dirty="0"/>
              <a:t>belge </a:t>
            </a:r>
            <a:r>
              <a:rPr lang="tr-TR" sz="2000" b="1" i="1" cap="all" dirty="0" err="1" smtClean="0"/>
              <a:t>sayIsI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10’dan 2’ye </a:t>
            </a:r>
            <a:r>
              <a:rPr lang="tr-TR" sz="2000" b="1" i="1" cap="all" dirty="0" err="1" smtClean="0"/>
              <a:t>düşürülMüŞTÜR</a:t>
            </a:r>
            <a:r>
              <a:rPr lang="tr-TR" sz="2000" b="1" i="1" cap="all" dirty="0" smtClean="0"/>
              <a:t>.</a:t>
            </a:r>
            <a:endParaRPr lang="tr-TR" sz="2000" b="1" i="1" cap="all" dirty="0"/>
          </a:p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i="1" cap="all" dirty="0" err="1" smtClean="0"/>
              <a:t>Telafİ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çalIşma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süresİ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2 aydan 4 aya </a:t>
            </a:r>
            <a:r>
              <a:rPr lang="tr-TR" sz="2000" b="1" i="1" cap="all" dirty="0" err="1" smtClean="0"/>
              <a:t>çIkartIlMIŞTIR</a:t>
            </a:r>
            <a:r>
              <a:rPr lang="tr-TR" sz="2000" b="1" i="1" cap="all" dirty="0" smtClean="0"/>
              <a:t>.</a:t>
            </a:r>
            <a:endParaRPr lang="tr-TR" sz="2000" b="1" i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KIsa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çalIşma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ödeneğİ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kapsamındaki çalışanın kısa çalışma ücreti ile </a:t>
            </a:r>
            <a:r>
              <a:rPr lang="tr-TR" sz="2000" dirty="0"/>
              <a:t>net </a:t>
            </a:r>
            <a:r>
              <a:rPr lang="tr-TR" sz="2000" dirty="0" smtClean="0"/>
              <a:t>maaşı arasındaki </a:t>
            </a:r>
            <a:r>
              <a:rPr lang="tr-TR" sz="2000" dirty="0"/>
              <a:t>fark</a:t>
            </a:r>
            <a:r>
              <a:rPr lang="tr-TR" sz="2000" cap="all" dirty="0"/>
              <a:t>,</a:t>
            </a:r>
            <a:r>
              <a:rPr lang="tr-TR" sz="2000" b="1" cap="all" dirty="0"/>
              <a:t> </a:t>
            </a:r>
            <a:r>
              <a:rPr lang="tr-TR" sz="2000" cap="all" dirty="0"/>
              <a:t>SGK </a:t>
            </a:r>
            <a:r>
              <a:rPr lang="tr-TR" sz="2000" cap="all" dirty="0" err="1" smtClean="0"/>
              <a:t>bİldİrİmİ</a:t>
            </a:r>
            <a:r>
              <a:rPr lang="tr-TR" sz="2000" cap="all" dirty="0" smtClean="0"/>
              <a:t> </a:t>
            </a:r>
            <a:r>
              <a:rPr lang="tr-TR" sz="2000" b="1" cap="all" dirty="0" smtClean="0"/>
              <a:t>SIFIR gün </a:t>
            </a:r>
            <a:r>
              <a:rPr lang="tr-TR" sz="2000" cap="all" dirty="0" err="1" smtClean="0"/>
              <a:t>yapIlarak</a:t>
            </a:r>
            <a:r>
              <a:rPr lang="tr-TR" sz="2000" b="1" cap="all" dirty="0" smtClean="0"/>
              <a:t> İşverence </a:t>
            </a:r>
            <a:r>
              <a:rPr lang="tr-TR" sz="2000" b="1" cap="all" dirty="0" err="1" smtClean="0"/>
              <a:t>ödenebİlecekTİR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KIsa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çalIşma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kapsamında </a:t>
            </a:r>
            <a:r>
              <a:rPr lang="tr-TR" sz="2000" dirty="0"/>
              <a:t>bulunan </a:t>
            </a:r>
            <a:r>
              <a:rPr lang="tr-TR" sz="2000" dirty="0" smtClean="0"/>
              <a:t>işyerlerinde çalışmasını sürdüren çalışanlar için</a:t>
            </a:r>
            <a:r>
              <a:rPr lang="tr-TR" sz="2000" dirty="0"/>
              <a:t>, </a:t>
            </a:r>
            <a:r>
              <a:rPr lang="tr-TR" sz="2000" b="1" cap="all" dirty="0" err="1" smtClean="0"/>
              <a:t>asgarİ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ücret </a:t>
            </a:r>
            <a:r>
              <a:rPr lang="tr-TR" sz="2000" b="1" cap="all" dirty="0" err="1" smtClean="0"/>
              <a:t>desteğİ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ödenmeye devam </a:t>
            </a:r>
            <a:r>
              <a:rPr lang="tr-TR" sz="2000" b="1" cap="all" dirty="0" err="1" smtClean="0"/>
              <a:t>edecekTİR</a:t>
            </a:r>
            <a:r>
              <a:rPr lang="tr-TR" sz="2000" b="1" cap="all" dirty="0" smtClean="0"/>
              <a:t>. 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Kısa çalışma ödeneği başvuruları için </a:t>
            </a:r>
            <a:r>
              <a:rPr lang="tr-TR" sz="2000" b="1" cap="all" dirty="0"/>
              <a:t>uygunluk </a:t>
            </a:r>
            <a:r>
              <a:rPr lang="tr-TR" sz="2000" b="1" cap="all" dirty="0" err="1" smtClean="0"/>
              <a:t>tespİtİnİn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tamamlanmasI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beklenmeksİzİn</a:t>
            </a:r>
            <a:r>
              <a:rPr lang="tr-TR" sz="2000" b="1" cap="all" dirty="0"/>
              <a:t>, </a:t>
            </a:r>
            <a:r>
              <a:rPr lang="tr-TR" sz="2000" b="1" dirty="0" smtClean="0"/>
              <a:t>İşverenlerin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beyanI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doğrultusunda, </a:t>
            </a:r>
            <a:r>
              <a:rPr lang="tr-TR" sz="2000" b="1" dirty="0" smtClean="0"/>
              <a:t>kısa çalışma ödemesi gerçekleştirilecektir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cap="all" dirty="0"/>
          </a:p>
        </p:txBody>
      </p:sp>
    </p:spTree>
    <p:extLst>
      <p:ext uri="{BB962C8B-B14F-4D97-AF65-F5344CB8AC3E}">
        <p14:creationId xmlns:p14="http://schemas.microsoft.com/office/powerpoint/2010/main" val="4111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İSTİHDAM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İşveren </a:t>
            </a:r>
            <a:r>
              <a:rPr lang="tr-TR" sz="2000" dirty="0" smtClean="0"/>
              <a:t>tarafından ücretsiz </a:t>
            </a:r>
            <a:r>
              <a:rPr lang="tr-TR" sz="2000" dirty="0"/>
              <a:t>izine </a:t>
            </a:r>
            <a:r>
              <a:rPr lang="tr-TR" sz="2000" dirty="0" smtClean="0"/>
              <a:t>ayrılan </a:t>
            </a:r>
            <a:r>
              <a:rPr lang="tr-TR" sz="2000" dirty="0"/>
              <a:t>çalışanlar ile 15 Mart 2020 tarihinden sonra </a:t>
            </a:r>
            <a:r>
              <a:rPr lang="tr-TR" sz="2000" dirty="0" smtClean="0"/>
              <a:t>iş sözleşmesi sona erdirilen ancak işsizlik sigortasından yararlanamayanlara 3 ay süreyle günlük </a:t>
            </a:r>
            <a:r>
              <a:rPr lang="tr-TR" sz="2000" dirty="0"/>
              <a:t>39,24 TL ödeme </a:t>
            </a:r>
            <a:r>
              <a:rPr lang="tr-TR" sz="2000" dirty="0" smtClean="0"/>
              <a:t>yapılacaktır.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Sendikalar ve toplu iş sözleşmesi kanunu kapsamında yürütülen yetki ve toplu </a:t>
            </a:r>
            <a:r>
              <a:rPr lang="tr-TR" sz="2000" dirty="0" smtClean="0"/>
              <a:t>sözleşme prosedürleri </a:t>
            </a:r>
            <a:r>
              <a:rPr lang="tr-TR" sz="2000" dirty="0"/>
              <a:t>3 ay süreyle </a:t>
            </a:r>
            <a:r>
              <a:rPr lang="tr-TR" sz="2000" dirty="0" smtClean="0"/>
              <a:t>uzatılacaktır.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Her türlü iş sözleşmesi 17 Nisan 2020 tarihinden itibaren üç ay süreyle İş </a:t>
            </a:r>
            <a:r>
              <a:rPr lang="tr-TR" sz="2000" dirty="0" smtClean="0"/>
              <a:t>Kanunu’nun 25 </a:t>
            </a:r>
            <a:r>
              <a:rPr lang="tr-TR" sz="2000" dirty="0"/>
              <a:t>inci maddesinin birinci fıkrasının iki numaralı bendinde belirtilen sebepler </a:t>
            </a:r>
            <a:r>
              <a:rPr lang="tr-TR" sz="2000" dirty="0" smtClean="0"/>
              <a:t>dışında işveren </a:t>
            </a:r>
            <a:r>
              <a:rPr lang="tr-TR" sz="2000" dirty="0"/>
              <a:t>tarafından </a:t>
            </a:r>
            <a:r>
              <a:rPr lang="tr-TR" sz="2000" dirty="0" smtClean="0"/>
              <a:t>feshedilemeyecektir.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17 Nisan 2020 tarihinden itibaren, 3 aylık süreyi geçmemek üzere, işveren </a:t>
            </a:r>
            <a:r>
              <a:rPr lang="tr-TR" sz="2000" dirty="0" smtClean="0"/>
              <a:t>işçiyi tamamen </a:t>
            </a:r>
            <a:r>
              <a:rPr lang="tr-TR" sz="2000" dirty="0"/>
              <a:t>veya kısmen ücretsiz izine ayırabilecek, bu durum işçiye haklı </a:t>
            </a:r>
            <a:r>
              <a:rPr lang="tr-TR" sz="2000" dirty="0" smtClean="0"/>
              <a:t>nedene dayanarak </a:t>
            </a:r>
            <a:r>
              <a:rPr lang="tr-TR" sz="2000" dirty="0"/>
              <a:t>sözleşmeyi fesih hakkı vermeyecek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cap="all" dirty="0"/>
          </a:p>
        </p:txBody>
      </p:sp>
    </p:spTree>
    <p:extLst>
      <p:ext uri="{BB962C8B-B14F-4D97-AF65-F5344CB8AC3E}">
        <p14:creationId xmlns:p14="http://schemas.microsoft.com/office/powerpoint/2010/main" val="317590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ULAŞIM ve LOJİSTİK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Sağlık Bakanlığı tarafından </a:t>
            </a:r>
            <a:r>
              <a:rPr lang="tr-TR" sz="2000" b="1" cap="all" dirty="0" err="1" smtClean="0"/>
              <a:t>KapIkule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Gümrük </a:t>
            </a:r>
            <a:r>
              <a:rPr lang="tr-TR" sz="2000" b="1" cap="all" dirty="0" err="1" smtClean="0"/>
              <a:t>KapIsIna</a:t>
            </a:r>
            <a:r>
              <a:rPr lang="tr-TR" sz="2000" dirty="0" smtClean="0"/>
              <a:t> </a:t>
            </a:r>
            <a:r>
              <a:rPr lang="tr-TR" sz="2000" dirty="0"/>
              <a:t>PCR testi yapan </a:t>
            </a:r>
            <a:r>
              <a:rPr lang="tr-TR" sz="2000" b="1" cap="all" dirty="0" err="1" smtClean="0"/>
              <a:t>hIzlI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tanI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testİ</a:t>
            </a:r>
            <a:r>
              <a:rPr lang="tr-TR" sz="2000" b="1" cap="all" dirty="0" smtClean="0"/>
              <a:t> </a:t>
            </a:r>
            <a:r>
              <a:rPr lang="tr-TR" sz="2000" dirty="0"/>
              <a:t>yapan </a:t>
            </a:r>
            <a:r>
              <a:rPr lang="tr-TR" sz="2000" b="1" cap="all" dirty="0" err="1" smtClean="0"/>
              <a:t>mobİl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laboratuvar </a:t>
            </a:r>
            <a:r>
              <a:rPr lang="tr-TR" sz="2000" dirty="0"/>
              <a:t>kurulmasına </a:t>
            </a:r>
            <a:r>
              <a:rPr lang="tr-TR" sz="2000" dirty="0" smtClean="0"/>
              <a:t>ve </a:t>
            </a:r>
            <a:r>
              <a:rPr lang="tr-TR" sz="2000" b="1" cap="all" dirty="0" err="1" smtClean="0"/>
              <a:t>hIzlI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tanI</a:t>
            </a:r>
            <a:r>
              <a:rPr lang="tr-TR" sz="2000" b="1" cap="all" dirty="0" smtClean="0"/>
              <a:t> Kovİd-19 </a:t>
            </a:r>
            <a:r>
              <a:rPr lang="tr-TR" sz="2000" b="1" cap="all" dirty="0" err="1" smtClean="0"/>
              <a:t>testİ</a:t>
            </a:r>
            <a:r>
              <a:rPr lang="tr-TR" sz="2000" b="1" cap="all" dirty="0" smtClean="0"/>
              <a:t> </a:t>
            </a:r>
            <a:r>
              <a:rPr lang="tr-TR" sz="2000" dirty="0"/>
              <a:t>yapılmasına </a:t>
            </a:r>
            <a:r>
              <a:rPr lang="tr-TR" sz="2000" b="1" cap="all" dirty="0"/>
              <a:t>onay </a:t>
            </a:r>
            <a:r>
              <a:rPr lang="tr-TR" sz="2000" b="1" cap="all" dirty="0" err="1" smtClean="0"/>
              <a:t>verİlMİŞTİR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KapIkule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SInIr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KapIsInda</a:t>
            </a:r>
            <a:r>
              <a:rPr lang="tr-TR" sz="2000" b="1" cap="all" dirty="0" smtClean="0"/>
              <a:t> </a:t>
            </a:r>
            <a:r>
              <a:rPr lang="tr-TR" sz="2000" dirty="0"/>
              <a:t>(öncesinde Habur’da başlatılmıştı) </a:t>
            </a:r>
            <a:r>
              <a:rPr lang="tr-TR" sz="2000" b="1" cap="all" dirty="0"/>
              <a:t>tampon bölgede </a:t>
            </a:r>
            <a:r>
              <a:rPr lang="tr-TR" sz="2000" dirty="0"/>
              <a:t>şoför, dorse veya konteyner değişimi başlatıldı. Uygulama </a:t>
            </a:r>
            <a:r>
              <a:rPr lang="tr-TR" sz="2000" b="1" cap="all" dirty="0"/>
              <a:t>İpsala</a:t>
            </a:r>
            <a:r>
              <a:rPr lang="tr-TR" sz="2000" dirty="0"/>
              <a:t> ve </a:t>
            </a:r>
            <a:r>
              <a:rPr lang="tr-TR" sz="2000" b="1" cap="all" dirty="0" err="1" smtClean="0"/>
              <a:t>Hamzabeylİ</a:t>
            </a:r>
            <a:r>
              <a:rPr lang="tr-TR" sz="2000" dirty="0" smtClean="0"/>
              <a:t> kapılarında </a:t>
            </a:r>
            <a:r>
              <a:rPr lang="tr-TR" sz="2000" dirty="0"/>
              <a:t>da yaygınlaştırılacak.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Mersİn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LİmanInda</a:t>
            </a:r>
            <a:r>
              <a:rPr lang="tr-TR" sz="2000" b="1" cap="all" dirty="0" smtClean="0"/>
              <a:t> </a:t>
            </a:r>
            <a:r>
              <a:rPr lang="tr-TR" sz="2000" dirty="0"/>
              <a:t>Transit </a:t>
            </a:r>
            <a:r>
              <a:rPr lang="tr-TR" sz="2000" dirty="0" smtClean="0"/>
              <a:t>İhracatta </a:t>
            </a:r>
            <a:r>
              <a:rPr lang="tr-TR" sz="2000" b="1" cap="all" dirty="0" err="1" smtClean="0"/>
              <a:t>ardİye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ücretlerİ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düşürülMÜŞTÜR</a:t>
            </a:r>
            <a:r>
              <a:rPr lang="tr-TR" sz="2000" b="1" cap="all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smtClean="0"/>
              <a:t>      Tüm </a:t>
            </a:r>
            <a:r>
              <a:rPr lang="tr-TR" sz="2000" b="1" cap="all" dirty="0" smtClean="0"/>
              <a:t>İhracat </a:t>
            </a:r>
            <a:r>
              <a:rPr lang="tr-TR" sz="2000" b="1" cap="all" dirty="0" err="1" smtClean="0"/>
              <a:t>İşlemlerİnde</a:t>
            </a:r>
            <a:r>
              <a:rPr lang="tr-TR" sz="2000" b="1" cap="all" dirty="0" smtClean="0"/>
              <a:t> de </a:t>
            </a:r>
            <a:r>
              <a:rPr lang="tr-TR" sz="2000" b="1" cap="all" dirty="0" err="1" smtClean="0"/>
              <a:t>düşürülmesİ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çalIşmalarI</a:t>
            </a:r>
            <a:r>
              <a:rPr lang="tr-TR" sz="2000" b="1" cap="all" dirty="0" smtClean="0"/>
              <a:t> sürmektedir.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Muayene </a:t>
            </a:r>
            <a:r>
              <a:rPr lang="tr-TR" sz="2000" b="1" cap="all" dirty="0" err="1" smtClean="0"/>
              <a:t>süresİ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gelen tüm araçlar </a:t>
            </a:r>
            <a:r>
              <a:rPr lang="tr-TR" sz="2000" b="1" cap="all" dirty="0" err="1" smtClean="0"/>
              <a:t>İçİn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araç muayene </a:t>
            </a:r>
            <a:r>
              <a:rPr lang="tr-TR" sz="2000" b="1" cap="all" dirty="0" err="1" smtClean="0"/>
              <a:t>sürelerİ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3 ay </a:t>
            </a:r>
            <a:r>
              <a:rPr lang="tr-TR" sz="2000" b="1" cap="all" dirty="0" err="1" smtClean="0"/>
              <a:t>ertelenMİŞTİR</a:t>
            </a:r>
            <a:r>
              <a:rPr lang="tr-TR" sz="2000" b="1" cap="all" dirty="0" smtClean="0"/>
              <a:t>. 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Egzoz </a:t>
            </a:r>
            <a:r>
              <a:rPr lang="tr-TR" sz="2000" b="1" cap="all" dirty="0" err="1" smtClean="0"/>
              <a:t>gazI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emİsyon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ölçüm </a:t>
            </a:r>
            <a:r>
              <a:rPr lang="tr-TR" sz="2000" b="1" cap="all" dirty="0" err="1" smtClean="0"/>
              <a:t>İşlemlerİ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3 ay süreyle </a:t>
            </a:r>
            <a:r>
              <a:rPr lang="tr-TR" sz="2000" b="1" cap="all" dirty="0" err="1" smtClean="0"/>
              <a:t>ertelenMİŞTİR</a:t>
            </a:r>
            <a:r>
              <a:rPr lang="tr-TR" sz="2000" b="1" cap="all" dirty="0" smtClean="0"/>
              <a:t>. 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11 </a:t>
            </a:r>
            <a:r>
              <a:rPr lang="tr-TR" sz="2000" dirty="0"/>
              <a:t>Mart 2020 tarihi itibariyle, ticari taşımacılık yapan firmaların yetki belgelerinde kayıtlı olan ve muayene süreleri geçen araçların (tır, kamyon, kamyonet vb.) yetki belgelerinden düşüm işlemleri </a:t>
            </a:r>
            <a:r>
              <a:rPr lang="tr-TR" sz="2000" dirty="0" smtClean="0"/>
              <a:t>ertelendi</a:t>
            </a:r>
            <a:r>
              <a:rPr lang="tr-TR" sz="2000" dirty="0"/>
              <a:t>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714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ULAŞIM ve LOJİSTİK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Lisanslı depoların 2020 yılı içinde geçerlilik süresi dolacak olan lisansların </a:t>
            </a:r>
            <a:r>
              <a:rPr lang="tr-TR" sz="2000" dirty="0" smtClean="0"/>
              <a:t>geçerlilik süresi </a:t>
            </a:r>
            <a:r>
              <a:rPr lang="tr-TR" sz="2000" dirty="0"/>
              <a:t>bir yıl </a:t>
            </a:r>
            <a:r>
              <a:rPr lang="tr-TR" sz="2000" dirty="0" smtClean="0"/>
              <a:t>uzatılacaktır.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Tüm gemi, deniz araçları, gemi adamları ve şirketlerin belgeleri 3 ay süreyle </a:t>
            </a:r>
            <a:r>
              <a:rPr lang="tr-TR" sz="2000" dirty="0" smtClean="0"/>
              <a:t>uzatılacaktır.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Denizde Can ve Mal Koruma Hakkında Kanun kapsamında yapılacak denetlemeler </a:t>
            </a:r>
            <a:r>
              <a:rPr lang="tr-TR" sz="2000" dirty="0" smtClean="0"/>
              <a:t>1 Ağustos </a:t>
            </a:r>
            <a:r>
              <a:rPr lang="tr-TR" sz="2000" dirty="0"/>
              <a:t>2020 tarihine kadar </a:t>
            </a:r>
            <a:r>
              <a:rPr lang="tr-TR" sz="2000" dirty="0" smtClean="0"/>
              <a:t>ertelenecektir.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430235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TURİZM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/>
              <a:t>Turİzm</a:t>
            </a:r>
            <a:r>
              <a:rPr lang="tr-TR" sz="2000" dirty="0"/>
              <a:t> sektöründe </a:t>
            </a:r>
            <a:r>
              <a:rPr lang="tr-TR" sz="2000" b="1" cap="all" dirty="0"/>
              <a:t>otel </a:t>
            </a:r>
            <a:r>
              <a:rPr lang="tr-TR" sz="2000" b="1" cap="all" dirty="0" err="1"/>
              <a:t>kİralamalarIna</a:t>
            </a:r>
            <a:r>
              <a:rPr lang="tr-TR" sz="2000" b="1" cap="all" dirty="0"/>
              <a:t> </a:t>
            </a:r>
            <a:r>
              <a:rPr lang="tr-TR" sz="2000" dirty="0"/>
              <a:t>ilişkin </a:t>
            </a:r>
            <a:r>
              <a:rPr lang="tr-TR" sz="2000" b="1" cap="all" dirty="0" err="1"/>
              <a:t>Nİsan</a:t>
            </a:r>
            <a:r>
              <a:rPr lang="tr-TR" sz="2000" b="1" cap="all" dirty="0"/>
              <a:t>, </a:t>
            </a:r>
            <a:r>
              <a:rPr lang="tr-TR" sz="2000" b="1" cap="all" dirty="0" err="1"/>
              <a:t>MayIs</a:t>
            </a:r>
            <a:r>
              <a:rPr lang="tr-TR" sz="2000" b="1" cap="all" dirty="0"/>
              <a:t> ve </a:t>
            </a:r>
            <a:r>
              <a:rPr lang="tr-TR" sz="2000" b="1" cap="all" dirty="0" err="1"/>
              <a:t>Hazİran</a:t>
            </a:r>
            <a:r>
              <a:rPr lang="tr-TR" sz="2000" b="1" cap="all" dirty="0"/>
              <a:t> </a:t>
            </a:r>
            <a:r>
              <a:rPr lang="tr-TR" sz="2000" dirty="0"/>
              <a:t>ayları </a:t>
            </a:r>
            <a:r>
              <a:rPr lang="tr-TR" sz="2000" b="1" cap="all" dirty="0" err="1"/>
              <a:t>hasIlat</a:t>
            </a:r>
            <a:r>
              <a:rPr lang="tr-TR" sz="2000" b="1" cap="all" dirty="0"/>
              <a:t> </a:t>
            </a:r>
            <a:r>
              <a:rPr lang="tr-TR" sz="2000" b="1" cap="all" dirty="0" err="1"/>
              <a:t>payI</a:t>
            </a:r>
            <a:r>
              <a:rPr lang="tr-TR" sz="2000" b="1" cap="all" dirty="0"/>
              <a:t> </a:t>
            </a:r>
            <a:r>
              <a:rPr lang="tr-TR" sz="2000" b="1" cap="all" dirty="0" err="1"/>
              <a:t>ödemelerİ</a:t>
            </a:r>
            <a:r>
              <a:rPr lang="tr-TR" sz="2000" b="1" cap="all" dirty="0"/>
              <a:t> </a:t>
            </a:r>
            <a:r>
              <a:rPr lang="tr-TR" sz="2000" dirty="0"/>
              <a:t>ve </a:t>
            </a:r>
            <a:r>
              <a:rPr lang="tr-TR" sz="2000" b="1" cap="all" dirty="0" err="1"/>
              <a:t>İrtİfak</a:t>
            </a:r>
            <a:r>
              <a:rPr lang="tr-TR" sz="2000" b="1" cap="all" dirty="0"/>
              <a:t> </a:t>
            </a:r>
            <a:r>
              <a:rPr lang="tr-TR" sz="2000" b="1" cap="all" dirty="0" err="1"/>
              <a:t>hakkI</a:t>
            </a:r>
            <a:r>
              <a:rPr lang="tr-TR" sz="2000" b="1" cap="all" dirty="0"/>
              <a:t> </a:t>
            </a:r>
            <a:r>
              <a:rPr lang="tr-TR" sz="2000" b="1" cap="all" dirty="0" err="1"/>
              <a:t>bedellerİ</a:t>
            </a:r>
            <a:r>
              <a:rPr lang="tr-TR" sz="2000" b="1" cap="all" dirty="0"/>
              <a:t> 6 ay süreyle </a:t>
            </a:r>
            <a:r>
              <a:rPr lang="tr-TR" sz="2000" b="1" cap="all" dirty="0" err="1"/>
              <a:t>erteleNMİŞTİR</a:t>
            </a:r>
            <a:r>
              <a:rPr lang="tr-TR" sz="2000" b="1" cap="all" dirty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Konaklama </a:t>
            </a:r>
            <a:r>
              <a:rPr lang="tr-TR" sz="2000" b="1" cap="all" dirty="0" err="1"/>
              <a:t>Vergİsİ</a:t>
            </a:r>
            <a:r>
              <a:rPr lang="tr-TR" sz="2000" dirty="0"/>
              <a:t>, 1 Ocak 2021 tarihine </a:t>
            </a:r>
            <a:r>
              <a:rPr lang="tr-TR" sz="2000" b="1" cap="all" dirty="0" err="1"/>
              <a:t>ertelenMİŞTİR</a:t>
            </a:r>
            <a:r>
              <a:rPr lang="tr-TR" sz="2000" b="1" cap="all" dirty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Seyahat </a:t>
            </a:r>
            <a:r>
              <a:rPr lang="tr-TR" sz="2000" b="1" cap="all" dirty="0" err="1"/>
              <a:t>AcentalarI</a:t>
            </a:r>
            <a:r>
              <a:rPr lang="tr-TR" sz="2000" b="1" cap="all" dirty="0"/>
              <a:t> </a:t>
            </a:r>
            <a:r>
              <a:rPr lang="tr-TR" sz="2000" b="1" cap="all" dirty="0" err="1"/>
              <a:t>Bİrlİğİne</a:t>
            </a:r>
            <a:r>
              <a:rPr lang="tr-TR" sz="2000" b="1" cap="all" dirty="0"/>
              <a:t> </a:t>
            </a:r>
            <a:r>
              <a:rPr lang="tr-TR" sz="2000" dirty="0"/>
              <a:t>ödenen yıllık aidat, </a:t>
            </a:r>
            <a:r>
              <a:rPr lang="tr-TR" sz="2000" b="1" dirty="0"/>
              <a:t>2020 yılında alınmayacaktır</a:t>
            </a:r>
            <a:r>
              <a:rPr lang="tr-TR" sz="2000" b="1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/>
              <a:t>Turİzm</a:t>
            </a:r>
            <a:r>
              <a:rPr lang="tr-TR" sz="2000" b="1" cap="all" dirty="0"/>
              <a:t> sektöründe</a:t>
            </a:r>
            <a:r>
              <a:rPr lang="tr-TR" sz="2000" dirty="0"/>
              <a:t>, iş sözleşmeleri askıda olan çalışanlardan Nisan ayında sigortalı girişi yapılan işçiler </a:t>
            </a:r>
            <a:r>
              <a:rPr lang="tr-TR" sz="2000" b="1" cap="all" dirty="0" err="1"/>
              <a:t>kIsa</a:t>
            </a:r>
            <a:r>
              <a:rPr lang="tr-TR" sz="2000" b="1" cap="all" dirty="0"/>
              <a:t> </a:t>
            </a:r>
            <a:r>
              <a:rPr lang="tr-TR" sz="2000" b="1" cap="all" dirty="0" err="1"/>
              <a:t>çalIşma</a:t>
            </a:r>
            <a:r>
              <a:rPr lang="tr-TR" sz="2000" b="1" cap="all" dirty="0"/>
              <a:t> </a:t>
            </a:r>
            <a:r>
              <a:rPr lang="tr-TR" sz="2000" b="1" cap="all" dirty="0" err="1"/>
              <a:t>ödeneğİ</a:t>
            </a:r>
            <a:r>
              <a:rPr lang="tr-TR" sz="2000" b="1" cap="all" dirty="0"/>
              <a:t> </a:t>
            </a:r>
            <a:r>
              <a:rPr lang="tr-TR" sz="2000" b="1" i="1" cap="all" dirty="0" err="1"/>
              <a:t>kapsamIna</a:t>
            </a:r>
            <a:r>
              <a:rPr lang="tr-TR" sz="2000" b="1" i="1" cap="all" dirty="0"/>
              <a:t> </a:t>
            </a:r>
            <a:r>
              <a:rPr lang="tr-TR" sz="2000" b="1" i="1" cap="all" dirty="0" err="1"/>
              <a:t>alINMIŞTIR</a:t>
            </a:r>
            <a:r>
              <a:rPr lang="tr-TR" sz="2000" b="1" i="1" cap="all" dirty="0"/>
              <a:t>.</a:t>
            </a:r>
            <a:r>
              <a:rPr lang="tr-TR" sz="2000" b="1" cap="all" dirty="0"/>
              <a:t> </a:t>
            </a:r>
          </a:p>
          <a:p>
            <a:pPr marL="0" indent="0">
              <a:spcAft>
                <a:spcPts val="600"/>
              </a:spcAft>
              <a:buClr>
                <a:srgbClr val="FF0000"/>
              </a:buClr>
              <a:buNone/>
            </a:pPr>
            <a:endParaRPr lang="tr-TR" sz="2000" b="1" cap="all" dirty="0"/>
          </a:p>
          <a:p>
            <a:pPr marL="0" indent="0">
              <a:spcAft>
                <a:spcPts val="600"/>
              </a:spcAft>
              <a:buClr>
                <a:srgbClr val="FF0000"/>
              </a:buClr>
              <a:buNone/>
            </a:pPr>
            <a:r>
              <a:rPr lang="tr-TR" sz="2000" b="1" cap="all" dirty="0" smtClean="0"/>
              <a:t>	</a:t>
            </a:r>
          </a:p>
          <a:p>
            <a:pPr marL="0" indent="0">
              <a:spcAft>
                <a:spcPts val="600"/>
              </a:spcAft>
              <a:buClr>
                <a:srgbClr val="FF0000"/>
              </a:buClr>
              <a:buNone/>
            </a:pP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511616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TARIM</a:t>
            </a:r>
            <a:endParaRPr lang="tr-TR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Mevsİmlİk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tarIm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İşçİlerİnİn</a:t>
            </a:r>
            <a:r>
              <a:rPr lang="tr-TR" sz="2000" b="1" cap="all" dirty="0" smtClean="0"/>
              <a:t> </a:t>
            </a:r>
            <a:r>
              <a:rPr lang="tr-TR" sz="2000" dirty="0"/>
              <a:t>tarım arazilerine ulaşım ve barınma-çalışma koşullarının iyileştirilmesine</a:t>
            </a:r>
            <a:r>
              <a:rPr lang="tr-TR" sz="2000" b="1" i="1" dirty="0"/>
              <a:t> </a:t>
            </a:r>
            <a:r>
              <a:rPr lang="tr-TR" sz="2000" b="1" cap="all" dirty="0" err="1" smtClean="0"/>
              <a:t>yönelİk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düzenleme </a:t>
            </a:r>
            <a:r>
              <a:rPr lang="tr-TR" sz="2000" b="1" cap="all" dirty="0" err="1" smtClean="0"/>
              <a:t>yapILMIŞTIR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TarIm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Kooperatİflerİne</a:t>
            </a:r>
            <a:r>
              <a:rPr lang="tr-TR" sz="2000" b="1" cap="all" dirty="0" smtClean="0"/>
              <a:t> </a:t>
            </a:r>
            <a:r>
              <a:rPr lang="tr-TR" sz="2000" dirty="0"/>
              <a:t>Nisan ve Mayıs’ta ödenmesi gereken krediler, </a:t>
            </a:r>
            <a:r>
              <a:rPr lang="tr-TR" sz="2000" b="1" cap="all" dirty="0" err="1" smtClean="0"/>
              <a:t>faİzsİz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olarak 2 ay süreyle </a:t>
            </a:r>
            <a:r>
              <a:rPr lang="tr-TR" sz="2000" b="1" cap="all" dirty="0" err="1" smtClean="0"/>
              <a:t>ertelenMİŞTİR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TarIm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ve Orman </a:t>
            </a:r>
            <a:r>
              <a:rPr lang="tr-TR" sz="2000" b="1" cap="all" dirty="0" err="1" smtClean="0"/>
              <a:t>BakanlIğI</a:t>
            </a:r>
            <a:r>
              <a:rPr lang="tr-TR" sz="2000" b="1" cap="all" dirty="0" smtClean="0"/>
              <a:t>, </a:t>
            </a:r>
            <a:r>
              <a:rPr lang="tr-TR" sz="2000" dirty="0" err="1"/>
              <a:t>yaklaşIk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1.9 </a:t>
            </a:r>
            <a:r>
              <a:rPr lang="tr-TR" sz="2000" b="1" cap="all" dirty="0" err="1" smtClean="0"/>
              <a:t>mİlyar</a:t>
            </a:r>
            <a:r>
              <a:rPr lang="tr-TR" sz="2000" b="1" cap="all" dirty="0" smtClean="0"/>
              <a:t> TL </a:t>
            </a:r>
            <a:r>
              <a:rPr lang="tr-TR" sz="2000" b="1" cap="all" dirty="0"/>
              <a:t>destekleme </a:t>
            </a:r>
            <a:r>
              <a:rPr lang="tr-TR" sz="2000" b="1" i="1" dirty="0" smtClean="0"/>
              <a:t>ödemesi açıklamıştır.</a:t>
            </a:r>
            <a:endParaRPr lang="tr-TR" sz="2000" b="1" i="1" dirty="0"/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Geleneksel hayvansal </a:t>
            </a:r>
            <a:r>
              <a:rPr lang="tr-TR" sz="2000" b="1" cap="all" dirty="0" err="1" smtClean="0"/>
              <a:t>üretİm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yapan </a:t>
            </a:r>
            <a:r>
              <a:rPr lang="tr-TR" sz="2000" dirty="0"/>
              <a:t>işletmeler için </a:t>
            </a:r>
            <a:r>
              <a:rPr lang="tr-TR" sz="2000" b="1" cap="all" dirty="0"/>
              <a:t>100 </a:t>
            </a:r>
            <a:r>
              <a:rPr lang="tr-TR" sz="2000" b="1" cap="all" dirty="0" err="1" smtClean="0"/>
              <a:t>bİn</a:t>
            </a:r>
            <a:r>
              <a:rPr lang="tr-TR" sz="2000" b="1" cap="all" dirty="0" smtClean="0"/>
              <a:t> </a:t>
            </a:r>
            <a:r>
              <a:rPr lang="tr-TR" sz="2000" b="1" dirty="0" smtClean="0"/>
              <a:t>TL</a:t>
            </a:r>
            <a:r>
              <a:rPr lang="tr-TR" sz="2000" dirty="0" smtClean="0"/>
              <a:t> sına </a:t>
            </a:r>
            <a:r>
              <a:rPr lang="tr-TR" sz="2000" dirty="0"/>
              <a:t>kadar, </a:t>
            </a:r>
            <a:r>
              <a:rPr lang="tr-TR" sz="2000" b="1" cap="all" dirty="0" err="1" smtClean="0"/>
              <a:t>bİtkİsel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üretİm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yapan</a:t>
            </a:r>
            <a:r>
              <a:rPr lang="tr-TR" sz="2000" dirty="0"/>
              <a:t> işletmeler için </a:t>
            </a:r>
            <a:r>
              <a:rPr lang="tr-TR" sz="2000" b="1" cap="all" dirty="0"/>
              <a:t>50 </a:t>
            </a:r>
            <a:r>
              <a:rPr lang="tr-TR" sz="2000" b="1" cap="all" dirty="0" err="1" smtClean="0"/>
              <a:t>bİn</a:t>
            </a:r>
            <a:r>
              <a:rPr lang="tr-TR" sz="2000" b="1" cap="all" dirty="0" smtClean="0"/>
              <a:t> </a:t>
            </a:r>
            <a:r>
              <a:rPr lang="tr-TR" sz="2000" b="1" dirty="0" smtClean="0"/>
              <a:t>TL</a:t>
            </a:r>
            <a:r>
              <a:rPr lang="tr-TR" sz="2000" dirty="0" smtClean="0"/>
              <a:t> sına </a:t>
            </a:r>
            <a:r>
              <a:rPr lang="tr-TR" sz="2000" dirty="0"/>
              <a:t>kadar </a:t>
            </a:r>
            <a:r>
              <a:rPr lang="tr-TR" sz="2000" b="1" cap="all" dirty="0" err="1" smtClean="0"/>
              <a:t>faİzsİz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verİlecekTİR</a:t>
            </a:r>
            <a:r>
              <a:rPr lang="tr-TR" sz="2000" b="1" cap="all" dirty="0" smtClean="0"/>
              <a:t>. </a:t>
            </a:r>
            <a:endParaRPr lang="tr-TR" sz="2000" b="1" cap="all" dirty="0"/>
          </a:p>
        </p:txBody>
      </p:sp>
    </p:spTree>
    <p:extLst>
      <p:ext uri="{BB962C8B-B14F-4D97-AF65-F5344CB8AC3E}">
        <p14:creationId xmlns:p14="http://schemas.microsoft.com/office/powerpoint/2010/main" val="16201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VERGİ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000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dirty="0" smtClean="0"/>
              <a:t>Mart </a:t>
            </a:r>
            <a:r>
              <a:rPr lang="tr-TR" sz="2000" b="1" dirty="0"/>
              <a:t>ayı KDV </a:t>
            </a:r>
            <a:r>
              <a:rPr lang="tr-TR" sz="2000" b="1" dirty="0" smtClean="0"/>
              <a:t>1 </a:t>
            </a:r>
            <a:r>
              <a:rPr lang="tr-TR" sz="2000" b="1" dirty="0"/>
              <a:t>ay </a:t>
            </a:r>
            <a:r>
              <a:rPr lang="tr-TR" sz="2000" b="1" dirty="0" smtClean="0"/>
              <a:t>ertelenmiştir.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dirty="0" smtClean="0"/>
              <a:t>Muhtasar-KDV-SGK 6 ay ertelenmiştir.</a:t>
            </a:r>
          </a:p>
          <a:p>
            <a:pPr marL="342000" lvl="1" indent="-342000">
              <a:spcAft>
                <a:spcPts val="600"/>
              </a:spcAft>
              <a:buClr>
                <a:srgbClr val="FF0000"/>
              </a:buClr>
              <a:buNone/>
            </a:pPr>
            <a:r>
              <a:rPr lang="tr-TR" sz="2000" dirty="0" smtClean="0"/>
              <a:t>	Yararlanacak Sektörler:</a:t>
            </a:r>
          </a:p>
          <a:p>
            <a:pPr marL="342000" lvl="1" indent="-342000">
              <a:spcAft>
                <a:spcPts val="600"/>
              </a:spcAft>
              <a:buClr>
                <a:srgbClr val="FF0000"/>
              </a:buClr>
              <a:buNone/>
            </a:pPr>
            <a:r>
              <a:rPr lang="tr-TR" sz="2000" dirty="0"/>
              <a:t>	</a:t>
            </a:r>
            <a:r>
              <a:rPr lang="tr-TR" sz="2000" dirty="0" smtClean="0"/>
              <a:t>Perakende </a:t>
            </a:r>
            <a:r>
              <a:rPr lang="tr-TR" sz="2000" dirty="0"/>
              <a:t>Ticaret ve </a:t>
            </a:r>
            <a:r>
              <a:rPr lang="tr-TR" sz="2000" dirty="0" err="1" smtClean="0"/>
              <a:t>AVM’ler</a:t>
            </a:r>
            <a:r>
              <a:rPr lang="tr-TR" sz="2000" dirty="0"/>
              <a:t>, Demir-Çelik ve Metal </a:t>
            </a:r>
            <a:r>
              <a:rPr lang="tr-TR" sz="2000" dirty="0" smtClean="0"/>
              <a:t>Sanayi, Otomotiv, Sinema-Tiyatro, Lojistik-Ulaşım</a:t>
            </a:r>
            <a:r>
              <a:rPr lang="tr-TR" sz="2000" dirty="0"/>
              <a:t>, Konaklama, Yiyecek ve İçecek Hizmetleri, </a:t>
            </a:r>
            <a:r>
              <a:rPr lang="tr-TR" sz="2000" dirty="0" smtClean="0"/>
              <a:t>Tekstil-Konfeksiyon, </a:t>
            </a:r>
            <a:r>
              <a:rPr lang="tr-TR" sz="2000" dirty="0"/>
              <a:t>Etkinlik ve </a:t>
            </a:r>
            <a:r>
              <a:rPr lang="tr-TR" sz="2000" dirty="0" smtClean="0"/>
              <a:t>Organizasyon, </a:t>
            </a:r>
            <a:r>
              <a:rPr lang="tr-TR" sz="2000" dirty="0"/>
              <a:t>Sağlık Hizmetleri, Mobilya </a:t>
            </a:r>
            <a:r>
              <a:rPr lang="tr-TR" sz="2000" dirty="0" smtClean="0"/>
              <a:t>İmalatı, Madencilik-Taş </a:t>
            </a:r>
            <a:r>
              <a:rPr lang="tr-TR" sz="2000" dirty="0"/>
              <a:t>Ocakçılığı, İnşaat, Endüstriyel </a:t>
            </a:r>
            <a:r>
              <a:rPr lang="tr-TR" sz="2000" dirty="0" smtClean="0"/>
              <a:t>Mutfak </a:t>
            </a:r>
            <a:r>
              <a:rPr lang="tr-TR" sz="2000" dirty="0"/>
              <a:t>Ekipmanları, Araç Kiralama, Basılı Yayın ve Matbaacılık, Halkla İlişkiler, </a:t>
            </a:r>
            <a:r>
              <a:rPr lang="tr-TR" sz="2000" dirty="0" smtClean="0"/>
              <a:t>Çiftçi</a:t>
            </a:r>
            <a:r>
              <a:rPr lang="tr-TR" sz="2000" dirty="0"/>
              <a:t>, Terzi, Manav, Avukat, Mali Müşavir, Mimar, Mühendis, Eczacı, Doktor, Mimar, Dişçi </a:t>
            </a:r>
            <a:r>
              <a:rPr lang="tr-TR" sz="2000" dirty="0" smtClean="0"/>
              <a:t>vb. ticari</a:t>
            </a:r>
            <a:r>
              <a:rPr lang="tr-TR" sz="2000" dirty="0"/>
              <a:t>, zirai kazanç </a:t>
            </a:r>
            <a:r>
              <a:rPr lang="tr-TR" sz="2000" dirty="0" smtClean="0"/>
              <a:t>sahibi, serbest </a:t>
            </a:r>
            <a:r>
              <a:rPr lang="tr-TR" sz="2000" dirty="0"/>
              <a:t>meslek </a:t>
            </a:r>
            <a:r>
              <a:rPr lang="tr-TR" sz="2000" dirty="0" smtClean="0"/>
              <a:t>erbabı ve tüm gelir vergisi mükellefleri.</a:t>
            </a:r>
            <a:r>
              <a:rPr lang="tr-TR" sz="2000" b="1" i="1" dirty="0" smtClean="0">
                <a:solidFill>
                  <a:srgbClr val="FF0000"/>
                </a:solidFill>
              </a:rPr>
              <a:t>	</a:t>
            </a:r>
            <a:endParaRPr lang="tr-TR" sz="2000" b="1" i="1" u="sng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Gelir İdaresi Başkanlığı interaktif vergi dairesi internet adresinde, </a:t>
            </a:r>
            <a:r>
              <a:rPr lang="tr-TR" sz="2000" b="1" cap="all" dirty="0" err="1" smtClean="0"/>
              <a:t>mücbİr</a:t>
            </a:r>
            <a:r>
              <a:rPr lang="tr-TR" sz="2000" b="1" cap="all" dirty="0" smtClean="0"/>
              <a:t> sebep durum sorgu </a:t>
            </a:r>
            <a:r>
              <a:rPr lang="tr-TR" sz="2000" b="1" cap="all" dirty="0" err="1" smtClean="0"/>
              <a:t>ekranI</a:t>
            </a:r>
            <a:r>
              <a:rPr lang="tr-TR" sz="2000" dirty="0" smtClean="0"/>
              <a:t> açılmış olup firmalar bu ekrandan </a:t>
            </a:r>
            <a:r>
              <a:rPr lang="tr-TR" sz="2000" b="1" dirty="0" smtClean="0"/>
              <a:t>Mücbir </a:t>
            </a:r>
            <a:r>
              <a:rPr lang="tr-TR" sz="2000" b="1" dirty="0" err="1" smtClean="0"/>
              <a:t>Sebepe</a:t>
            </a:r>
            <a:r>
              <a:rPr lang="tr-TR" sz="2000" b="1" dirty="0" smtClean="0"/>
              <a:t> </a:t>
            </a:r>
            <a:r>
              <a:rPr lang="tr-TR" sz="2000" dirty="0" smtClean="0"/>
              <a:t>girip girmediklerini </a:t>
            </a:r>
            <a:r>
              <a:rPr lang="tr-TR" sz="2000" b="1" dirty="0" smtClean="0"/>
              <a:t>sorgulayabileceklerdir.</a:t>
            </a:r>
            <a:r>
              <a:rPr lang="tr-TR" sz="2000" dirty="0" smtClean="0"/>
              <a:t> 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Faaliyetleri </a:t>
            </a:r>
            <a:r>
              <a:rPr lang="tr-TR" sz="2000" dirty="0"/>
              <a:t>durdurulan veya faaliyette bulunmayan işletmelerin yıllık ilan ve </a:t>
            </a:r>
            <a:r>
              <a:rPr lang="tr-TR" sz="2000" dirty="0" smtClean="0"/>
              <a:t>reklam vergileri </a:t>
            </a:r>
            <a:r>
              <a:rPr lang="tr-TR" sz="2000" dirty="0"/>
              <a:t>ile çevre temizlik vergilerinin faaliyette bulunmayan dönemlere isabet </a:t>
            </a:r>
            <a:r>
              <a:rPr lang="tr-TR" sz="2000" dirty="0" smtClean="0"/>
              <a:t>eden kısmı alınmayacak.</a:t>
            </a: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773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VERGİ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000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30 Nisan 2020 günü sonuna kadar verilmesi gereken 2019 hesap dönemine </a:t>
            </a:r>
            <a:r>
              <a:rPr lang="tr-TR" sz="2000" dirty="0" smtClean="0"/>
              <a:t>ait</a:t>
            </a:r>
            <a:r>
              <a:rPr lang="tr-TR" sz="2000" b="1" dirty="0" smtClean="0"/>
              <a:t> Kurumlar Vergisi Beyannamelerinin </a:t>
            </a:r>
            <a:r>
              <a:rPr lang="tr-TR" sz="2000" dirty="0" smtClean="0"/>
              <a:t>verilme süreleri ile bu beyannameler üzerine tahakkuk eden </a:t>
            </a:r>
            <a:r>
              <a:rPr lang="tr-TR" sz="2000" b="1" dirty="0" smtClean="0"/>
              <a:t>vergilerin ödeme süreleri</a:t>
            </a:r>
            <a:r>
              <a:rPr lang="tr-TR" sz="2000" dirty="0" smtClean="0"/>
              <a:t>, </a:t>
            </a:r>
            <a:r>
              <a:rPr lang="tr-TR" sz="2000" b="1" dirty="0" smtClean="0"/>
              <a:t>1 Haziran 2020 gün sonuna kadar uzatılmıştır.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dirty="0" smtClean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178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MALİ YÜKLER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dirty="0"/>
              <a:t>KOSGEB</a:t>
            </a:r>
            <a:r>
              <a:rPr lang="tr-TR" sz="2000" dirty="0"/>
              <a:t>’in 30 </a:t>
            </a:r>
            <a:r>
              <a:rPr lang="tr-TR" sz="2000" dirty="0" smtClean="0"/>
              <a:t>Haziran’a kadar </a:t>
            </a:r>
            <a:r>
              <a:rPr lang="tr-TR" sz="2000" b="1" cap="all" dirty="0"/>
              <a:t>tahakkuk edecek </a:t>
            </a:r>
            <a:r>
              <a:rPr lang="tr-TR" sz="2000" b="1" cap="all" dirty="0" err="1" smtClean="0"/>
              <a:t>alacaklarI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2021’e </a:t>
            </a:r>
            <a:r>
              <a:rPr lang="tr-TR" sz="2000" b="1" cap="all" dirty="0" err="1" smtClean="0"/>
              <a:t>ertelenMİŞİTİR</a:t>
            </a:r>
            <a:r>
              <a:rPr lang="tr-TR" sz="2000" b="1" cap="all" dirty="0" smtClean="0"/>
              <a:t>.</a:t>
            </a:r>
          </a:p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Faaliyetleri </a:t>
            </a:r>
            <a:r>
              <a:rPr lang="tr-TR" sz="2000" b="1" cap="all" dirty="0"/>
              <a:t>zorunlu olarak durdurulan </a:t>
            </a:r>
            <a:r>
              <a:rPr lang="tr-TR" sz="2000" dirty="0"/>
              <a:t>iş yerleri için </a:t>
            </a:r>
            <a:r>
              <a:rPr lang="tr-TR" sz="2000" b="1" cap="all" dirty="0"/>
              <a:t>kamu </a:t>
            </a:r>
            <a:r>
              <a:rPr lang="tr-TR" sz="2000" b="1" cap="all" dirty="0" err="1" smtClean="0"/>
              <a:t>İdarelerİnce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kİra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bedelİ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tahakkuk </a:t>
            </a:r>
            <a:r>
              <a:rPr lang="tr-TR" sz="2000" b="1" cap="all" dirty="0" err="1" smtClean="0"/>
              <a:t>ettİrİlmeyecekTİR</a:t>
            </a:r>
            <a:r>
              <a:rPr lang="tr-TR" sz="2000" b="1" cap="all" dirty="0" smtClean="0"/>
              <a:t>.</a:t>
            </a:r>
          </a:p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Teknoparklardakİ</a:t>
            </a:r>
            <a:r>
              <a:rPr lang="tr-TR" sz="2000" dirty="0" smtClean="0"/>
              <a:t> </a:t>
            </a:r>
            <a:r>
              <a:rPr lang="tr-TR" sz="2000" dirty="0"/>
              <a:t>kuluçka firmalarından ve ticari işletmelerden </a:t>
            </a:r>
            <a:r>
              <a:rPr lang="tr-TR" sz="2000" b="1" cap="all" dirty="0"/>
              <a:t>2 ay süreyle </a:t>
            </a:r>
            <a:r>
              <a:rPr lang="tr-TR" sz="2000" b="1" cap="all" dirty="0" err="1" smtClean="0"/>
              <a:t>kİra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alInmayacakTIR</a:t>
            </a:r>
            <a:r>
              <a:rPr lang="tr-TR" sz="2000" b="1" cap="all" dirty="0" smtClean="0"/>
              <a:t>.</a:t>
            </a:r>
          </a:p>
          <a:p>
            <a:pPr lvl="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dirty="0" smtClean="0"/>
              <a:t>GEKAP</a:t>
            </a:r>
            <a:r>
              <a:rPr lang="tr-TR" sz="2000" dirty="0" smtClean="0"/>
              <a:t> </a:t>
            </a:r>
            <a:r>
              <a:rPr lang="tr-TR" sz="2000" dirty="0"/>
              <a:t>Geri kazanım payı </a:t>
            </a:r>
            <a:r>
              <a:rPr lang="tr-TR" sz="2000" dirty="0" smtClean="0"/>
              <a:t>beyannameleri </a:t>
            </a:r>
            <a:r>
              <a:rPr lang="tr-TR" sz="2000" b="1" cap="all" dirty="0" err="1" smtClean="0"/>
              <a:t>altI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ayda </a:t>
            </a:r>
            <a:r>
              <a:rPr lang="tr-TR" sz="2000" b="1" cap="all" dirty="0" err="1" smtClean="0"/>
              <a:t>bİr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verİlecekTİR</a:t>
            </a:r>
            <a:r>
              <a:rPr lang="tr-TR" sz="2000" b="1" cap="all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Otopark </a:t>
            </a:r>
            <a:r>
              <a:rPr lang="tr-TR" sz="2000" dirty="0"/>
              <a:t>Yönetmeliği’nin yürürlük tarihi 30 Haziran’a </a:t>
            </a:r>
            <a:r>
              <a:rPr lang="tr-TR" sz="2000" dirty="0" smtClean="0"/>
              <a:t>ertelenmiştir.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b="1" cap="all" dirty="0"/>
          </a:p>
        </p:txBody>
      </p:sp>
    </p:spTree>
    <p:extLst>
      <p:ext uri="{BB962C8B-B14F-4D97-AF65-F5344CB8AC3E}">
        <p14:creationId xmlns:p14="http://schemas.microsoft.com/office/powerpoint/2010/main" val="2801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KREDİ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COVID-19 salgınıyla ilgili tedbirlerden etkilendiği için </a:t>
            </a:r>
            <a:r>
              <a:rPr lang="tr-TR" sz="2000" b="1" cap="all" dirty="0" err="1" smtClean="0"/>
              <a:t>nakİt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akIşI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bozulan </a:t>
            </a:r>
            <a:r>
              <a:rPr lang="tr-TR" sz="2000" b="1" cap="all" dirty="0" err="1" smtClean="0"/>
              <a:t>fİrmalarIn</a:t>
            </a:r>
            <a:r>
              <a:rPr lang="tr-TR" sz="2000" b="1" cap="all" dirty="0" smtClean="0"/>
              <a:t> kamu </a:t>
            </a:r>
            <a:r>
              <a:rPr lang="tr-TR" sz="2000" b="1" cap="all" dirty="0" err="1" smtClean="0"/>
              <a:t>bankalarIna</a:t>
            </a:r>
            <a:r>
              <a:rPr lang="tr-TR" sz="2000" dirty="0" smtClean="0"/>
              <a:t> </a:t>
            </a:r>
            <a:r>
              <a:rPr lang="tr-TR" sz="2000" dirty="0"/>
              <a:t>olan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anapara ve </a:t>
            </a:r>
            <a:r>
              <a:rPr lang="tr-TR" sz="2000" b="1" cap="all" dirty="0" err="1" smtClean="0"/>
              <a:t>faİz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ödemelerİ</a:t>
            </a:r>
            <a:r>
              <a:rPr lang="tr-TR" sz="2000" b="1" cap="all" dirty="0" smtClean="0"/>
              <a:t> ÜÇ </a:t>
            </a:r>
            <a:r>
              <a:rPr lang="tr-TR" sz="2000" b="1" cap="all" dirty="0"/>
              <a:t>ay </a:t>
            </a:r>
            <a:r>
              <a:rPr lang="tr-TR" sz="2000" b="1" cap="all" dirty="0" err="1" smtClean="0"/>
              <a:t>ötelenMİŞTİR</a:t>
            </a:r>
            <a:r>
              <a:rPr lang="tr-TR" sz="2000" b="1" cap="all" dirty="0" smtClean="0"/>
              <a:t>.</a:t>
            </a:r>
            <a:r>
              <a:rPr lang="tr-TR" sz="2000" dirty="0" smtClean="0"/>
              <a:t> 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İşe Devam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Desteğİ</a:t>
            </a:r>
            <a:r>
              <a:rPr lang="tr-TR" sz="2000" b="1" cap="all" dirty="0" smtClean="0"/>
              <a:t>, </a:t>
            </a:r>
            <a:r>
              <a:rPr lang="tr-TR" sz="2000" b="1" i="1" cap="all" dirty="0" smtClean="0"/>
              <a:t>Kamu </a:t>
            </a:r>
            <a:r>
              <a:rPr lang="tr-TR" sz="2000" b="1" i="1" cap="all" dirty="0" err="1" smtClean="0"/>
              <a:t>bankalarInda</a:t>
            </a:r>
            <a:r>
              <a:rPr lang="tr-TR" sz="2000" b="1" i="1" cap="all" dirty="0" smtClean="0"/>
              <a:t> 6 </a:t>
            </a:r>
            <a:r>
              <a:rPr lang="tr-TR" sz="2000" b="1" i="1" cap="all" dirty="0"/>
              <a:t>ay anapara ve </a:t>
            </a:r>
            <a:r>
              <a:rPr lang="tr-TR" sz="2000" b="1" i="1" cap="all" dirty="0" err="1" smtClean="0"/>
              <a:t>faİz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ödemesİz</a:t>
            </a:r>
            <a:r>
              <a:rPr lang="tr-TR" sz="2000" dirty="0"/>
              <a:t>, </a:t>
            </a:r>
            <a:r>
              <a:rPr lang="tr-TR" sz="2000" b="1" cap="all" dirty="0" smtClean="0"/>
              <a:t>36 </a:t>
            </a:r>
            <a:r>
              <a:rPr lang="tr-TR" sz="2000" b="1" cap="all" dirty="0"/>
              <a:t>ay </a:t>
            </a:r>
            <a:r>
              <a:rPr lang="tr-TR" sz="2000" b="1" cap="all" dirty="0" err="1" smtClean="0"/>
              <a:t>vadelİ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ve %7,5 </a:t>
            </a:r>
            <a:r>
              <a:rPr lang="tr-TR" sz="2000" b="1" cap="all" dirty="0" smtClean="0"/>
              <a:t>faİz+1,5 </a:t>
            </a:r>
            <a:r>
              <a:rPr lang="tr-TR" sz="2000" b="1" cap="all" dirty="0" err="1" smtClean="0"/>
              <a:t>komİsyonlu</a:t>
            </a:r>
            <a:r>
              <a:rPr lang="tr-TR" sz="2000" b="1" cap="all" dirty="0" smtClean="0"/>
              <a:t> OLACAKTIR.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Çek </a:t>
            </a:r>
            <a:r>
              <a:rPr lang="tr-TR" sz="2000" b="1" cap="all" dirty="0" err="1" smtClean="0"/>
              <a:t>ödemesİ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için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Garantİ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Fonu </a:t>
            </a:r>
            <a:r>
              <a:rPr lang="tr-TR" sz="2000" dirty="0"/>
              <a:t>destekli </a:t>
            </a:r>
            <a:r>
              <a:rPr lang="tr-TR" sz="2000" b="1" i="1" cap="all" dirty="0"/>
              <a:t>3 ay anapara ve </a:t>
            </a:r>
            <a:r>
              <a:rPr lang="tr-TR" sz="2000" b="1" i="1" cap="all" dirty="0" err="1" smtClean="0"/>
              <a:t>faİz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ödemesİz</a:t>
            </a:r>
            <a:r>
              <a:rPr lang="tr-TR" sz="2000" b="1" i="1" cap="all" dirty="0" smtClean="0"/>
              <a:t> </a:t>
            </a:r>
            <a:r>
              <a:rPr lang="tr-TR" sz="2000" b="1" cap="all" dirty="0" smtClean="0"/>
              <a:t>Çek </a:t>
            </a:r>
            <a:r>
              <a:rPr lang="tr-TR" sz="2000" b="1" cap="all" dirty="0"/>
              <a:t>Ödeme Destek </a:t>
            </a:r>
            <a:r>
              <a:rPr lang="tr-TR" sz="2000" b="1" cap="all" dirty="0" err="1" smtClean="0"/>
              <a:t>Kredİsİ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%9,5 </a:t>
            </a:r>
            <a:r>
              <a:rPr lang="tr-TR" sz="2000" b="1" cap="all" dirty="0" smtClean="0"/>
              <a:t>faiz + % 1 </a:t>
            </a:r>
            <a:r>
              <a:rPr lang="tr-TR" sz="2000" b="1" cap="all" dirty="0" err="1" smtClean="0"/>
              <a:t>komİsyonLU</a:t>
            </a:r>
            <a:r>
              <a:rPr lang="tr-TR" sz="2000" b="1" cap="all" dirty="0" smtClean="0"/>
              <a:t> OLACAKTIR.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24 </a:t>
            </a:r>
            <a:r>
              <a:rPr lang="tr-TR" sz="2000" b="1" cap="all" dirty="0"/>
              <a:t>Mart 2020 </a:t>
            </a:r>
            <a:r>
              <a:rPr lang="tr-TR" sz="2000" dirty="0"/>
              <a:t>öncesine ait ödenmeyen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/çek/senet/</a:t>
            </a:r>
            <a:r>
              <a:rPr lang="tr-TR" sz="2000" b="1" cap="all" dirty="0" err="1" smtClean="0"/>
              <a:t>kredİ</a:t>
            </a:r>
            <a:r>
              <a:rPr lang="tr-TR" sz="2000" dirty="0" smtClean="0"/>
              <a:t> </a:t>
            </a:r>
            <a:r>
              <a:rPr lang="tr-TR" sz="2000" b="1" cap="all" dirty="0" err="1" smtClean="0"/>
              <a:t>kartI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borçlarI</a:t>
            </a:r>
            <a:r>
              <a:rPr lang="tr-TR" sz="2000" dirty="0" smtClean="0"/>
              <a:t>, </a:t>
            </a:r>
            <a:r>
              <a:rPr lang="tr-TR" sz="2000" b="1" i="1" cap="all" dirty="0"/>
              <a:t>31 </a:t>
            </a:r>
            <a:r>
              <a:rPr lang="tr-TR" sz="2000" b="1" i="1" cap="all" dirty="0" err="1" smtClean="0"/>
              <a:t>AralIk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2020 </a:t>
            </a:r>
            <a:r>
              <a:rPr lang="tr-TR" sz="2000" b="1" i="1" cap="all" dirty="0" err="1" smtClean="0"/>
              <a:t>tarİhİne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kadar </a:t>
            </a:r>
            <a:r>
              <a:rPr lang="tr-TR" sz="2000" b="1" i="1" cap="all" dirty="0" err="1" smtClean="0"/>
              <a:t>ödenİr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veya </a:t>
            </a:r>
            <a:r>
              <a:rPr lang="tr-TR" sz="2000" b="1" i="1" cap="all" dirty="0" err="1" smtClean="0"/>
              <a:t>yenİden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yapIlandIrIlIrsa</a:t>
            </a:r>
            <a:r>
              <a:rPr lang="tr-TR" sz="2000" b="1" cap="all" dirty="0"/>
              <a:t>, </a:t>
            </a:r>
            <a:r>
              <a:rPr lang="tr-TR" sz="2000" b="1" cap="all" dirty="0" err="1" smtClean="0"/>
              <a:t>sİcİle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İşlenmeyecekTİR</a:t>
            </a:r>
            <a:r>
              <a:rPr lang="tr-TR" sz="2000" b="1" cap="all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30 Haziran’a kadar vadesi gelecek </a:t>
            </a:r>
            <a:r>
              <a:rPr lang="tr-TR" sz="2000" b="1" cap="all" dirty="0"/>
              <a:t>r</a:t>
            </a:r>
            <a:r>
              <a:rPr lang="tr-TR" sz="2000" b="1" cap="all" dirty="0" smtClean="0"/>
              <a:t>eeskont </a:t>
            </a:r>
            <a:r>
              <a:rPr lang="tr-TR" sz="2000" b="1" cap="all" dirty="0" err="1" smtClean="0"/>
              <a:t>kredİlerİne</a:t>
            </a:r>
            <a:r>
              <a:rPr lang="tr-TR" sz="2000" b="1" cap="all" dirty="0" smtClean="0"/>
              <a:t> </a:t>
            </a:r>
            <a:r>
              <a:rPr lang="tr-TR" sz="2000" b="1" dirty="0" smtClean="0"/>
              <a:t>90 gün </a:t>
            </a:r>
            <a:r>
              <a:rPr lang="tr-TR" sz="2000" b="1" dirty="0"/>
              <a:t>vade </a:t>
            </a:r>
            <a:r>
              <a:rPr lang="tr-TR" sz="2000" b="1" dirty="0" smtClean="0"/>
              <a:t>uzatımı</a:t>
            </a:r>
            <a:r>
              <a:rPr lang="tr-TR" sz="2000" dirty="0" smtClean="0"/>
              <a:t>, </a:t>
            </a:r>
            <a:r>
              <a:rPr lang="tr-TR" sz="2000" b="1" cap="all" dirty="0"/>
              <a:t>yeni </a:t>
            </a:r>
            <a:r>
              <a:rPr lang="tr-TR" sz="2000" b="1" cap="all" dirty="0" err="1" smtClean="0"/>
              <a:t>kullanIlacak</a:t>
            </a:r>
            <a:r>
              <a:rPr lang="tr-TR" sz="2000" b="1" cap="all" dirty="0" smtClean="0"/>
              <a:t> reeskont </a:t>
            </a:r>
            <a:r>
              <a:rPr lang="tr-TR" sz="2000" b="1" cap="all" dirty="0" err="1" smtClean="0"/>
              <a:t>kredİlerİne</a:t>
            </a:r>
            <a:r>
              <a:rPr lang="tr-TR" sz="2000" b="1" cap="all" dirty="0" smtClean="0"/>
              <a:t> </a:t>
            </a:r>
            <a:r>
              <a:rPr lang="tr-TR" sz="2000" b="1" dirty="0" smtClean="0"/>
              <a:t>12 </a:t>
            </a:r>
            <a:r>
              <a:rPr lang="tr-TR" sz="2000" b="1" dirty="0"/>
              <a:t>ay ek taahhüt kapama </a:t>
            </a:r>
            <a:r>
              <a:rPr lang="tr-TR" sz="2000" b="1" dirty="0" smtClean="0"/>
              <a:t>süresi </a:t>
            </a:r>
            <a:r>
              <a:rPr lang="tr-TR" sz="2000" dirty="0" smtClean="0"/>
              <a:t>verilmiştir.</a:t>
            </a:r>
          </a:p>
        </p:txBody>
      </p:sp>
    </p:spTree>
    <p:extLst>
      <p:ext uri="{BB962C8B-B14F-4D97-AF65-F5344CB8AC3E}">
        <p14:creationId xmlns:p14="http://schemas.microsoft.com/office/powerpoint/2010/main" val="4843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40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KREDİ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dirty="0" smtClean="0"/>
              <a:t>KOSGEB’in</a:t>
            </a:r>
            <a:r>
              <a:rPr lang="tr-TR" sz="2000" dirty="0" smtClean="0"/>
              <a:t> </a:t>
            </a:r>
            <a:r>
              <a:rPr lang="tr-TR" sz="2000" dirty="0"/>
              <a:t>kredi destek programları kapsamında bankalardan kredi kullanan işletmelerin </a:t>
            </a:r>
            <a:r>
              <a:rPr lang="tr-TR" sz="2000" b="1" dirty="0"/>
              <a:t>30 Haziran’a kadar olan borçları, 3 ay süreyle faizsiz olarak </a:t>
            </a:r>
            <a:r>
              <a:rPr lang="tr-TR" sz="2000" b="1" dirty="0" smtClean="0"/>
              <a:t>ertelenmiştir</a:t>
            </a:r>
            <a:r>
              <a:rPr lang="tr-TR" sz="2000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Bankalara yönelik </a:t>
            </a:r>
            <a:r>
              <a:rPr lang="tr-TR" sz="2000" b="1" dirty="0" smtClean="0"/>
              <a:t>BDDK</a:t>
            </a:r>
            <a:r>
              <a:rPr lang="tr-TR" sz="2000" dirty="0" smtClean="0"/>
              <a:t> </a:t>
            </a:r>
            <a:r>
              <a:rPr lang="tr-TR" sz="2000" dirty="0"/>
              <a:t>nezdinde </a:t>
            </a:r>
            <a:r>
              <a:rPr lang="tr-TR" sz="2000" b="1" dirty="0"/>
              <a:t>şikayet hattı </a:t>
            </a:r>
            <a:r>
              <a:rPr lang="tr-TR" sz="2000" dirty="0" smtClean="0"/>
              <a:t>oluşturulmuştur.</a:t>
            </a:r>
          </a:p>
        </p:txBody>
      </p:sp>
    </p:spTree>
    <p:extLst>
      <p:ext uri="{BB962C8B-B14F-4D97-AF65-F5344CB8AC3E}">
        <p14:creationId xmlns:p14="http://schemas.microsoft.com/office/powerpoint/2010/main" val="219585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4"/>
            <a:ext cx="9144000" cy="53905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KEFALET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Garantİ</a:t>
            </a:r>
            <a:r>
              <a:rPr lang="tr-TR" sz="2000" b="1" cap="all" dirty="0" smtClean="0"/>
              <a:t> Fonunun </a:t>
            </a:r>
            <a:r>
              <a:rPr lang="tr-TR" sz="2000" b="1" i="1" dirty="0"/>
              <a:t>kefalet kapasitesi 500 milyar </a:t>
            </a:r>
            <a:r>
              <a:rPr lang="tr-TR" sz="2000" b="1" i="1" dirty="0" smtClean="0"/>
              <a:t>TL sına çıkarılmıştır.</a:t>
            </a:r>
            <a:endParaRPr lang="tr-TR" sz="2000" b="1" i="1" dirty="0"/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31.12.2020 </a:t>
            </a:r>
            <a:r>
              <a:rPr lang="tr-TR" sz="2000" dirty="0"/>
              <a:t>tarihine kadar kullandırılacak kredilerde, </a:t>
            </a:r>
            <a:r>
              <a:rPr lang="tr-TR" sz="2000" b="1" cap="all" dirty="0" err="1" smtClean="0"/>
              <a:t>vergİ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borcu </a:t>
            </a:r>
            <a:r>
              <a:rPr lang="tr-TR" sz="2000" b="1" cap="all" dirty="0" smtClean="0"/>
              <a:t>yoktur</a:t>
            </a:r>
            <a:r>
              <a:rPr lang="tr-TR" sz="2000" dirty="0" smtClean="0"/>
              <a:t> </a:t>
            </a:r>
            <a:r>
              <a:rPr lang="tr-TR" sz="2000" dirty="0"/>
              <a:t>ve </a:t>
            </a:r>
            <a:r>
              <a:rPr lang="tr-TR" sz="2000" b="1" cap="all" dirty="0" smtClean="0"/>
              <a:t>SGK </a:t>
            </a:r>
            <a:r>
              <a:rPr lang="tr-TR" sz="2000" b="1" cap="all" dirty="0" err="1" smtClean="0"/>
              <a:t>prİm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borcu </a:t>
            </a:r>
            <a:r>
              <a:rPr lang="tr-TR" sz="2000" b="1" cap="all" dirty="0" smtClean="0"/>
              <a:t>yoktur</a:t>
            </a:r>
            <a:r>
              <a:rPr lang="tr-TR" sz="2000" dirty="0" smtClean="0"/>
              <a:t> </a:t>
            </a:r>
            <a:r>
              <a:rPr lang="tr-TR" sz="2000" dirty="0"/>
              <a:t>belgeleri </a:t>
            </a:r>
            <a:r>
              <a:rPr lang="tr-TR" sz="2000" dirty="0" smtClean="0"/>
              <a:t>aranmayacaktır.</a:t>
            </a:r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Tİcarİ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Alacak </a:t>
            </a:r>
            <a:r>
              <a:rPr lang="tr-TR" sz="2000" b="1" cap="all" dirty="0" err="1" smtClean="0"/>
              <a:t>SİgortasI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kapsamına </a:t>
            </a:r>
            <a:r>
              <a:rPr lang="tr-TR" sz="2000" b="1" cap="all" dirty="0"/>
              <a:t>orta </a:t>
            </a:r>
            <a:r>
              <a:rPr lang="tr-TR" sz="2000" b="1" cap="all" dirty="0" err="1" smtClean="0"/>
              <a:t>ölçeklİ</a:t>
            </a:r>
            <a:r>
              <a:rPr lang="tr-TR" sz="2000" b="1" cap="all" dirty="0" smtClean="0"/>
              <a:t> </a:t>
            </a:r>
            <a:r>
              <a:rPr lang="tr-TR" sz="2000" dirty="0"/>
              <a:t>(cirosu 125 Milyon TL’ye kadar olan) işletmeler de dahil </a:t>
            </a:r>
            <a:r>
              <a:rPr lang="tr-TR" sz="2000" dirty="0" smtClean="0"/>
              <a:t>edilmiştir.</a:t>
            </a:r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İşe </a:t>
            </a:r>
            <a:r>
              <a:rPr lang="tr-TR" sz="2000" b="1" cap="all" dirty="0"/>
              <a:t>Devam </a:t>
            </a:r>
            <a:r>
              <a:rPr lang="tr-TR" sz="2000" b="1" cap="all" dirty="0" err="1" smtClean="0"/>
              <a:t>Kredİsİ</a:t>
            </a:r>
            <a:r>
              <a:rPr lang="tr-TR" sz="2000" b="1" cap="all" dirty="0" smtClean="0"/>
              <a:t> </a:t>
            </a:r>
            <a:r>
              <a:rPr lang="tr-TR" sz="2000" dirty="0"/>
              <a:t>kapsamında Hazine destekli KGF </a:t>
            </a:r>
            <a:r>
              <a:rPr lang="tr-TR" sz="2000" b="1" cap="all" dirty="0" err="1" smtClean="0"/>
              <a:t>kefaletİ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100 </a:t>
            </a:r>
            <a:r>
              <a:rPr lang="tr-TR" sz="2000" b="1" cap="all" dirty="0" err="1" smtClean="0"/>
              <a:t>mİlyar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lİraya</a:t>
            </a:r>
            <a:r>
              <a:rPr lang="tr-TR" sz="2000" dirty="0"/>
              <a:t>, kullanılabilecek </a:t>
            </a:r>
            <a:r>
              <a:rPr lang="tr-TR" sz="2000" b="1" cap="all" dirty="0" err="1" smtClean="0"/>
              <a:t>kredİ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lİmİtİ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125 </a:t>
            </a:r>
            <a:r>
              <a:rPr lang="tr-TR" sz="2000" b="1" cap="all" dirty="0" err="1" smtClean="0"/>
              <a:t>mİlyar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lİraya</a:t>
            </a:r>
            <a:r>
              <a:rPr lang="tr-TR" sz="2000" b="1" cap="all" dirty="0" smtClean="0"/>
              <a:t> </a:t>
            </a:r>
            <a:r>
              <a:rPr lang="tr-TR" sz="2000" dirty="0" smtClean="0"/>
              <a:t>çıkartılmıştır.</a:t>
            </a:r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Eximbank</a:t>
            </a:r>
            <a:r>
              <a:rPr lang="tr-TR" sz="2000" dirty="0"/>
              <a:t> kredileri için </a:t>
            </a:r>
            <a:r>
              <a:rPr lang="tr-TR" sz="2000" b="1" dirty="0"/>
              <a:t>KGF</a:t>
            </a:r>
            <a:r>
              <a:rPr lang="tr-TR" sz="2000" dirty="0"/>
              <a:t> Kredi Garanti Fonu </a:t>
            </a:r>
            <a:r>
              <a:rPr lang="tr-TR" sz="2000" b="1" dirty="0"/>
              <a:t>kefaleti kullanılabilecektir</a:t>
            </a:r>
            <a:r>
              <a:rPr lang="tr-TR" sz="2000" dirty="0"/>
              <a:t>.</a:t>
            </a:r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  <a:p>
            <a:pPr>
              <a:spcBef>
                <a:spcPts val="48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91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İDARİ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/>
              <a:t>Kamu </a:t>
            </a:r>
            <a:r>
              <a:rPr lang="tr-TR" sz="2000" b="1" cap="all" dirty="0" err="1" smtClean="0"/>
              <a:t>İhalelerİnde</a:t>
            </a:r>
            <a:r>
              <a:rPr lang="tr-TR" sz="2000" dirty="0" smtClean="0"/>
              <a:t> Covid-19 nedeniyle </a:t>
            </a:r>
            <a:r>
              <a:rPr lang="tr-TR" sz="2000" dirty="0"/>
              <a:t>sözleşme şartlarının yerine getirilememesi </a:t>
            </a:r>
            <a:r>
              <a:rPr lang="tr-TR" sz="2000" dirty="0" smtClean="0"/>
              <a:t>halinde, </a:t>
            </a:r>
            <a:r>
              <a:rPr lang="tr-TR" sz="2000" b="1" cap="all" dirty="0" smtClean="0"/>
              <a:t>süre </a:t>
            </a:r>
            <a:r>
              <a:rPr lang="tr-TR" sz="2000" b="1" cap="all" dirty="0" err="1" smtClean="0"/>
              <a:t>uzatImI</a:t>
            </a:r>
            <a:r>
              <a:rPr lang="tr-TR" sz="2000" b="1" cap="all" dirty="0" smtClean="0"/>
              <a:t> </a:t>
            </a:r>
            <a:r>
              <a:rPr lang="tr-TR" sz="2000" dirty="0"/>
              <a:t>veya </a:t>
            </a:r>
            <a:r>
              <a:rPr lang="tr-TR" sz="2000" b="1" cap="all" dirty="0" err="1" smtClean="0"/>
              <a:t>sözleşmenİn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feshedİlmesİ</a:t>
            </a:r>
            <a:r>
              <a:rPr lang="tr-TR" sz="2000" b="1" cap="all" dirty="0" smtClean="0"/>
              <a:t> </a:t>
            </a:r>
            <a:r>
              <a:rPr lang="tr-TR" sz="2000" b="1" i="1" cap="all" dirty="0"/>
              <a:t>mümkün hale </a:t>
            </a:r>
            <a:r>
              <a:rPr lang="tr-TR" sz="2000" b="1" i="1" cap="all" dirty="0" err="1" smtClean="0"/>
              <a:t>gelMİŞTİR</a:t>
            </a:r>
            <a:r>
              <a:rPr lang="tr-TR" sz="2000" b="1" i="1" cap="all" dirty="0" smtClean="0"/>
              <a:t>. 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1 </a:t>
            </a:r>
            <a:r>
              <a:rPr lang="tr-TR" sz="2000" b="1" cap="all" dirty="0"/>
              <a:t>Mart 2020</a:t>
            </a:r>
            <a:r>
              <a:rPr lang="tr-TR" sz="2000" dirty="0"/>
              <a:t> ile </a:t>
            </a:r>
            <a:r>
              <a:rPr lang="tr-TR" sz="2000" b="1" cap="all" dirty="0"/>
              <a:t>30 </a:t>
            </a:r>
            <a:r>
              <a:rPr lang="tr-TR" sz="2000" b="1" cap="all" dirty="0" err="1" smtClean="0"/>
              <a:t>Hazİran</a:t>
            </a:r>
            <a:r>
              <a:rPr lang="tr-TR" sz="2000" b="1" cap="all" dirty="0" smtClean="0"/>
              <a:t> 2020 </a:t>
            </a:r>
            <a:r>
              <a:rPr lang="tr-TR" sz="2000" dirty="0" smtClean="0"/>
              <a:t>ye</a:t>
            </a:r>
            <a:r>
              <a:rPr lang="tr-TR" sz="2000" b="1" cap="all" dirty="0" smtClean="0"/>
              <a:t> </a:t>
            </a:r>
            <a:r>
              <a:rPr lang="tr-TR" sz="2000" dirty="0"/>
              <a:t>kadar </a:t>
            </a:r>
            <a:r>
              <a:rPr lang="tr-TR" sz="2000" b="1" cap="all" dirty="0" err="1" smtClean="0"/>
              <a:t>İşyerİ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kİra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bedelİnİn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ödenememesİ</a:t>
            </a:r>
            <a:r>
              <a:rPr lang="tr-TR" sz="2000" dirty="0" smtClean="0"/>
              <a:t>, </a:t>
            </a:r>
            <a:r>
              <a:rPr lang="tr-TR" sz="2000" b="1" i="1" cap="all" dirty="0" err="1" smtClean="0"/>
              <a:t>kİra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sözleşmesİnİn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feshİ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ve </a:t>
            </a:r>
            <a:r>
              <a:rPr lang="tr-TR" sz="2000" b="1" i="1" cap="all" dirty="0" err="1" smtClean="0"/>
              <a:t>tahlİye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sebebİ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oluşturmayacakTIR</a:t>
            </a:r>
            <a:r>
              <a:rPr lang="tr-TR" sz="2000" b="1" i="1" cap="all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smtClean="0"/>
              <a:t>İcra </a:t>
            </a:r>
            <a:r>
              <a:rPr lang="tr-TR" sz="2000" b="1" cap="all" dirty="0"/>
              <a:t>ve </a:t>
            </a:r>
            <a:r>
              <a:rPr lang="tr-TR" sz="2000" b="1" cap="all" dirty="0" smtClean="0"/>
              <a:t>İflas </a:t>
            </a:r>
            <a:r>
              <a:rPr lang="tr-TR" sz="2000" b="1" cap="all" dirty="0" err="1" smtClean="0"/>
              <a:t>takİplerİ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30 </a:t>
            </a:r>
            <a:r>
              <a:rPr lang="tr-TR" sz="2000" b="1" cap="all" dirty="0" err="1" smtClean="0"/>
              <a:t>Nİsana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kadar </a:t>
            </a:r>
            <a:r>
              <a:rPr lang="tr-TR" sz="2000" b="1" cap="all" dirty="0" err="1" smtClean="0"/>
              <a:t>durdurulMUŞTUR</a:t>
            </a:r>
            <a:r>
              <a:rPr lang="tr-TR" sz="2000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Kapasİte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RaporlarInIn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sürelerİ</a:t>
            </a:r>
            <a:r>
              <a:rPr lang="tr-TR" sz="2000" b="1" cap="all" dirty="0" smtClean="0"/>
              <a:t> </a:t>
            </a:r>
            <a:r>
              <a:rPr lang="tr-TR" sz="2000" b="1" i="1" cap="all" dirty="0" smtClean="0"/>
              <a:t>1 </a:t>
            </a:r>
            <a:r>
              <a:rPr lang="tr-TR" sz="2000" b="1" i="1" cap="all" dirty="0" err="1" smtClean="0"/>
              <a:t>MayIsa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uzatIlMIŞTIR</a:t>
            </a:r>
            <a:r>
              <a:rPr lang="tr-TR" sz="2000" b="1" cap="all" dirty="0" smtClean="0"/>
              <a:t>.</a:t>
            </a:r>
            <a:endParaRPr lang="tr-TR" sz="2000" b="1" cap="all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Hazİran</a:t>
            </a:r>
            <a:r>
              <a:rPr lang="tr-TR" sz="2000" dirty="0" smtClean="0"/>
              <a:t> </a:t>
            </a:r>
            <a:r>
              <a:rPr lang="tr-TR" sz="2000" dirty="0"/>
              <a:t>ayında </a:t>
            </a:r>
            <a:r>
              <a:rPr lang="tr-TR" sz="2000" b="1" i="1" cap="all" dirty="0"/>
              <a:t>Oda ve Borsalara </a:t>
            </a:r>
            <a:r>
              <a:rPr lang="tr-TR" sz="2000" b="1" i="1" cap="all" dirty="0" err="1" smtClean="0"/>
              <a:t>ödenmesİ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gereken </a:t>
            </a:r>
            <a:r>
              <a:rPr lang="tr-TR" sz="2000" b="1" i="1" cap="all" dirty="0" err="1" smtClean="0"/>
              <a:t>yIllIk</a:t>
            </a:r>
            <a:r>
              <a:rPr lang="tr-TR" sz="2000" b="1" i="1" cap="all" dirty="0" smtClean="0"/>
              <a:t> </a:t>
            </a:r>
            <a:r>
              <a:rPr lang="tr-TR" sz="2000" b="1" i="1" cap="all" dirty="0" err="1" smtClean="0"/>
              <a:t>üyelİk</a:t>
            </a:r>
            <a:r>
              <a:rPr lang="tr-TR" sz="2000" b="1" i="1" cap="all" dirty="0" smtClean="0"/>
              <a:t> </a:t>
            </a:r>
            <a:r>
              <a:rPr lang="tr-TR" sz="2000" b="1" i="1" cap="all" dirty="0"/>
              <a:t>ve munzam </a:t>
            </a:r>
            <a:r>
              <a:rPr lang="tr-TR" sz="2000" b="1" i="1" cap="all" dirty="0" err="1" smtClean="0"/>
              <a:t>aİdatlarI</a:t>
            </a:r>
            <a:r>
              <a:rPr lang="tr-TR" sz="2000" dirty="0" smtClean="0"/>
              <a:t>, </a:t>
            </a:r>
            <a:r>
              <a:rPr lang="tr-TR" sz="2000" b="1" cap="all" dirty="0" err="1" smtClean="0"/>
              <a:t>gecİkme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zammI</a:t>
            </a:r>
            <a:r>
              <a:rPr lang="tr-TR" sz="2000" b="1" cap="all" dirty="0" smtClean="0"/>
              <a:t> </a:t>
            </a:r>
            <a:r>
              <a:rPr lang="tr-TR" sz="2000" dirty="0"/>
              <a:t>ve </a:t>
            </a:r>
            <a:r>
              <a:rPr lang="tr-TR" sz="2000" b="1" cap="all" dirty="0" err="1" smtClean="0"/>
              <a:t>faİz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tahakkuk </a:t>
            </a:r>
            <a:r>
              <a:rPr lang="tr-TR" sz="2000" b="1" cap="all" dirty="0" err="1" smtClean="0"/>
              <a:t>ettİrİlmeksİzİn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Ekİm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ayIna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ertelenMİŞTİR</a:t>
            </a:r>
            <a:r>
              <a:rPr lang="tr-TR" sz="2000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20 </a:t>
            </a:r>
            <a:r>
              <a:rPr lang="tr-TR" sz="2000" dirty="0"/>
              <a:t>yaş altında </a:t>
            </a:r>
            <a:r>
              <a:rPr lang="tr-TR" sz="2000" dirty="0" smtClean="0"/>
              <a:t>Çalışanlara </a:t>
            </a:r>
            <a:r>
              <a:rPr lang="tr-TR" sz="2000" dirty="0"/>
              <a:t>sokağa çıkma izni </a:t>
            </a:r>
            <a:r>
              <a:rPr lang="tr-TR" sz="2000" dirty="0" smtClean="0"/>
              <a:t>verildi.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Pandemİ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hastanesİ</a:t>
            </a:r>
            <a:r>
              <a:rPr lang="tr-TR" sz="2000" b="1" cap="all" dirty="0" smtClean="0"/>
              <a:t> </a:t>
            </a:r>
            <a:r>
              <a:rPr lang="tr-TR" sz="2000" dirty="0"/>
              <a:t>i</a:t>
            </a:r>
            <a:r>
              <a:rPr lang="tr-TR" sz="2000" dirty="0" smtClean="0"/>
              <a:t>lan edilen </a:t>
            </a:r>
            <a:r>
              <a:rPr lang="tr-TR" sz="2000" b="1" cap="all" dirty="0"/>
              <a:t>özel hastanelere, </a:t>
            </a:r>
            <a:r>
              <a:rPr lang="tr-TR" sz="2000" b="1" cap="all" dirty="0" smtClean="0"/>
              <a:t>SGK </a:t>
            </a:r>
            <a:r>
              <a:rPr lang="tr-TR" sz="2000" b="1" cap="all" dirty="0" err="1" smtClean="0"/>
              <a:t>nun</a:t>
            </a:r>
            <a:r>
              <a:rPr lang="tr-TR" sz="2000" b="1" cap="all" dirty="0" smtClean="0"/>
              <a:t> </a:t>
            </a:r>
            <a:r>
              <a:rPr lang="tr-TR" sz="2000" b="1" cap="all" dirty="0" err="1" smtClean="0"/>
              <a:t>ödemesİ</a:t>
            </a:r>
            <a:r>
              <a:rPr lang="tr-TR" sz="2000" b="1" cap="all" dirty="0" smtClean="0"/>
              <a:t>  </a:t>
            </a:r>
            <a:r>
              <a:rPr lang="tr-TR" sz="2000" b="1" cap="all" dirty="0" err="1" smtClean="0"/>
              <a:t>yükseltİlMİŞTİR</a:t>
            </a:r>
            <a:r>
              <a:rPr lang="tr-TR" sz="2000" b="1" cap="all" dirty="0" smtClean="0"/>
              <a:t>. 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554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8CA759C-70F7-4107-A933-F22238B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25"/>
            <a:ext cx="9144000" cy="539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chemeClr val="tx2"/>
                </a:solidFill>
              </a:rPr>
              <a:t>İDARİ</a:t>
            </a:r>
            <a:endParaRPr lang="tr-TR" sz="24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E1F72-F0CA-4E67-AC0E-95071347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 lIns="108000" tIns="144000" rIns="108000" bIns="108000">
            <a:no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 smtClean="0"/>
              <a:t>Yeni Korona Virüs </a:t>
            </a:r>
            <a:r>
              <a:rPr lang="tr-TR" sz="2000" dirty="0"/>
              <a:t>(COVID-19) salgını ile ilgili zorlayıcı sebepler </a:t>
            </a:r>
            <a:r>
              <a:rPr lang="tr-TR" sz="2000" dirty="0" smtClean="0"/>
              <a:t>kapsamında; Devlete </a:t>
            </a:r>
            <a:r>
              <a:rPr lang="tr-TR" sz="2000" dirty="0"/>
              <a:t>ait ormanlarda ve mesire yerlerinde, orman izinleri ile bunlardan </a:t>
            </a:r>
            <a:r>
              <a:rPr lang="tr-TR" sz="2000" dirty="0" smtClean="0"/>
              <a:t>tahsil edilecek </a:t>
            </a:r>
            <a:r>
              <a:rPr lang="tr-TR" sz="2000" dirty="0"/>
              <a:t>bedeller, başvuru şartı aranmaksızın 3 ay </a:t>
            </a:r>
            <a:r>
              <a:rPr lang="tr-TR" sz="2000" dirty="0" smtClean="0"/>
              <a:t>ertelenecektir.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Hazine taşınmazlarına ilişkin sözleşmeye istinaden ödenmesi gereken </a:t>
            </a:r>
            <a:r>
              <a:rPr lang="tr-TR" sz="2000" dirty="0" smtClean="0"/>
              <a:t>bedeller ile ecri misiller </a:t>
            </a:r>
            <a:r>
              <a:rPr lang="tr-TR" sz="2000" dirty="0"/>
              <a:t>3 ay </a:t>
            </a:r>
            <a:r>
              <a:rPr lang="tr-TR" sz="2000" dirty="0" smtClean="0"/>
              <a:t>ertelenebilecektir.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Milli parklarda yapılan kiralamalardan tahsil edilmesi gereken bedeller </a:t>
            </a:r>
            <a:r>
              <a:rPr lang="tr-TR" sz="2000" dirty="0" smtClean="0"/>
              <a:t>başvuru şartı </a:t>
            </a:r>
            <a:r>
              <a:rPr lang="tr-TR" sz="2000" dirty="0"/>
              <a:t>aranmaksızın 3 ay </a:t>
            </a:r>
            <a:r>
              <a:rPr lang="tr-TR" sz="2000" dirty="0" smtClean="0"/>
              <a:t>ertelenecektir.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b="1" cap="all" dirty="0" err="1" smtClean="0"/>
              <a:t>Faalİyetleri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durdurulan </a:t>
            </a:r>
            <a:r>
              <a:rPr lang="tr-TR" sz="2000" dirty="0"/>
              <a:t>veya </a:t>
            </a:r>
            <a:r>
              <a:rPr lang="tr-TR" sz="2000" b="1" cap="all" dirty="0" err="1" smtClean="0"/>
              <a:t>faalİyette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bulunmayan </a:t>
            </a:r>
            <a:r>
              <a:rPr lang="tr-TR" sz="2000" dirty="0"/>
              <a:t>işletmelerin </a:t>
            </a:r>
            <a:r>
              <a:rPr lang="tr-TR" sz="2000" b="1" cap="all" dirty="0"/>
              <a:t>su </a:t>
            </a:r>
            <a:r>
              <a:rPr lang="tr-TR" sz="2000" b="1" cap="all" dirty="0" err="1" smtClean="0"/>
              <a:t>gİderlerİ</a:t>
            </a:r>
            <a:r>
              <a:rPr lang="tr-TR" sz="2000" b="1" cap="all" dirty="0" smtClean="0"/>
              <a:t> </a:t>
            </a:r>
            <a:r>
              <a:rPr lang="tr-TR" sz="2000" b="1" cap="all" dirty="0"/>
              <a:t>3 ay </a:t>
            </a:r>
            <a:r>
              <a:rPr lang="tr-TR" sz="2000" b="1" cap="all" dirty="0" smtClean="0"/>
              <a:t>süreyle </a:t>
            </a:r>
            <a:r>
              <a:rPr lang="tr-TR" sz="2000" b="1" cap="all" dirty="0" err="1" smtClean="0"/>
              <a:t>ertelenebİlecektİr</a:t>
            </a:r>
            <a:r>
              <a:rPr lang="tr-TR" sz="2000" b="1" cap="all" dirty="0" smtClean="0"/>
              <a:t>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Sermaye şirketlerinde 30 Eylül 2020 tarihine kadar 2019 yılı net dönem </a:t>
            </a:r>
            <a:r>
              <a:rPr lang="tr-TR" sz="2000" dirty="0" smtClean="0"/>
              <a:t>kârının yalnızca </a:t>
            </a:r>
            <a:r>
              <a:rPr lang="tr-TR" sz="2000" dirty="0"/>
              <a:t>yüzde 25’ine kadarının dağıtımına karar verilebilecek. Bu kapsamda;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Geçmiş yıl karları ve serbest yedek akçeler dağıtıma konu </a:t>
            </a:r>
            <a:r>
              <a:rPr lang="tr-TR" sz="2000" dirty="0" smtClean="0"/>
              <a:t>edilemeyecektir.</a:t>
            </a:r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tr-TR" sz="2000" dirty="0"/>
              <a:t>Madde kapsamına giren sermaye şirketlerine ilişkin istisnalar ile </a:t>
            </a:r>
            <a:r>
              <a:rPr lang="tr-TR" sz="2000" dirty="0" smtClean="0"/>
              <a:t>uygulamaya dair </a:t>
            </a:r>
            <a:r>
              <a:rPr lang="tr-TR" sz="2000" dirty="0"/>
              <a:t>usul ve esasları belirlemeye Ticaret Bakanlığı yetkili </a:t>
            </a:r>
            <a:r>
              <a:rPr lang="tr-TR" sz="2000" dirty="0" smtClean="0"/>
              <a:t>olacaktır.</a:t>
            </a:r>
            <a:endParaRPr lang="tr-TR" sz="2000" dirty="0"/>
          </a:p>
          <a:p>
            <a:pPr lvl="1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 smtClean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1070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323</TotalTime>
  <Words>1173</Words>
  <Application>Microsoft Office PowerPoint</Application>
  <PresentationFormat>Ekran Gösterisi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Korona Virüs ve Ekonomide Hayata Geçirilen Destekler/Tedbirler</vt:lpstr>
      <vt:lpstr>VERGİ</vt:lpstr>
      <vt:lpstr>VERGİ</vt:lpstr>
      <vt:lpstr>MALİ YÜKLER</vt:lpstr>
      <vt:lpstr>KREDİ</vt:lpstr>
      <vt:lpstr>KREDİ</vt:lpstr>
      <vt:lpstr>KEFALET</vt:lpstr>
      <vt:lpstr>İDARİ</vt:lpstr>
      <vt:lpstr>İDARİ</vt:lpstr>
      <vt:lpstr>İDARİ</vt:lpstr>
      <vt:lpstr>İSTİHDAM</vt:lpstr>
      <vt:lpstr>İSTİHDAM</vt:lpstr>
      <vt:lpstr>ULAŞIM ve LOJİSTİK</vt:lpstr>
      <vt:lpstr>ULAŞIM ve LOJİSTİK</vt:lpstr>
      <vt:lpstr>TURİZM</vt:lpstr>
      <vt:lpstr>TARIM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 Virüs ve Ekonomide Hayata Geçirilen Destekler/Tedbirler</dc:title>
  <dc:creator>AYHAN KIZILTAN</dc:creator>
  <cp:lastModifiedBy>Windows User</cp:lastModifiedBy>
  <cp:revision>37</cp:revision>
  <dcterms:created xsi:type="dcterms:W3CDTF">2020-04-15T12:42:37Z</dcterms:created>
  <dcterms:modified xsi:type="dcterms:W3CDTF">2020-04-21T07:33:34Z</dcterms:modified>
</cp:coreProperties>
</file>