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9" r:id="rId3"/>
  </p:sldMasterIdLst>
  <p:notesMasterIdLst>
    <p:notesMasterId r:id="rId22"/>
  </p:notesMasterIdLst>
  <p:handoutMasterIdLst>
    <p:handoutMasterId r:id="rId23"/>
  </p:handoutMasterIdLst>
  <p:sldIdLst>
    <p:sldId id="256" r:id="rId4"/>
    <p:sldId id="317" r:id="rId5"/>
    <p:sldId id="321" r:id="rId6"/>
    <p:sldId id="343" r:id="rId7"/>
    <p:sldId id="344" r:id="rId8"/>
    <p:sldId id="345" r:id="rId9"/>
    <p:sldId id="346" r:id="rId10"/>
    <p:sldId id="329" r:id="rId11"/>
    <p:sldId id="347" r:id="rId12"/>
    <p:sldId id="342" r:id="rId13"/>
    <p:sldId id="348" r:id="rId14"/>
    <p:sldId id="334" r:id="rId15"/>
    <p:sldId id="349" r:id="rId16"/>
    <p:sldId id="350" r:id="rId17"/>
    <p:sldId id="352" r:id="rId18"/>
    <p:sldId id="353" r:id="rId19"/>
    <p:sldId id="341" r:id="rId20"/>
    <p:sldId id="274" r:id="rId21"/>
  </p:sldIdLst>
  <p:sldSz cx="12192000" cy="6858000"/>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3923" autoAdjust="0"/>
  </p:normalViewPr>
  <p:slideViewPr>
    <p:cSldViewPr snapToGrid="0">
      <p:cViewPr varScale="1">
        <p:scale>
          <a:sx n="58" d="100"/>
          <a:sy n="58" d="100"/>
        </p:scale>
        <p:origin x="91" y="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0098B-2EB9-4614-96C7-4219E6988A34}" type="doc">
      <dgm:prSet loTypeId="urn:microsoft.com/office/officeart/2005/8/layout/chevron1" loCatId="process" qsTypeId="urn:microsoft.com/office/officeart/2005/8/quickstyle/simple1" qsCatId="simple" csTypeId="urn:microsoft.com/office/officeart/2005/8/colors/colorful1" csCatId="colorful" phldr="1"/>
      <dgm:spPr/>
    </dgm:pt>
    <dgm:pt modelId="{E1199BC7-0A04-4CCE-A5D8-17A5CF64A29D}">
      <dgm:prSet phldrT="[Metin]" custT="1"/>
      <dgm:spPr/>
      <dgm:t>
        <a:bodyPr/>
        <a:lstStyle/>
        <a:p>
          <a:r>
            <a:rPr lang="tr-TR" sz="1400" dirty="0">
              <a:latin typeface="Calibri" panose="020F0502020204030204" pitchFamily="34" charset="0"/>
            </a:rPr>
            <a:t>Hazırlık</a:t>
          </a:r>
        </a:p>
      </dgm:t>
    </dgm:pt>
    <dgm:pt modelId="{0A249730-18EA-4034-9653-59DB3D9B24CD}" type="parTrans" cxnId="{E185E54E-E433-4BD0-8D0C-4151E81F67D6}">
      <dgm:prSet/>
      <dgm:spPr/>
      <dgm:t>
        <a:bodyPr/>
        <a:lstStyle/>
        <a:p>
          <a:endParaRPr lang="tr-TR" sz="1800">
            <a:latin typeface="Calibri" panose="020F0502020204030204" pitchFamily="34" charset="0"/>
          </a:endParaRPr>
        </a:p>
      </dgm:t>
    </dgm:pt>
    <dgm:pt modelId="{AE0F40BF-0107-409C-AA57-DAE819C1E0C7}" type="sibTrans" cxnId="{E185E54E-E433-4BD0-8D0C-4151E81F67D6}">
      <dgm:prSet/>
      <dgm:spPr/>
      <dgm:t>
        <a:bodyPr/>
        <a:lstStyle/>
        <a:p>
          <a:endParaRPr lang="tr-TR" sz="1800">
            <a:latin typeface="Calibri" panose="020F0502020204030204" pitchFamily="34" charset="0"/>
          </a:endParaRPr>
        </a:p>
      </dgm:t>
    </dgm:pt>
    <dgm:pt modelId="{9D54F41F-F588-41DF-A622-F448D09D8A9B}">
      <dgm:prSet phldrT="[Metin]" custT="1"/>
      <dgm:spPr/>
      <dgm:t>
        <a:bodyPr/>
        <a:lstStyle/>
        <a:p>
          <a:r>
            <a:rPr lang="tr-TR" sz="1400" dirty="0">
              <a:latin typeface="Calibri" panose="020F0502020204030204" pitchFamily="34" charset="0"/>
            </a:rPr>
            <a:t>Teşhis</a:t>
          </a:r>
        </a:p>
      </dgm:t>
    </dgm:pt>
    <dgm:pt modelId="{5CF9E150-068F-4FFF-BB65-C6820C6FDE4D}" type="parTrans" cxnId="{0E37EACE-D17A-49FA-9BC9-1789A444BDBE}">
      <dgm:prSet/>
      <dgm:spPr/>
      <dgm:t>
        <a:bodyPr/>
        <a:lstStyle/>
        <a:p>
          <a:endParaRPr lang="tr-TR" sz="1800">
            <a:latin typeface="Calibri" panose="020F0502020204030204" pitchFamily="34" charset="0"/>
          </a:endParaRPr>
        </a:p>
      </dgm:t>
    </dgm:pt>
    <dgm:pt modelId="{B10CD457-0AEA-48AA-8666-4EEBA620DDAE}" type="sibTrans" cxnId="{0E37EACE-D17A-49FA-9BC9-1789A444BDBE}">
      <dgm:prSet/>
      <dgm:spPr/>
      <dgm:t>
        <a:bodyPr/>
        <a:lstStyle/>
        <a:p>
          <a:endParaRPr lang="tr-TR" sz="1800">
            <a:latin typeface="Calibri" panose="020F0502020204030204" pitchFamily="34" charset="0"/>
          </a:endParaRPr>
        </a:p>
      </dgm:t>
    </dgm:pt>
    <dgm:pt modelId="{BAFD31BC-C31F-414A-AD04-FFF32BB75181}">
      <dgm:prSet phldrT="[Metin]" custT="1"/>
      <dgm:spPr/>
      <dgm:t>
        <a:bodyPr/>
        <a:lstStyle/>
        <a:p>
          <a:r>
            <a:rPr lang="tr-TR" sz="1400" dirty="0">
              <a:latin typeface="Calibri" panose="020F0502020204030204" pitchFamily="34" charset="0"/>
            </a:rPr>
            <a:t>Tasarım</a:t>
          </a:r>
        </a:p>
      </dgm:t>
    </dgm:pt>
    <dgm:pt modelId="{F692D92F-1BDE-46CA-BE6F-41ED53F87779}" type="parTrans" cxnId="{9D1EE29B-2B51-4F4E-BD9E-57F7FBA4F6AC}">
      <dgm:prSet/>
      <dgm:spPr/>
      <dgm:t>
        <a:bodyPr/>
        <a:lstStyle/>
        <a:p>
          <a:endParaRPr lang="tr-TR" sz="1800">
            <a:latin typeface="Calibri" panose="020F0502020204030204" pitchFamily="34" charset="0"/>
          </a:endParaRPr>
        </a:p>
      </dgm:t>
    </dgm:pt>
    <dgm:pt modelId="{652A3AB6-7FD3-4C07-A55D-2D656C069768}" type="sibTrans" cxnId="{9D1EE29B-2B51-4F4E-BD9E-57F7FBA4F6AC}">
      <dgm:prSet/>
      <dgm:spPr/>
      <dgm:t>
        <a:bodyPr/>
        <a:lstStyle/>
        <a:p>
          <a:endParaRPr lang="tr-TR" sz="1800">
            <a:latin typeface="Calibri" panose="020F0502020204030204" pitchFamily="34" charset="0"/>
          </a:endParaRPr>
        </a:p>
      </dgm:t>
    </dgm:pt>
    <dgm:pt modelId="{9C72FC6E-B9BA-421A-B3CC-E47EEF8E7FA8}">
      <dgm:prSet phldrT="[Metin]" custT="1"/>
      <dgm:spPr/>
      <dgm:t>
        <a:bodyPr/>
        <a:lstStyle/>
        <a:p>
          <a:r>
            <a:rPr lang="tr-TR" sz="1400" dirty="0">
              <a:latin typeface="Calibri" panose="020F0502020204030204" pitchFamily="34" charset="0"/>
            </a:rPr>
            <a:t>Uygulama</a:t>
          </a:r>
        </a:p>
      </dgm:t>
    </dgm:pt>
    <dgm:pt modelId="{A4EF3D21-5130-4E63-A4DD-429BE46DEB46}" type="parTrans" cxnId="{D3959FD6-7603-48E0-A6D0-07F3DB4DE6D3}">
      <dgm:prSet/>
      <dgm:spPr/>
      <dgm:t>
        <a:bodyPr/>
        <a:lstStyle/>
        <a:p>
          <a:endParaRPr lang="tr-TR" sz="1800">
            <a:latin typeface="Calibri" panose="020F0502020204030204" pitchFamily="34" charset="0"/>
          </a:endParaRPr>
        </a:p>
      </dgm:t>
    </dgm:pt>
    <dgm:pt modelId="{02AA70BA-3955-4C81-BD0F-023F73DA468F}" type="sibTrans" cxnId="{D3959FD6-7603-48E0-A6D0-07F3DB4DE6D3}">
      <dgm:prSet/>
      <dgm:spPr/>
      <dgm:t>
        <a:bodyPr/>
        <a:lstStyle/>
        <a:p>
          <a:endParaRPr lang="tr-TR" sz="1800">
            <a:latin typeface="Calibri" panose="020F0502020204030204" pitchFamily="34" charset="0"/>
          </a:endParaRPr>
        </a:p>
      </dgm:t>
    </dgm:pt>
    <dgm:pt modelId="{BBB02A3B-5DA5-4696-8184-5CF794B51AA2}">
      <dgm:prSet phldrT="[Metin]" custT="1"/>
      <dgm:spPr/>
      <dgm:t>
        <a:bodyPr/>
        <a:lstStyle/>
        <a:p>
          <a:r>
            <a:rPr lang="tr-TR" sz="1400" dirty="0">
              <a:latin typeface="Calibri" panose="020F0502020204030204" pitchFamily="34" charset="0"/>
            </a:rPr>
            <a:t>Derinleşme ve Sürdürülebilirlik</a:t>
          </a:r>
        </a:p>
      </dgm:t>
    </dgm:pt>
    <dgm:pt modelId="{5E1B8AD2-D146-41C3-9CEB-CB8503DD45BA}" type="parTrans" cxnId="{1D12A3FF-32AE-4B52-9FD1-6BF98B9815C4}">
      <dgm:prSet/>
      <dgm:spPr/>
      <dgm:t>
        <a:bodyPr/>
        <a:lstStyle/>
        <a:p>
          <a:endParaRPr lang="tr-TR" sz="1800">
            <a:latin typeface="Calibri" panose="020F0502020204030204" pitchFamily="34" charset="0"/>
          </a:endParaRPr>
        </a:p>
      </dgm:t>
    </dgm:pt>
    <dgm:pt modelId="{68FB02D9-FE0C-4C48-862E-92CAF70B7193}" type="sibTrans" cxnId="{1D12A3FF-32AE-4B52-9FD1-6BF98B9815C4}">
      <dgm:prSet/>
      <dgm:spPr/>
      <dgm:t>
        <a:bodyPr/>
        <a:lstStyle/>
        <a:p>
          <a:endParaRPr lang="tr-TR" sz="1800">
            <a:latin typeface="Calibri" panose="020F0502020204030204" pitchFamily="34" charset="0"/>
          </a:endParaRPr>
        </a:p>
      </dgm:t>
    </dgm:pt>
    <dgm:pt modelId="{D53E6359-1A15-473E-801A-DC5E73316EED}" type="pres">
      <dgm:prSet presAssocID="{38D0098B-2EB9-4614-96C7-4219E6988A34}" presName="Name0" presStyleCnt="0">
        <dgm:presLayoutVars>
          <dgm:dir/>
          <dgm:animLvl val="lvl"/>
          <dgm:resizeHandles val="exact"/>
        </dgm:presLayoutVars>
      </dgm:prSet>
      <dgm:spPr/>
    </dgm:pt>
    <dgm:pt modelId="{C5268E7E-DF44-45BF-BE26-DC8F4723EC0C}" type="pres">
      <dgm:prSet presAssocID="{E1199BC7-0A04-4CCE-A5D8-17A5CF64A29D}" presName="parTxOnly" presStyleLbl="node1" presStyleIdx="0" presStyleCnt="5" custLinFactNeighborX="24010" custLinFactNeighborY="0">
        <dgm:presLayoutVars>
          <dgm:chMax val="0"/>
          <dgm:chPref val="0"/>
          <dgm:bulletEnabled val="1"/>
        </dgm:presLayoutVars>
      </dgm:prSet>
      <dgm:spPr/>
      <dgm:t>
        <a:bodyPr/>
        <a:lstStyle/>
        <a:p>
          <a:endParaRPr lang="tr-TR"/>
        </a:p>
      </dgm:t>
    </dgm:pt>
    <dgm:pt modelId="{F247D850-C295-4A59-9186-DE83E5102E70}" type="pres">
      <dgm:prSet presAssocID="{AE0F40BF-0107-409C-AA57-DAE819C1E0C7}" presName="parTxOnlySpace" presStyleCnt="0"/>
      <dgm:spPr/>
    </dgm:pt>
    <dgm:pt modelId="{613488C0-8D6C-492F-ABD4-ACC1645B08D0}" type="pres">
      <dgm:prSet presAssocID="{9D54F41F-F588-41DF-A622-F448D09D8A9B}" presName="parTxOnly" presStyleLbl="node1" presStyleIdx="1" presStyleCnt="5">
        <dgm:presLayoutVars>
          <dgm:chMax val="0"/>
          <dgm:chPref val="0"/>
          <dgm:bulletEnabled val="1"/>
        </dgm:presLayoutVars>
      </dgm:prSet>
      <dgm:spPr/>
      <dgm:t>
        <a:bodyPr/>
        <a:lstStyle/>
        <a:p>
          <a:endParaRPr lang="tr-TR"/>
        </a:p>
      </dgm:t>
    </dgm:pt>
    <dgm:pt modelId="{52E35D9D-BD4C-447C-A869-BE7A9402B6EC}" type="pres">
      <dgm:prSet presAssocID="{B10CD457-0AEA-48AA-8666-4EEBA620DDAE}" presName="parTxOnlySpace" presStyleCnt="0"/>
      <dgm:spPr/>
    </dgm:pt>
    <dgm:pt modelId="{476AF9C7-0985-464B-9AE4-1261CB0017D4}" type="pres">
      <dgm:prSet presAssocID="{BAFD31BC-C31F-414A-AD04-FFF32BB75181}" presName="parTxOnly" presStyleLbl="node1" presStyleIdx="2" presStyleCnt="5">
        <dgm:presLayoutVars>
          <dgm:chMax val="0"/>
          <dgm:chPref val="0"/>
          <dgm:bulletEnabled val="1"/>
        </dgm:presLayoutVars>
      </dgm:prSet>
      <dgm:spPr/>
      <dgm:t>
        <a:bodyPr/>
        <a:lstStyle/>
        <a:p>
          <a:endParaRPr lang="tr-TR"/>
        </a:p>
      </dgm:t>
    </dgm:pt>
    <dgm:pt modelId="{94C92D57-C049-4794-B6A2-8A14EB8C7A47}" type="pres">
      <dgm:prSet presAssocID="{652A3AB6-7FD3-4C07-A55D-2D656C069768}" presName="parTxOnlySpace" presStyleCnt="0"/>
      <dgm:spPr/>
    </dgm:pt>
    <dgm:pt modelId="{694C7350-58CB-4F2E-83FB-75EB197A6A99}" type="pres">
      <dgm:prSet presAssocID="{9C72FC6E-B9BA-421A-B3CC-E47EEF8E7FA8}" presName="parTxOnly" presStyleLbl="node1" presStyleIdx="3" presStyleCnt="5">
        <dgm:presLayoutVars>
          <dgm:chMax val="0"/>
          <dgm:chPref val="0"/>
          <dgm:bulletEnabled val="1"/>
        </dgm:presLayoutVars>
      </dgm:prSet>
      <dgm:spPr/>
      <dgm:t>
        <a:bodyPr/>
        <a:lstStyle/>
        <a:p>
          <a:endParaRPr lang="tr-TR"/>
        </a:p>
      </dgm:t>
    </dgm:pt>
    <dgm:pt modelId="{E015FF0B-6138-41BA-9048-C5813172C349}" type="pres">
      <dgm:prSet presAssocID="{02AA70BA-3955-4C81-BD0F-023F73DA468F}" presName="parTxOnlySpace" presStyleCnt="0"/>
      <dgm:spPr/>
    </dgm:pt>
    <dgm:pt modelId="{48C00126-03F0-4A4E-850D-9EC6304172FD}" type="pres">
      <dgm:prSet presAssocID="{BBB02A3B-5DA5-4696-8184-5CF794B51AA2}" presName="parTxOnly" presStyleLbl="node1" presStyleIdx="4" presStyleCnt="5">
        <dgm:presLayoutVars>
          <dgm:chMax val="0"/>
          <dgm:chPref val="0"/>
          <dgm:bulletEnabled val="1"/>
        </dgm:presLayoutVars>
      </dgm:prSet>
      <dgm:spPr/>
      <dgm:t>
        <a:bodyPr/>
        <a:lstStyle/>
        <a:p>
          <a:endParaRPr lang="tr-TR"/>
        </a:p>
      </dgm:t>
    </dgm:pt>
  </dgm:ptLst>
  <dgm:cxnLst>
    <dgm:cxn modelId="{D3959FD6-7603-48E0-A6D0-07F3DB4DE6D3}" srcId="{38D0098B-2EB9-4614-96C7-4219E6988A34}" destId="{9C72FC6E-B9BA-421A-B3CC-E47EEF8E7FA8}" srcOrd="3" destOrd="0" parTransId="{A4EF3D21-5130-4E63-A4DD-429BE46DEB46}" sibTransId="{02AA70BA-3955-4C81-BD0F-023F73DA468F}"/>
    <dgm:cxn modelId="{181B81DE-856A-433E-AF83-B04ADE2D5693}" type="presOf" srcId="{9D54F41F-F588-41DF-A622-F448D09D8A9B}" destId="{613488C0-8D6C-492F-ABD4-ACC1645B08D0}" srcOrd="0" destOrd="0" presId="urn:microsoft.com/office/officeart/2005/8/layout/chevron1"/>
    <dgm:cxn modelId="{5843FA30-D326-47B1-B08E-1773392426D8}" type="presOf" srcId="{9C72FC6E-B9BA-421A-B3CC-E47EEF8E7FA8}" destId="{694C7350-58CB-4F2E-83FB-75EB197A6A99}" srcOrd="0" destOrd="0" presId="urn:microsoft.com/office/officeart/2005/8/layout/chevron1"/>
    <dgm:cxn modelId="{D56DB287-C86A-4F6F-AFBC-B96FBB253149}" type="presOf" srcId="{E1199BC7-0A04-4CCE-A5D8-17A5CF64A29D}" destId="{C5268E7E-DF44-45BF-BE26-DC8F4723EC0C}" srcOrd="0" destOrd="0" presId="urn:microsoft.com/office/officeart/2005/8/layout/chevron1"/>
    <dgm:cxn modelId="{2522B33F-9375-4FFE-A97F-2A24D951D020}" type="presOf" srcId="{BAFD31BC-C31F-414A-AD04-FFF32BB75181}" destId="{476AF9C7-0985-464B-9AE4-1261CB0017D4}" srcOrd="0" destOrd="0" presId="urn:microsoft.com/office/officeart/2005/8/layout/chevron1"/>
    <dgm:cxn modelId="{0E37EACE-D17A-49FA-9BC9-1789A444BDBE}" srcId="{38D0098B-2EB9-4614-96C7-4219E6988A34}" destId="{9D54F41F-F588-41DF-A622-F448D09D8A9B}" srcOrd="1" destOrd="0" parTransId="{5CF9E150-068F-4FFF-BB65-C6820C6FDE4D}" sibTransId="{B10CD457-0AEA-48AA-8666-4EEBA620DDAE}"/>
    <dgm:cxn modelId="{1538410A-C21F-4F77-BAE3-6C4212765BA4}" type="presOf" srcId="{BBB02A3B-5DA5-4696-8184-5CF794B51AA2}" destId="{48C00126-03F0-4A4E-850D-9EC6304172FD}" srcOrd="0" destOrd="0" presId="urn:microsoft.com/office/officeart/2005/8/layout/chevron1"/>
    <dgm:cxn modelId="{1D12A3FF-32AE-4B52-9FD1-6BF98B9815C4}" srcId="{38D0098B-2EB9-4614-96C7-4219E6988A34}" destId="{BBB02A3B-5DA5-4696-8184-5CF794B51AA2}" srcOrd="4" destOrd="0" parTransId="{5E1B8AD2-D146-41C3-9CEB-CB8503DD45BA}" sibTransId="{68FB02D9-FE0C-4C48-862E-92CAF70B7193}"/>
    <dgm:cxn modelId="{E185E54E-E433-4BD0-8D0C-4151E81F67D6}" srcId="{38D0098B-2EB9-4614-96C7-4219E6988A34}" destId="{E1199BC7-0A04-4CCE-A5D8-17A5CF64A29D}" srcOrd="0" destOrd="0" parTransId="{0A249730-18EA-4034-9653-59DB3D9B24CD}" sibTransId="{AE0F40BF-0107-409C-AA57-DAE819C1E0C7}"/>
    <dgm:cxn modelId="{9D1EE29B-2B51-4F4E-BD9E-57F7FBA4F6AC}" srcId="{38D0098B-2EB9-4614-96C7-4219E6988A34}" destId="{BAFD31BC-C31F-414A-AD04-FFF32BB75181}" srcOrd="2" destOrd="0" parTransId="{F692D92F-1BDE-46CA-BE6F-41ED53F87779}" sibTransId="{652A3AB6-7FD3-4C07-A55D-2D656C069768}"/>
    <dgm:cxn modelId="{B100EAC8-4E64-40FD-912B-18CEBFAFE796}" type="presOf" srcId="{38D0098B-2EB9-4614-96C7-4219E6988A34}" destId="{D53E6359-1A15-473E-801A-DC5E73316EED}" srcOrd="0" destOrd="0" presId="urn:microsoft.com/office/officeart/2005/8/layout/chevron1"/>
    <dgm:cxn modelId="{E5637463-A737-4A2B-9717-9BCE8C3CDDB8}" type="presParOf" srcId="{D53E6359-1A15-473E-801A-DC5E73316EED}" destId="{C5268E7E-DF44-45BF-BE26-DC8F4723EC0C}" srcOrd="0" destOrd="0" presId="urn:microsoft.com/office/officeart/2005/8/layout/chevron1"/>
    <dgm:cxn modelId="{59123689-54B9-4397-8421-9315CDF8EB99}" type="presParOf" srcId="{D53E6359-1A15-473E-801A-DC5E73316EED}" destId="{F247D850-C295-4A59-9186-DE83E5102E70}" srcOrd="1" destOrd="0" presId="urn:microsoft.com/office/officeart/2005/8/layout/chevron1"/>
    <dgm:cxn modelId="{7AF3E483-F3C2-424D-8923-71E3ED5733E3}" type="presParOf" srcId="{D53E6359-1A15-473E-801A-DC5E73316EED}" destId="{613488C0-8D6C-492F-ABD4-ACC1645B08D0}" srcOrd="2" destOrd="0" presId="urn:microsoft.com/office/officeart/2005/8/layout/chevron1"/>
    <dgm:cxn modelId="{968398EB-D17A-4552-A288-6F8F0ADE6EAA}" type="presParOf" srcId="{D53E6359-1A15-473E-801A-DC5E73316EED}" destId="{52E35D9D-BD4C-447C-A869-BE7A9402B6EC}" srcOrd="3" destOrd="0" presId="urn:microsoft.com/office/officeart/2005/8/layout/chevron1"/>
    <dgm:cxn modelId="{4F61B5DC-B046-40A4-BE1B-CEBAB05E80AC}" type="presParOf" srcId="{D53E6359-1A15-473E-801A-DC5E73316EED}" destId="{476AF9C7-0985-464B-9AE4-1261CB0017D4}" srcOrd="4" destOrd="0" presId="urn:microsoft.com/office/officeart/2005/8/layout/chevron1"/>
    <dgm:cxn modelId="{1F371F7D-BD9C-444C-A125-3F9B31C024F7}" type="presParOf" srcId="{D53E6359-1A15-473E-801A-DC5E73316EED}" destId="{94C92D57-C049-4794-B6A2-8A14EB8C7A47}" srcOrd="5" destOrd="0" presId="urn:microsoft.com/office/officeart/2005/8/layout/chevron1"/>
    <dgm:cxn modelId="{B0510183-106E-4DC2-B63E-A8CF4AA546C9}" type="presParOf" srcId="{D53E6359-1A15-473E-801A-DC5E73316EED}" destId="{694C7350-58CB-4F2E-83FB-75EB197A6A99}" srcOrd="6" destOrd="0" presId="urn:microsoft.com/office/officeart/2005/8/layout/chevron1"/>
    <dgm:cxn modelId="{271BF00E-44ED-4FAC-BE40-0BBB6B79270C}" type="presParOf" srcId="{D53E6359-1A15-473E-801A-DC5E73316EED}" destId="{E015FF0B-6138-41BA-9048-C5813172C349}" srcOrd="7" destOrd="0" presId="urn:microsoft.com/office/officeart/2005/8/layout/chevron1"/>
    <dgm:cxn modelId="{93A3EEF3-741B-48E6-906C-35A86794CFE6}" type="presParOf" srcId="{D53E6359-1A15-473E-801A-DC5E73316EED}" destId="{48C00126-03F0-4A4E-850D-9EC6304172F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68E7E-DF44-45BF-BE26-DC8F4723EC0C}">
      <dsp:nvSpPr>
        <dsp:cNvPr id="0" name=""/>
        <dsp:cNvSpPr/>
      </dsp:nvSpPr>
      <dsp:spPr>
        <a:xfrm>
          <a:off x="58974" y="862723"/>
          <a:ext cx="2346432" cy="938573"/>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a:latin typeface="Calibri" panose="020F0502020204030204" pitchFamily="34" charset="0"/>
            </a:rPr>
            <a:t>Hazırlık</a:t>
          </a:r>
        </a:p>
      </dsp:txBody>
      <dsp:txXfrm>
        <a:off x="528261" y="862723"/>
        <a:ext cx="1407859" cy="938573"/>
      </dsp:txXfrm>
    </dsp:sp>
    <dsp:sp modelId="{613488C0-8D6C-492F-ABD4-ACC1645B08D0}">
      <dsp:nvSpPr>
        <dsp:cNvPr id="0" name=""/>
        <dsp:cNvSpPr/>
      </dsp:nvSpPr>
      <dsp:spPr>
        <a:xfrm>
          <a:off x="2114426" y="862723"/>
          <a:ext cx="2346432" cy="93857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a:latin typeface="Calibri" panose="020F0502020204030204" pitchFamily="34" charset="0"/>
            </a:rPr>
            <a:t>Teşhis</a:t>
          </a:r>
        </a:p>
      </dsp:txBody>
      <dsp:txXfrm>
        <a:off x="2583713" y="862723"/>
        <a:ext cx="1407859" cy="938573"/>
      </dsp:txXfrm>
    </dsp:sp>
    <dsp:sp modelId="{476AF9C7-0985-464B-9AE4-1261CB0017D4}">
      <dsp:nvSpPr>
        <dsp:cNvPr id="0" name=""/>
        <dsp:cNvSpPr/>
      </dsp:nvSpPr>
      <dsp:spPr>
        <a:xfrm>
          <a:off x="4226215" y="862723"/>
          <a:ext cx="2346432" cy="93857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a:latin typeface="Calibri" panose="020F0502020204030204" pitchFamily="34" charset="0"/>
            </a:rPr>
            <a:t>Tasarım</a:t>
          </a:r>
        </a:p>
      </dsp:txBody>
      <dsp:txXfrm>
        <a:off x="4695502" y="862723"/>
        <a:ext cx="1407859" cy="938573"/>
      </dsp:txXfrm>
    </dsp:sp>
    <dsp:sp modelId="{694C7350-58CB-4F2E-83FB-75EB197A6A99}">
      <dsp:nvSpPr>
        <dsp:cNvPr id="0" name=""/>
        <dsp:cNvSpPr/>
      </dsp:nvSpPr>
      <dsp:spPr>
        <a:xfrm>
          <a:off x="6338005" y="862723"/>
          <a:ext cx="2346432" cy="93857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a:latin typeface="Calibri" panose="020F0502020204030204" pitchFamily="34" charset="0"/>
            </a:rPr>
            <a:t>Uygulama</a:t>
          </a:r>
        </a:p>
      </dsp:txBody>
      <dsp:txXfrm>
        <a:off x="6807292" y="862723"/>
        <a:ext cx="1407859" cy="938573"/>
      </dsp:txXfrm>
    </dsp:sp>
    <dsp:sp modelId="{48C00126-03F0-4A4E-850D-9EC6304172FD}">
      <dsp:nvSpPr>
        <dsp:cNvPr id="0" name=""/>
        <dsp:cNvSpPr/>
      </dsp:nvSpPr>
      <dsp:spPr>
        <a:xfrm>
          <a:off x="8449794" y="862723"/>
          <a:ext cx="2346432" cy="938573"/>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kern="1200" dirty="0">
              <a:latin typeface="Calibri" panose="020F0502020204030204" pitchFamily="34" charset="0"/>
            </a:rPr>
            <a:t>Derinleşme ve Sürdürülebilirlik</a:t>
          </a:r>
        </a:p>
      </dsp:txBody>
      <dsp:txXfrm>
        <a:off x="8919081" y="862723"/>
        <a:ext cx="1407859" cy="9385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71800"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1"/>
            <a:ext cx="2971800" cy="498056"/>
          </a:xfrm>
          <a:prstGeom prst="rect">
            <a:avLst/>
          </a:prstGeom>
        </p:spPr>
        <p:txBody>
          <a:bodyPr vert="horz" lIns="91440" tIns="45720" rIns="91440" bIns="45720" rtlCol="0"/>
          <a:lstStyle>
            <a:lvl1pPr algn="r">
              <a:defRPr sz="1200"/>
            </a:lvl1pPr>
          </a:lstStyle>
          <a:p>
            <a:fld id="{F2EF5F14-A074-45FB-A877-00788FF30FBE}" type="datetimeFigureOut">
              <a:rPr lang="tr-TR" smtClean="0"/>
              <a:t>20.09.2023</a:t>
            </a:fld>
            <a:endParaRPr lang="tr-TR"/>
          </a:p>
        </p:txBody>
      </p:sp>
      <p:sp>
        <p:nvSpPr>
          <p:cNvPr id="4" name="Altbilgi Yer Tutucusu 3"/>
          <p:cNvSpPr>
            <a:spLocks noGrp="1"/>
          </p:cNvSpPr>
          <p:nvPr>
            <p:ph type="ftr" sz="quarter" idx="2"/>
          </p:nvPr>
        </p:nvSpPr>
        <p:spPr>
          <a:xfrm>
            <a:off x="0" y="9428585"/>
            <a:ext cx="2971800" cy="49805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28585"/>
            <a:ext cx="2971800" cy="498054"/>
          </a:xfrm>
          <a:prstGeom prst="rect">
            <a:avLst/>
          </a:prstGeom>
        </p:spPr>
        <p:txBody>
          <a:bodyPr vert="horz" lIns="91440" tIns="45720" rIns="91440" bIns="45720" rtlCol="0" anchor="b"/>
          <a:lstStyle>
            <a:lvl1pPr algn="r">
              <a:defRPr sz="1200"/>
            </a:lvl1pPr>
          </a:lstStyle>
          <a:p>
            <a:fld id="{58DED375-BA26-4617-84EA-89C2A92FEEEF}" type="slidenum">
              <a:rPr lang="tr-TR" smtClean="0"/>
              <a:t>‹#›</a:t>
            </a:fld>
            <a:endParaRPr lang="tr-TR"/>
          </a:p>
        </p:txBody>
      </p:sp>
    </p:spTree>
    <p:extLst>
      <p:ext uri="{BB962C8B-B14F-4D97-AF65-F5344CB8AC3E}">
        <p14:creationId xmlns:p14="http://schemas.microsoft.com/office/powerpoint/2010/main" val="3161931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71800"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1"/>
            <a:ext cx="2971800" cy="498056"/>
          </a:xfrm>
          <a:prstGeom prst="rect">
            <a:avLst/>
          </a:prstGeom>
        </p:spPr>
        <p:txBody>
          <a:bodyPr vert="horz" lIns="91440" tIns="45720" rIns="91440" bIns="45720" rtlCol="0"/>
          <a:lstStyle>
            <a:lvl1pPr algn="r">
              <a:defRPr sz="1200"/>
            </a:lvl1pPr>
          </a:lstStyle>
          <a:p>
            <a:fld id="{A9BB215B-7162-4543-94B0-B4CA0E8FC94E}" type="datetimeFigureOut">
              <a:rPr lang="tr-TR" smtClean="0"/>
              <a:t>20.09.2023</a:t>
            </a:fld>
            <a:endParaRPr lang="tr-TR"/>
          </a:p>
        </p:txBody>
      </p:sp>
      <p:sp>
        <p:nvSpPr>
          <p:cNvPr id="4" name="Slayt Görüntüsü Yer Tutucusu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5"/>
            <a:ext cx="2971800" cy="49805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5"/>
            <a:ext cx="2971800" cy="498054"/>
          </a:xfrm>
          <a:prstGeom prst="rect">
            <a:avLst/>
          </a:prstGeom>
        </p:spPr>
        <p:txBody>
          <a:bodyPr vert="horz" lIns="91440" tIns="45720" rIns="91440" bIns="45720" rtlCol="0" anchor="b"/>
          <a:lstStyle>
            <a:lvl1pPr algn="r">
              <a:defRPr sz="1200"/>
            </a:lvl1pPr>
          </a:lstStyle>
          <a:p>
            <a:fld id="{FCD46794-0117-4700-B142-982C79311A3F}" type="slidenum">
              <a:rPr lang="tr-TR" smtClean="0"/>
              <a:t>‹#›</a:t>
            </a:fld>
            <a:endParaRPr lang="tr-TR"/>
          </a:p>
        </p:txBody>
      </p:sp>
    </p:spTree>
    <p:extLst>
      <p:ext uri="{BB962C8B-B14F-4D97-AF65-F5344CB8AC3E}">
        <p14:creationId xmlns:p14="http://schemas.microsoft.com/office/powerpoint/2010/main" val="349331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CD46794-0117-4700-B142-982C79311A3F}" type="slidenum">
              <a:rPr lang="tr-TR" smtClean="0"/>
              <a:t>1</a:t>
            </a:fld>
            <a:endParaRPr lang="tr-TR"/>
          </a:p>
        </p:txBody>
      </p:sp>
    </p:spTree>
    <p:extLst>
      <p:ext uri="{BB962C8B-B14F-4D97-AF65-F5344CB8AC3E}">
        <p14:creationId xmlns:p14="http://schemas.microsoft.com/office/powerpoint/2010/main" val="372412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CD46794-0117-4700-B142-982C79311A3F}" type="slidenum">
              <a:rPr lang="tr-TR" smtClean="0"/>
              <a:t>2</a:t>
            </a:fld>
            <a:endParaRPr lang="tr-TR"/>
          </a:p>
        </p:txBody>
      </p:sp>
    </p:spTree>
    <p:extLst>
      <p:ext uri="{BB962C8B-B14F-4D97-AF65-F5344CB8AC3E}">
        <p14:creationId xmlns:p14="http://schemas.microsoft.com/office/powerpoint/2010/main" val="143802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46794-0117-4700-B142-982C79311A3F}"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74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CD46794-0117-4700-B142-982C79311A3F}" type="slidenum">
              <a:rPr lang="tr-TR" smtClean="0"/>
              <a:t>13</a:t>
            </a:fld>
            <a:endParaRPr lang="tr-TR"/>
          </a:p>
        </p:txBody>
      </p:sp>
    </p:spTree>
    <p:extLst>
      <p:ext uri="{BB962C8B-B14F-4D97-AF65-F5344CB8AC3E}">
        <p14:creationId xmlns:p14="http://schemas.microsoft.com/office/powerpoint/2010/main" val="340198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D46794-0117-4700-B142-982C79311A3F}"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58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B2F6841-746D-4ED1-9E65-F0C838EEC3BE}" type="datetimeFigureOut">
              <a:rPr lang="tr-TR" smtClean="0"/>
              <a:t>20.09.2023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75107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B2F6841-746D-4ED1-9E65-F0C838EEC3BE}" type="datetimeFigureOut">
              <a:rPr lang="tr-TR" smtClean="0"/>
              <a:t>20.09.2023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186280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B2F6841-746D-4ED1-9E65-F0C838EEC3BE}" type="datetimeFigureOut">
              <a:rPr lang="tr-TR" smtClean="0"/>
              <a:t>20.09.2023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123189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2" y="2130502"/>
            <a:ext cx="10363201" cy="1470024"/>
          </a:xfrm>
        </p:spPr>
        <p:txBody>
          <a:bodyPr/>
          <a:lstStyle/>
          <a:p>
            <a:r>
              <a:rPr lang="tr-TR"/>
              <a:t>Asıl başlık stili için tıklatın</a:t>
            </a:r>
          </a:p>
        </p:txBody>
      </p:sp>
      <p:sp>
        <p:nvSpPr>
          <p:cNvPr id="3" name="2 Alt Başlık"/>
          <p:cNvSpPr>
            <a:spLocks noGrp="1"/>
          </p:cNvSpPr>
          <p:nvPr>
            <p:ph type="subTitle" idx="1"/>
          </p:nvPr>
        </p:nvSpPr>
        <p:spPr>
          <a:xfrm>
            <a:off x="1828803" y="3886234"/>
            <a:ext cx="8534400" cy="1752600"/>
          </a:xfrm>
        </p:spPr>
        <p:txBody>
          <a:bodyPr/>
          <a:lstStyle>
            <a:lvl1pPr marL="0" indent="0" algn="ctr">
              <a:buNone/>
              <a:defRPr>
                <a:solidFill>
                  <a:schemeClr val="tx1">
                    <a:tint val="75000"/>
                  </a:schemeClr>
                </a:solidFill>
              </a:defRPr>
            </a:lvl1pPr>
            <a:lvl2pPr marL="458828" indent="0" algn="ctr">
              <a:buNone/>
              <a:defRPr>
                <a:solidFill>
                  <a:schemeClr val="tx1">
                    <a:tint val="75000"/>
                  </a:schemeClr>
                </a:solidFill>
              </a:defRPr>
            </a:lvl2pPr>
            <a:lvl3pPr marL="917657" indent="0" algn="ctr">
              <a:buNone/>
              <a:defRPr>
                <a:solidFill>
                  <a:schemeClr val="tx1">
                    <a:tint val="75000"/>
                  </a:schemeClr>
                </a:solidFill>
              </a:defRPr>
            </a:lvl3pPr>
            <a:lvl4pPr marL="1376486" indent="0" algn="ctr">
              <a:buNone/>
              <a:defRPr>
                <a:solidFill>
                  <a:schemeClr val="tx1">
                    <a:tint val="75000"/>
                  </a:schemeClr>
                </a:solidFill>
              </a:defRPr>
            </a:lvl4pPr>
            <a:lvl5pPr marL="1835314" indent="0" algn="ctr">
              <a:buNone/>
              <a:defRPr>
                <a:solidFill>
                  <a:schemeClr val="tx1">
                    <a:tint val="75000"/>
                  </a:schemeClr>
                </a:solidFill>
              </a:defRPr>
            </a:lvl5pPr>
            <a:lvl6pPr marL="2294142" indent="0" algn="ctr">
              <a:buNone/>
              <a:defRPr>
                <a:solidFill>
                  <a:schemeClr val="tx1">
                    <a:tint val="75000"/>
                  </a:schemeClr>
                </a:solidFill>
              </a:defRPr>
            </a:lvl6pPr>
            <a:lvl7pPr marL="2752970" indent="0" algn="ctr">
              <a:buNone/>
              <a:defRPr>
                <a:solidFill>
                  <a:schemeClr val="tx1">
                    <a:tint val="75000"/>
                  </a:schemeClr>
                </a:solidFill>
              </a:defRPr>
            </a:lvl7pPr>
            <a:lvl8pPr marL="3211799" indent="0" algn="ctr">
              <a:buNone/>
              <a:defRPr>
                <a:solidFill>
                  <a:schemeClr val="tx1">
                    <a:tint val="75000"/>
                  </a:schemeClr>
                </a:solidFill>
              </a:defRPr>
            </a:lvl8pPr>
            <a:lvl9pPr marL="3670628"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1646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2772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6" y="4406982"/>
            <a:ext cx="10363201"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6" y="2906810"/>
            <a:ext cx="10363201" cy="1500187"/>
          </a:xfrm>
        </p:spPr>
        <p:txBody>
          <a:bodyPr anchor="b"/>
          <a:lstStyle>
            <a:lvl1pPr marL="0" indent="0">
              <a:buNone/>
              <a:defRPr sz="2000">
                <a:solidFill>
                  <a:schemeClr val="tx1">
                    <a:tint val="75000"/>
                  </a:schemeClr>
                </a:solidFill>
              </a:defRPr>
            </a:lvl1pPr>
            <a:lvl2pPr marL="458828" indent="0">
              <a:buNone/>
              <a:defRPr sz="1800">
                <a:solidFill>
                  <a:schemeClr val="tx1">
                    <a:tint val="75000"/>
                  </a:schemeClr>
                </a:solidFill>
              </a:defRPr>
            </a:lvl2pPr>
            <a:lvl3pPr marL="917657" indent="0">
              <a:buNone/>
              <a:defRPr sz="1600">
                <a:solidFill>
                  <a:schemeClr val="tx1">
                    <a:tint val="75000"/>
                  </a:schemeClr>
                </a:solidFill>
              </a:defRPr>
            </a:lvl3pPr>
            <a:lvl4pPr marL="1376486" indent="0">
              <a:buNone/>
              <a:defRPr sz="1400">
                <a:solidFill>
                  <a:schemeClr val="tx1">
                    <a:tint val="75000"/>
                  </a:schemeClr>
                </a:solidFill>
              </a:defRPr>
            </a:lvl4pPr>
            <a:lvl5pPr marL="1835314" indent="0">
              <a:buNone/>
              <a:defRPr sz="1400">
                <a:solidFill>
                  <a:schemeClr val="tx1">
                    <a:tint val="75000"/>
                  </a:schemeClr>
                </a:solidFill>
              </a:defRPr>
            </a:lvl5pPr>
            <a:lvl6pPr marL="2294142" indent="0">
              <a:buNone/>
              <a:defRPr sz="1400">
                <a:solidFill>
                  <a:schemeClr val="tx1">
                    <a:tint val="75000"/>
                  </a:schemeClr>
                </a:solidFill>
              </a:defRPr>
            </a:lvl6pPr>
            <a:lvl7pPr marL="2752970" indent="0">
              <a:buNone/>
              <a:defRPr sz="1400">
                <a:solidFill>
                  <a:schemeClr val="tx1">
                    <a:tint val="75000"/>
                  </a:schemeClr>
                </a:solidFill>
              </a:defRPr>
            </a:lvl7pPr>
            <a:lvl8pPr marL="3211799" indent="0">
              <a:buNone/>
              <a:defRPr sz="1400">
                <a:solidFill>
                  <a:schemeClr val="tx1">
                    <a:tint val="75000"/>
                  </a:schemeClr>
                </a:solidFill>
              </a:defRPr>
            </a:lvl8pPr>
            <a:lvl9pPr marL="3670628"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4386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9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9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1300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1" y="1535251"/>
            <a:ext cx="5386919" cy="639762"/>
          </a:xfrm>
        </p:spPr>
        <p:txBody>
          <a:bodyPr anchor="b"/>
          <a:lstStyle>
            <a:lvl1pPr marL="0" indent="0">
              <a:buNone/>
              <a:defRPr sz="2400" b="1"/>
            </a:lvl1pPr>
            <a:lvl2pPr marL="458828" indent="0">
              <a:buNone/>
              <a:defRPr sz="2000" b="1"/>
            </a:lvl2pPr>
            <a:lvl3pPr marL="917657" indent="0">
              <a:buNone/>
              <a:defRPr sz="1800" b="1"/>
            </a:lvl3pPr>
            <a:lvl4pPr marL="1376486" indent="0">
              <a:buNone/>
              <a:defRPr sz="1600" b="1"/>
            </a:lvl4pPr>
            <a:lvl5pPr marL="1835314" indent="0">
              <a:buNone/>
              <a:defRPr sz="1600" b="1"/>
            </a:lvl5pPr>
            <a:lvl6pPr marL="2294142" indent="0">
              <a:buNone/>
              <a:defRPr sz="1600" b="1"/>
            </a:lvl6pPr>
            <a:lvl7pPr marL="2752970" indent="0">
              <a:buNone/>
              <a:defRPr sz="1600" b="1"/>
            </a:lvl7pPr>
            <a:lvl8pPr marL="3211799" indent="0">
              <a:buNone/>
              <a:defRPr sz="1600" b="1"/>
            </a:lvl8pPr>
            <a:lvl9pPr marL="3670628"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1" y="2174875"/>
            <a:ext cx="53869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80" y="1535251"/>
            <a:ext cx="5389035" cy="639762"/>
          </a:xfrm>
        </p:spPr>
        <p:txBody>
          <a:bodyPr anchor="b"/>
          <a:lstStyle>
            <a:lvl1pPr marL="0" indent="0">
              <a:buNone/>
              <a:defRPr sz="2400" b="1"/>
            </a:lvl1pPr>
            <a:lvl2pPr marL="458828" indent="0">
              <a:buNone/>
              <a:defRPr sz="2000" b="1"/>
            </a:lvl2pPr>
            <a:lvl3pPr marL="917657" indent="0">
              <a:buNone/>
              <a:defRPr sz="1800" b="1"/>
            </a:lvl3pPr>
            <a:lvl4pPr marL="1376486" indent="0">
              <a:buNone/>
              <a:defRPr sz="1600" b="1"/>
            </a:lvl4pPr>
            <a:lvl5pPr marL="1835314" indent="0">
              <a:buNone/>
              <a:defRPr sz="1600" b="1"/>
            </a:lvl5pPr>
            <a:lvl6pPr marL="2294142" indent="0">
              <a:buNone/>
              <a:defRPr sz="1600" b="1"/>
            </a:lvl6pPr>
            <a:lvl7pPr marL="2752970" indent="0">
              <a:buNone/>
              <a:defRPr sz="1600" b="1"/>
            </a:lvl7pPr>
            <a:lvl8pPr marL="3211799" indent="0">
              <a:buNone/>
              <a:defRPr sz="1600" b="1"/>
            </a:lvl8pPr>
            <a:lvl9pPr marL="3670628"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80"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0558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6733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8698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10" y="273053"/>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6" y="27314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10" y="1435109"/>
            <a:ext cx="4011084" cy="4691062"/>
          </a:xfrm>
        </p:spPr>
        <p:txBody>
          <a:bodyPr/>
          <a:lstStyle>
            <a:lvl1pPr marL="0" indent="0">
              <a:buNone/>
              <a:defRPr sz="1400"/>
            </a:lvl1pPr>
            <a:lvl2pPr marL="458828" indent="0">
              <a:buNone/>
              <a:defRPr sz="1200"/>
            </a:lvl2pPr>
            <a:lvl3pPr marL="917657" indent="0">
              <a:buNone/>
              <a:defRPr sz="1000"/>
            </a:lvl3pPr>
            <a:lvl4pPr marL="1376486" indent="0">
              <a:buNone/>
              <a:defRPr sz="900"/>
            </a:lvl4pPr>
            <a:lvl5pPr marL="1835314" indent="0">
              <a:buNone/>
              <a:defRPr sz="900"/>
            </a:lvl5pPr>
            <a:lvl6pPr marL="2294142" indent="0">
              <a:buNone/>
              <a:defRPr sz="900"/>
            </a:lvl6pPr>
            <a:lvl7pPr marL="2752970" indent="0">
              <a:buNone/>
              <a:defRPr sz="900"/>
            </a:lvl7pPr>
            <a:lvl8pPr marL="3211799" indent="0">
              <a:buNone/>
              <a:defRPr sz="900"/>
            </a:lvl8pPr>
            <a:lvl9pPr marL="367062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780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B2F6841-746D-4ED1-9E65-F0C838EEC3BE}" type="datetimeFigureOut">
              <a:rPr lang="tr-TR" smtClean="0"/>
              <a:t>20.09.2023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2478513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99"/>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4"/>
            <a:ext cx="7315200" cy="4114800"/>
          </a:xfrm>
        </p:spPr>
        <p:txBody>
          <a:bodyPr/>
          <a:lstStyle>
            <a:lvl1pPr marL="0" indent="0">
              <a:buNone/>
              <a:defRPr sz="3200"/>
            </a:lvl1pPr>
            <a:lvl2pPr marL="458828" indent="0">
              <a:buNone/>
              <a:defRPr sz="2800"/>
            </a:lvl2pPr>
            <a:lvl3pPr marL="917657" indent="0">
              <a:buNone/>
              <a:defRPr sz="2400"/>
            </a:lvl3pPr>
            <a:lvl4pPr marL="1376486" indent="0">
              <a:buNone/>
              <a:defRPr sz="2000"/>
            </a:lvl4pPr>
            <a:lvl5pPr marL="1835314" indent="0">
              <a:buNone/>
              <a:defRPr sz="2000"/>
            </a:lvl5pPr>
            <a:lvl6pPr marL="2294142" indent="0">
              <a:buNone/>
              <a:defRPr sz="2000"/>
            </a:lvl6pPr>
            <a:lvl7pPr marL="2752970" indent="0">
              <a:buNone/>
              <a:defRPr sz="2000"/>
            </a:lvl7pPr>
            <a:lvl8pPr marL="3211799" indent="0">
              <a:buNone/>
              <a:defRPr sz="2000"/>
            </a:lvl8pPr>
            <a:lvl9pPr marL="3670628" indent="0">
              <a:buNone/>
              <a:defRPr sz="2000"/>
            </a:lvl9pPr>
          </a:lstStyle>
          <a:p>
            <a:endParaRPr lang="tr-TR"/>
          </a:p>
        </p:txBody>
      </p:sp>
      <p:sp>
        <p:nvSpPr>
          <p:cNvPr id="4" name="3 Metin Yer Tutucusu"/>
          <p:cNvSpPr>
            <a:spLocks noGrp="1"/>
          </p:cNvSpPr>
          <p:nvPr>
            <p:ph type="body" sz="half" idx="2"/>
          </p:nvPr>
        </p:nvSpPr>
        <p:spPr>
          <a:xfrm>
            <a:off x="2389717" y="5367437"/>
            <a:ext cx="7315200" cy="804862"/>
          </a:xfrm>
        </p:spPr>
        <p:txBody>
          <a:bodyPr/>
          <a:lstStyle>
            <a:lvl1pPr marL="0" indent="0">
              <a:buNone/>
              <a:defRPr sz="1400"/>
            </a:lvl1pPr>
            <a:lvl2pPr marL="458828" indent="0">
              <a:buNone/>
              <a:defRPr sz="1200"/>
            </a:lvl2pPr>
            <a:lvl3pPr marL="917657" indent="0">
              <a:buNone/>
              <a:defRPr sz="1000"/>
            </a:lvl3pPr>
            <a:lvl4pPr marL="1376486" indent="0">
              <a:buNone/>
              <a:defRPr sz="900"/>
            </a:lvl4pPr>
            <a:lvl5pPr marL="1835314" indent="0">
              <a:buNone/>
              <a:defRPr sz="900"/>
            </a:lvl5pPr>
            <a:lvl6pPr marL="2294142" indent="0">
              <a:buNone/>
              <a:defRPr sz="900"/>
            </a:lvl6pPr>
            <a:lvl7pPr marL="2752970" indent="0">
              <a:buNone/>
              <a:defRPr sz="900"/>
            </a:lvl7pPr>
            <a:lvl8pPr marL="3211799" indent="0">
              <a:buNone/>
              <a:defRPr sz="900"/>
            </a:lvl8pPr>
            <a:lvl9pPr marL="367062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954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688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3" y="274786"/>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3" y="274786"/>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4978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 y="3329178"/>
            <a:ext cx="12192000" cy="3535376"/>
          </a:xfrm>
          <a:prstGeom prst="rect">
            <a:avLst/>
          </a:prstGeom>
        </p:spPr>
      </p:pic>
      <p:sp>
        <p:nvSpPr>
          <p:cNvPr id="2" name="Başlık 1"/>
          <p:cNvSpPr>
            <a:spLocks noGrp="1"/>
          </p:cNvSpPr>
          <p:nvPr>
            <p:ph type="ctrTitle"/>
          </p:nvPr>
        </p:nvSpPr>
        <p:spPr>
          <a:xfrm>
            <a:off x="354411" y="1885685"/>
            <a:ext cx="11618645" cy="786482"/>
          </a:xfrm>
        </p:spPr>
        <p:txBody>
          <a:bodyPr anchor="b">
            <a:normAutofit/>
          </a:bodyPr>
          <a:lstStyle>
            <a:lvl1pPr algn="r">
              <a:defRPr sz="4100">
                <a:latin typeface="+mj-lt"/>
              </a:defRPr>
            </a:lvl1pPr>
          </a:lstStyle>
          <a:p>
            <a:r>
              <a:rPr lang="tr-TR" dirty="0"/>
              <a:t>Asıl başlık stili için tıklatın</a:t>
            </a:r>
          </a:p>
        </p:txBody>
      </p:sp>
      <p:sp>
        <p:nvSpPr>
          <p:cNvPr id="3" name="Alt Başlık 2"/>
          <p:cNvSpPr>
            <a:spLocks noGrp="1"/>
          </p:cNvSpPr>
          <p:nvPr>
            <p:ph type="subTitle" idx="1"/>
          </p:nvPr>
        </p:nvSpPr>
        <p:spPr>
          <a:xfrm>
            <a:off x="355765" y="2637028"/>
            <a:ext cx="11617291" cy="432048"/>
          </a:xfrm>
        </p:spPr>
        <p:txBody>
          <a:bodyPr>
            <a:noAutofit/>
          </a:bodyPr>
          <a:lstStyle>
            <a:lvl1pPr marL="0" indent="0" algn="r">
              <a:buNone/>
              <a:defRPr sz="2100">
                <a:solidFill>
                  <a:schemeClr val="tx1">
                    <a:lumMod val="75000"/>
                    <a:lumOff val="25000"/>
                  </a:schemeClr>
                </a:solidFill>
                <a:latin typeface="+mn-lt"/>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tr-TR" dirty="0"/>
              <a:t>Asıl alt başlık stilini düzenlemek için tıklatın</a:t>
            </a:r>
          </a:p>
        </p:txBody>
      </p:sp>
      <p:sp>
        <p:nvSpPr>
          <p:cNvPr id="9" name="Metin Yer Tutucusu 8"/>
          <p:cNvSpPr>
            <a:spLocks noGrp="1"/>
          </p:cNvSpPr>
          <p:nvPr>
            <p:ph type="body" sz="quarter" idx="13" hasCustomPrompt="1"/>
          </p:nvPr>
        </p:nvSpPr>
        <p:spPr>
          <a:xfrm>
            <a:off x="6094024" y="3417571"/>
            <a:ext cx="5868152" cy="346322"/>
          </a:xfrm>
        </p:spPr>
        <p:txBody>
          <a:bodyPr>
            <a:noAutofit/>
          </a:bodyPr>
          <a:lstStyle>
            <a:lvl1pPr marL="0" indent="0" algn="r">
              <a:buNone/>
              <a:defRPr sz="1800">
                <a:solidFill>
                  <a:schemeClr val="bg1"/>
                </a:solidFill>
                <a:latin typeface="+mn-lt"/>
              </a:defRPr>
            </a:lvl1pPr>
          </a:lstStyle>
          <a:p>
            <a:pPr lvl="0"/>
            <a:r>
              <a:rPr lang="tr-TR" dirty="0"/>
              <a:t>Tarih/Yer</a:t>
            </a:r>
          </a:p>
        </p:txBody>
      </p:sp>
      <p:sp>
        <p:nvSpPr>
          <p:cNvPr id="11" name="Metin Yer Tutucusu 10"/>
          <p:cNvSpPr>
            <a:spLocks noGrp="1"/>
          </p:cNvSpPr>
          <p:nvPr>
            <p:ph type="body" sz="quarter" idx="14" hasCustomPrompt="1"/>
          </p:nvPr>
        </p:nvSpPr>
        <p:spPr>
          <a:xfrm>
            <a:off x="6096089" y="436688"/>
            <a:ext cx="5856728" cy="1036320"/>
          </a:xfrm>
        </p:spPr>
        <p:txBody>
          <a:bodyPr>
            <a:normAutofit/>
          </a:bodyPr>
          <a:lstStyle>
            <a:lvl1pPr marL="0" indent="0" algn="r">
              <a:lnSpc>
                <a:spcPct val="100000"/>
              </a:lnSpc>
              <a:spcBef>
                <a:spcPts val="0"/>
              </a:spcBef>
              <a:spcAft>
                <a:spcPts val="1282"/>
              </a:spcAft>
              <a:buNone/>
              <a:defRPr sz="1300">
                <a:latin typeface="+mn-lt"/>
              </a:defRPr>
            </a:lvl1pPr>
          </a:lstStyle>
          <a:p>
            <a:pPr lvl="0"/>
            <a:r>
              <a:rPr lang="tr-TR" dirty="0"/>
              <a:t>Hazırlayan Bölüm/Departman Adı</a:t>
            </a:r>
          </a:p>
          <a:p>
            <a:pPr lvl="0"/>
            <a:r>
              <a:rPr lang="tr-TR" dirty="0"/>
              <a:t>Hazırlayan Kişi Ad </a:t>
            </a:r>
            <a:r>
              <a:rPr lang="tr-TR" dirty="0" err="1"/>
              <a:t>Soyad</a:t>
            </a:r>
            <a:endParaRPr lang="tr-TR" dirty="0"/>
          </a:p>
          <a:p>
            <a:pPr lvl="0"/>
            <a:r>
              <a:rPr lang="tr-TR" dirty="0"/>
              <a:t>Hazırlayan Kişi Unvan</a:t>
            </a:r>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996" y="261105"/>
            <a:ext cx="1942173" cy="1148034"/>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7" y="1631544"/>
            <a:ext cx="12192000" cy="191497"/>
          </a:xfrm>
          <a:prstGeom prst="rect">
            <a:avLst/>
          </a:prstGeom>
        </p:spPr>
      </p:pic>
      <p:sp>
        <p:nvSpPr>
          <p:cNvPr id="4" name="Dikdörtgen 3"/>
          <p:cNvSpPr/>
          <p:nvPr userDrawn="1"/>
        </p:nvSpPr>
        <p:spPr>
          <a:xfrm>
            <a:off x="-1979" y="6472881"/>
            <a:ext cx="4413112" cy="385123"/>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Metin kutusu 15"/>
          <p:cNvSpPr txBox="1"/>
          <p:nvPr userDrawn="1"/>
        </p:nvSpPr>
        <p:spPr>
          <a:xfrm>
            <a:off x="143339" y="6475434"/>
            <a:ext cx="4320481" cy="441536"/>
          </a:xfrm>
          <a:prstGeom prst="rect">
            <a:avLst/>
          </a:prstGeom>
          <a:noFill/>
        </p:spPr>
        <p:txBody>
          <a:bodyPr wrap="square" lIns="117226" tIns="58613" rIns="117226" bIns="5861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a:ln>
                  <a:noFill/>
                </a:ln>
                <a:solidFill>
                  <a:prstClr val="white"/>
                </a:solidFill>
                <a:effectLst/>
                <a:uLnTx/>
                <a:uFillTx/>
                <a:latin typeface="Calibri"/>
                <a:ea typeface="+mn-ea"/>
                <a:cs typeface="+mn-cs"/>
              </a:rPr>
              <a:t>KOBİLER BÜYÜR TÜRKİYE BÜYÜR!</a:t>
            </a:r>
          </a:p>
        </p:txBody>
      </p:sp>
    </p:spTree>
    <p:extLst>
      <p:ext uri="{BB962C8B-B14F-4D97-AF65-F5344CB8AC3E}">
        <p14:creationId xmlns:p14="http://schemas.microsoft.com/office/powerpoint/2010/main" val="142355861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97358C-44C6-42F9-BC7A-22F01539C146}"/>
              </a:ext>
            </a:extLst>
          </p:cNvPr>
          <p:cNvSpPr>
            <a:spLocks noGrp="1"/>
          </p:cNvSpPr>
          <p:nvPr>
            <p:ph type="pic" sz="quarter" idx="10"/>
          </p:nvPr>
        </p:nvSpPr>
        <p:spPr>
          <a:xfrm>
            <a:off x="0" y="0"/>
            <a:ext cx="12192000" cy="6858000"/>
          </a:xfrm>
        </p:spPr>
        <p:txBody>
          <a:bodyPr/>
          <a:lstStyle/>
          <a:p>
            <a:endParaRPr lang="en-ID"/>
          </a:p>
        </p:txBody>
      </p:sp>
    </p:spTree>
    <p:extLst>
      <p:ext uri="{BB962C8B-B14F-4D97-AF65-F5344CB8AC3E}">
        <p14:creationId xmlns:p14="http://schemas.microsoft.com/office/powerpoint/2010/main" val="3109430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6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62563CB-13C0-477F-B8AE-2EDD5DC2B636}"/>
              </a:ext>
            </a:extLst>
          </p:cNvPr>
          <p:cNvSpPr>
            <a:spLocks noGrp="1"/>
          </p:cNvSpPr>
          <p:nvPr>
            <p:ph type="pic" sz="quarter" idx="10"/>
          </p:nvPr>
        </p:nvSpPr>
        <p:spPr>
          <a:xfrm>
            <a:off x="3933787" y="1929930"/>
            <a:ext cx="4342551" cy="4342545"/>
          </a:xfrm>
          <a:custGeom>
            <a:avLst/>
            <a:gdLst>
              <a:gd name="connsiteX0" fmla="*/ 2171276 w 4342550"/>
              <a:gd name="connsiteY0" fmla="*/ 0 h 4342545"/>
              <a:gd name="connsiteX1" fmla="*/ 3046766 w 4342550"/>
              <a:gd name="connsiteY1" fmla="*/ 361092 h 4342545"/>
              <a:gd name="connsiteX2" fmla="*/ 3981458 w 4342550"/>
              <a:gd name="connsiteY2" fmla="*/ 1295783 h 4342545"/>
              <a:gd name="connsiteX3" fmla="*/ 3981458 w 4342550"/>
              <a:gd name="connsiteY3" fmla="*/ 3046763 h 4342545"/>
              <a:gd name="connsiteX4" fmla="*/ 3046766 w 4342550"/>
              <a:gd name="connsiteY4" fmla="*/ 3981453 h 4342545"/>
              <a:gd name="connsiteX5" fmla="*/ 1295784 w 4342550"/>
              <a:gd name="connsiteY5" fmla="*/ 3981453 h 4342545"/>
              <a:gd name="connsiteX6" fmla="*/ 361093 w 4342550"/>
              <a:gd name="connsiteY6" fmla="*/ 3046763 h 4342545"/>
              <a:gd name="connsiteX7" fmla="*/ 361093 w 4342550"/>
              <a:gd name="connsiteY7" fmla="*/ 1295783 h 4342545"/>
              <a:gd name="connsiteX8" fmla="*/ 1295784 w 4342550"/>
              <a:gd name="connsiteY8" fmla="*/ 361092 h 4342545"/>
              <a:gd name="connsiteX9" fmla="*/ 2171276 w 4342550"/>
              <a:gd name="connsiteY9" fmla="*/ 0 h 4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550" h="4342545">
                <a:moveTo>
                  <a:pt x="2171276" y="0"/>
                </a:moveTo>
                <a:cubicBezTo>
                  <a:pt x="2488657" y="0"/>
                  <a:pt x="2806038" y="120364"/>
                  <a:pt x="3046766" y="361092"/>
                </a:cubicBezTo>
                <a:lnTo>
                  <a:pt x="3981458" y="1295783"/>
                </a:lnTo>
                <a:cubicBezTo>
                  <a:pt x="4462914" y="1777239"/>
                  <a:pt x="4462914" y="2565307"/>
                  <a:pt x="3981458" y="3046763"/>
                </a:cubicBezTo>
                <a:lnTo>
                  <a:pt x="3046766" y="3981453"/>
                </a:lnTo>
                <a:cubicBezTo>
                  <a:pt x="2565310" y="4462909"/>
                  <a:pt x="1777241" y="4462909"/>
                  <a:pt x="1295784" y="3981453"/>
                </a:cubicBezTo>
                <a:lnTo>
                  <a:pt x="361093" y="3046763"/>
                </a:lnTo>
                <a:cubicBezTo>
                  <a:pt x="-120364" y="2565307"/>
                  <a:pt x="-120364" y="1777239"/>
                  <a:pt x="361093" y="1295783"/>
                </a:cubicBezTo>
                <a:lnTo>
                  <a:pt x="1295784" y="361092"/>
                </a:lnTo>
                <a:cubicBezTo>
                  <a:pt x="1536513" y="120364"/>
                  <a:pt x="1853894" y="0"/>
                  <a:pt x="2171276"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085843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4857C-AD6D-4880-ABB6-A7C79C6500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Roboto Light"/>
              <a:ea typeface="+mn-ea"/>
              <a:cs typeface="+mn-cs"/>
            </a:endParaRPr>
          </a:p>
        </p:txBody>
      </p:sp>
      <p:sp>
        <p:nvSpPr>
          <p:cNvPr id="3" name="Footer Placeholder 2">
            <a:extLst>
              <a:ext uri="{FF2B5EF4-FFF2-40B4-BE49-F238E27FC236}">
                <a16:creationId xmlns:a16="http://schemas.microsoft.com/office/drawing/2014/main" id="{5213197C-F5ED-4A3E-A508-18BCC9A157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Roboto Light"/>
              <a:ea typeface="+mn-ea"/>
              <a:cs typeface="+mn-cs"/>
            </a:endParaRPr>
          </a:p>
        </p:txBody>
      </p:sp>
      <p:sp>
        <p:nvSpPr>
          <p:cNvPr id="4" name="Slide Number Placeholder 3">
            <a:extLst>
              <a:ext uri="{FF2B5EF4-FFF2-40B4-BE49-F238E27FC236}">
                <a16:creationId xmlns:a16="http://schemas.microsoft.com/office/drawing/2014/main" id="{0EFF95F5-4BA2-4616-AF8B-69FAAA7DC9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8526C-9AE6-4005-878F-EFD71AB9C8A8}" type="slidenum">
              <a:rPr kumimoji="0" lang="en-ID"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D" sz="1200" b="0" i="0" u="none" strike="noStrike" kern="1200" cap="none" spc="0" normalizeH="0" baseline="0" noProof="0">
              <a:ln>
                <a:noFill/>
              </a:ln>
              <a:solidFill>
                <a:srgbClr val="445469">
                  <a:tint val="75000"/>
                </a:srgbClr>
              </a:solidFill>
              <a:effectLst/>
              <a:uLnTx/>
              <a:uFillTx/>
              <a:latin typeface="Roboto Light"/>
              <a:ea typeface="+mn-ea"/>
              <a:cs typeface="+mn-cs"/>
            </a:endParaRPr>
          </a:p>
        </p:txBody>
      </p:sp>
    </p:spTree>
    <p:extLst>
      <p:ext uri="{BB962C8B-B14F-4D97-AF65-F5344CB8AC3E}">
        <p14:creationId xmlns:p14="http://schemas.microsoft.com/office/powerpoint/2010/main" val="1039132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20E6350-6600-459F-AEFB-C275165318D5}"/>
              </a:ext>
            </a:extLst>
          </p:cNvPr>
          <p:cNvSpPr>
            <a:spLocks noGrp="1"/>
          </p:cNvSpPr>
          <p:nvPr>
            <p:ph type="pic" sz="quarter" idx="11"/>
          </p:nvPr>
        </p:nvSpPr>
        <p:spPr>
          <a:xfrm>
            <a:off x="4960039" y="1920688"/>
            <a:ext cx="2271927" cy="2271600"/>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10" name="Picture Placeholder 9">
            <a:extLst>
              <a:ext uri="{FF2B5EF4-FFF2-40B4-BE49-F238E27FC236}">
                <a16:creationId xmlns:a16="http://schemas.microsoft.com/office/drawing/2014/main" id="{2F5C5E5D-F61E-4D1E-B970-6FA53527F8A0}"/>
              </a:ext>
            </a:extLst>
          </p:cNvPr>
          <p:cNvSpPr>
            <a:spLocks noGrp="1"/>
          </p:cNvSpPr>
          <p:nvPr>
            <p:ph type="pic" sz="quarter" idx="12"/>
          </p:nvPr>
        </p:nvSpPr>
        <p:spPr>
          <a:xfrm>
            <a:off x="8339782" y="1920688"/>
            <a:ext cx="2271927" cy="2271600"/>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8" name="Picture Placeholder 7">
            <a:extLst>
              <a:ext uri="{FF2B5EF4-FFF2-40B4-BE49-F238E27FC236}">
                <a16:creationId xmlns:a16="http://schemas.microsoft.com/office/drawing/2014/main" id="{55C12A7B-4CB5-406E-A221-64B6790119C5}"/>
              </a:ext>
            </a:extLst>
          </p:cNvPr>
          <p:cNvSpPr>
            <a:spLocks noGrp="1"/>
          </p:cNvSpPr>
          <p:nvPr>
            <p:ph type="pic" sz="quarter" idx="10"/>
          </p:nvPr>
        </p:nvSpPr>
        <p:spPr>
          <a:xfrm>
            <a:off x="1435615" y="1920688"/>
            <a:ext cx="2271927" cy="2271600"/>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Tree>
    <p:extLst>
      <p:ext uri="{BB962C8B-B14F-4D97-AF65-F5344CB8AC3E}">
        <p14:creationId xmlns:p14="http://schemas.microsoft.com/office/powerpoint/2010/main" val="3614029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6096000" y="0"/>
            <a:ext cx="6096000" cy="6858000"/>
          </a:xfrm>
          <a:prstGeom prst="rect">
            <a:avLst/>
          </a:prstGeom>
        </p:spPr>
        <p:txBody>
          <a:bodyPr/>
          <a:lstStyle/>
          <a:p>
            <a:endParaRPr lang="ru-RU"/>
          </a:p>
        </p:txBody>
      </p:sp>
    </p:spTree>
    <p:extLst>
      <p:ext uri="{BB962C8B-B14F-4D97-AF65-F5344CB8AC3E}">
        <p14:creationId xmlns:p14="http://schemas.microsoft.com/office/powerpoint/2010/main" val="2054905984"/>
      </p:ext>
    </p:extLst>
  </p:cSld>
  <p:clrMapOvr>
    <a:masterClrMapping/>
  </p:clrMapOvr>
  <p:extLst>
    <p:ext uri="{DCECCB84-F9BA-43D5-87BE-67443E8EF086}">
      <p15:sldGuideLst xmlns:p15="http://schemas.microsoft.com/office/powerpoint/2012/main">
        <p15:guide id="2" pos="10681">
          <p15:clr>
            <a:srgbClr val="FBAE40"/>
          </p15:clr>
        </p15:guide>
        <p15:guide id="3"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B2F6841-746D-4ED1-9E65-F0C838EEC3BE}" type="datetimeFigureOut">
              <a:rPr lang="tr-TR" smtClean="0"/>
              <a:t>20.09.2023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3649238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2" y="6280522"/>
            <a:ext cx="12202508" cy="191497"/>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331" y="301112"/>
            <a:ext cx="1224664" cy="723908"/>
          </a:xfrm>
          <a:prstGeom prst="rect">
            <a:avLst/>
          </a:prstGeom>
        </p:spPr>
      </p:pic>
      <p:sp>
        <p:nvSpPr>
          <p:cNvPr id="10" name="Başlık 1"/>
          <p:cNvSpPr>
            <a:spLocks noGrp="1"/>
          </p:cNvSpPr>
          <p:nvPr userDrawn="1">
            <p:ph type="title"/>
          </p:nvPr>
        </p:nvSpPr>
        <p:spPr>
          <a:xfrm>
            <a:off x="1760640" y="301112"/>
            <a:ext cx="9615949" cy="723908"/>
          </a:xfrm>
        </p:spPr>
        <p:txBody>
          <a:bodyPr anchor="ctr">
            <a:normAutofit/>
          </a:bodyPr>
          <a:lstStyle>
            <a:lvl1pPr algn="l">
              <a:defRPr sz="3100"/>
            </a:lvl1pPr>
          </a:lstStyle>
          <a:p>
            <a:r>
              <a:rPr lang="tr-TR" dirty="0"/>
              <a:t>Asıl başlık stili için tıklatın</a:t>
            </a:r>
          </a:p>
        </p:txBody>
      </p:sp>
      <p:sp>
        <p:nvSpPr>
          <p:cNvPr id="14" name="Veri Yer Tutucusu 3"/>
          <p:cNvSpPr>
            <a:spLocks noGrp="1"/>
          </p:cNvSpPr>
          <p:nvPr>
            <p:ph type="dt" sz="half" idx="10"/>
          </p:nvPr>
        </p:nvSpPr>
        <p:spPr>
          <a:xfrm>
            <a:off x="850933" y="6480202"/>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15" name="Altbilgi Yer Tutucusu 4"/>
          <p:cNvSpPr>
            <a:spLocks noGrp="1"/>
          </p:cNvSpPr>
          <p:nvPr>
            <p:ph type="ftr" sz="quarter" idx="11"/>
          </p:nvPr>
        </p:nvSpPr>
        <p:spPr>
          <a:xfrm>
            <a:off x="4165600" y="6480202"/>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srgbClr val="445469">
                  <a:tint val="75000"/>
                </a:srgbClr>
              </a:solidFill>
              <a:effectLst/>
              <a:uLnTx/>
              <a:uFillTx/>
              <a:latin typeface="Roboto Light"/>
              <a:ea typeface="+mn-ea"/>
              <a:cs typeface="+mn-cs"/>
            </a:endParaRPr>
          </a:p>
        </p:txBody>
      </p:sp>
      <p:sp>
        <p:nvSpPr>
          <p:cNvPr id="16" name="Slayt Numarası Yer Tutucusu 5"/>
          <p:cNvSpPr>
            <a:spLocks noGrp="1"/>
          </p:cNvSpPr>
          <p:nvPr>
            <p:ph type="sldNum" sz="quarter" idx="12"/>
          </p:nvPr>
        </p:nvSpPr>
        <p:spPr>
          <a:xfrm>
            <a:off x="8496267" y="6480202"/>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Tree>
    <p:extLst>
      <p:ext uri="{BB962C8B-B14F-4D97-AF65-F5344CB8AC3E}">
        <p14:creationId xmlns:p14="http://schemas.microsoft.com/office/powerpoint/2010/main" val="4137460313"/>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 y="3329178"/>
            <a:ext cx="12192000" cy="3535376"/>
          </a:xfrm>
          <a:prstGeom prst="rect">
            <a:avLst/>
          </a:prstGeom>
        </p:spPr>
      </p:pic>
      <p:sp>
        <p:nvSpPr>
          <p:cNvPr id="2" name="Başlık 1"/>
          <p:cNvSpPr>
            <a:spLocks noGrp="1"/>
          </p:cNvSpPr>
          <p:nvPr>
            <p:ph type="ctrTitle"/>
          </p:nvPr>
        </p:nvSpPr>
        <p:spPr>
          <a:xfrm>
            <a:off x="354411" y="1885685"/>
            <a:ext cx="11618645" cy="786482"/>
          </a:xfrm>
        </p:spPr>
        <p:txBody>
          <a:bodyPr anchor="b">
            <a:normAutofit/>
          </a:bodyPr>
          <a:lstStyle>
            <a:lvl1pPr algn="r">
              <a:defRPr sz="4100">
                <a:latin typeface="+mj-lt"/>
              </a:defRPr>
            </a:lvl1pPr>
          </a:lstStyle>
          <a:p>
            <a:r>
              <a:rPr lang="tr-TR" dirty="0"/>
              <a:t>Asıl başlık stili için tıklatın</a:t>
            </a:r>
          </a:p>
        </p:txBody>
      </p:sp>
      <p:sp>
        <p:nvSpPr>
          <p:cNvPr id="3" name="Alt Başlık 2"/>
          <p:cNvSpPr>
            <a:spLocks noGrp="1"/>
          </p:cNvSpPr>
          <p:nvPr>
            <p:ph type="subTitle" idx="1"/>
          </p:nvPr>
        </p:nvSpPr>
        <p:spPr>
          <a:xfrm>
            <a:off x="355765" y="2637028"/>
            <a:ext cx="11617291" cy="432048"/>
          </a:xfrm>
        </p:spPr>
        <p:txBody>
          <a:bodyPr>
            <a:noAutofit/>
          </a:bodyPr>
          <a:lstStyle>
            <a:lvl1pPr marL="0" indent="0" algn="r">
              <a:buNone/>
              <a:defRPr sz="2100">
                <a:solidFill>
                  <a:schemeClr val="tx1">
                    <a:lumMod val="75000"/>
                    <a:lumOff val="25000"/>
                  </a:schemeClr>
                </a:solidFill>
                <a:latin typeface="+mn-lt"/>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tr-TR" dirty="0"/>
              <a:t>Asıl alt başlık stilini düzenlemek için tıklatın</a:t>
            </a:r>
          </a:p>
        </p:txBody>
      </p:sp>
      <p:sp>
        <p:nvSpPr>
          <p:cNvPr id="9" name="Metin Yer Tutucusu 8"/>
          <p:cNvSpPr>
            <a:spLocks noGrp="1"/>
          </p:cNvSpPr>
          <p:nvPr>
            <p:ph type="body" sz="quarter" idx="13" hasCustomPrompt="1"/>
          </p:nvPr>
        </p:nvSpPr>
        <p:spPr>
          <a:xfrm>
            <a:off x="6094024" y="3417571"/>
            <a:ext cx="5868152" cy="346322"/>
          </a:xfrm>
        </p:spPr>
        <p:txBody>
          <a:bodyPr>
            <a:noAutofit/>
          </a:bodyPr>
          <a:lstStyle>
            <a:lvl1pPr marL="0" indent="0" algn="r">
              <a:buNone/>
              <a:defRPr sz="1800">
                <a:solidFill>
                  <a:schemeClr val="bg1"/>
                </a:solidFill>
                <a:latin typeface="+mn-lt"/>
              </a:defRPr>
            </a:lvl1pPr>
          </a:lstStyle>
          <a:p>
            <a:pPr lvl="0"/>
            <a:r>
              <a:rPr lang="tr-TR" dirty="0"/>
              <a:t>Tarih/Yer</a:t>
            </a:r>
          </a:p>
        </p:txBody>
      </p:sp>
      <p:sp>
        <p:nvSpPr>
          <p:cNvPr id="11" name="Metin Yer Tutucusu 10"/>
          <p:cNvSpPr>
            <a:spLocks noGrp="1"/>
          </p:cNvSpPr>
          <p:nvPr>
            <p:ph type="body" sz="quarter" idx="14" hasCustomPrompt="1"/>
          </p:nvPr>
        </p:nvSpPr>
        <p:spPr>
          <a:xfrm>
            <a:off x="6096089" y="436688"/>
            <a:ext cx="5856728" cy="1036320"/>
          </a:xfrm>
        </p:spPr>
        <p:txBody>
          <a:bodyPr>
            <a:normAutofit/>
          </a:bodyPr>
          <a:lstStyle>
            <a:lvl1pPr marL="0" indent="0" algn="r">
              <a:lnSpc>
                <a:spcPct val="100000"/>
              </a:lnSpc>
              <a:spcBef>
                <a:spcPts val="0"/>
              </a:spcBef>
              <a:spcAft>
                <a:spcPts val="1282"/>
              </a:spcAft>
              <a:buNone/>
              <a:defRPr sz="1300">
                <a:latin typeface="+mn-lt"/>
              </a:defRPr>
            </a:lvl1pPr>
          </a:lstStyle>
          <a:p>
            <a:pPr lvl="0"/>
            <a:r>
              <a:rPr lang="tr-TR" dirty="0"/>
              <a:t>Hazırlayan Bölüm/Departman Adı</a:t>
            </a:r>
          </a:p>
          <a:p>
            <a:pPr lvl="0"/>
            <a:r>
              <a:rPr lang="tr-TR" dirty="0"/>
              <a:t>Hazırlayan Kişi Ad </a:t>
            </a:r>
            <a:r>
              <a:rPr lang="tr-TR" dirty="0" err="1"/>
              <a:t>Soyad</a:t>
            </a:r>
            <a:endParaRPr lang="tr-TR" dirty="0"/>
          </a:p>
          <a:p>
            <a:pPr lvl="0"/>
            <a:r>
              <a:rPr lang="tr-TR" dirty="0"/>
              <a:t>Hazırlayan Kişi Unvan</a:t>
            </a:r>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996" y="261105"/>
            <a:ext cx="1942173" cy="1148034"/>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7" y="1631544"/>
            <a:ext cx="12192000" cy="191497"/>
          </a:xfrm>
          <a:prstGeom prst="rect">
            <a:avLst/>
          </a:prstGeom>
        </p:spPr>
      </p:pic>
      <p:sp>
        <p:nvSpPr>
          <p:cNvPr id="4" name="Dikdörtgen 3"/>
          <p:cNvSpPr/>
          <p:nvPr userDrawn="1"/>
        </p:nvSpPr>
        <p:spPr>
          <a:xfrm>
            <a:off x="-1979" y="6472881"/>
            <a:ext cx="4413112" cy="385123"/>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Metin kutusu 15"/>
          <p:cNvSpPr txBox="1"/>
          <p:nvPr userDrawn="1"/>
        </p:nvSpPr>
        <p:spPr>
          <a:xfrm>
            <a:off x="143339" y="6475434"/>
            <a:ext cx="4320481" cy="441536"/>
          </a:xfrm>
          <a:prstGeom prst="rect">
            <a:avLst/>
          </a:prstGeom>
          <a:noFill/>
        </p:spPr>
        <p:txBody>
          <a:bodyPr wrap="square" lIns="117226" tIns="58613" rIns="117226" bIns="5861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a:ln>
                  <a:noFill/>
                </a:ln>
                <a:solidFill>
                  <a:prstClr val="white"/>
                </a:solidFill>
                <a:effectLst/>
                <a:uLnTx/>
                <a:uFillTx/>
                <a:latin typeface="Calibri"/>
                <a:ea typeface="+mn-ea"/>
                <a:cs typeface="+mn-cs"/>
              </a:rPr>
              <a:t>KOBİLER BÜYÜR TÜRKİYE BÜYÜR!</a:t>
            </a:r>
          </a:p>
        </p:txBody>
      </p:sp>
    </p:spTree>
    <p:extLst>
      <p:ext uri="{BB962C8B-B14F-4D97-AF65-F5344CB8AC3E}">
        <p14:creationId xmlns:p14="http://schemas.microsoft.com/office/powerpoint/2010/main" val="2155970851"/>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B2F6841-746D-4ED1-9E65-F0C838EEC3BE}" type="datetimeFigureOut">
              <a:rPr lang="tr-TR" smtClean="0"/>
              <a:t>20.09.2023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24733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B2F6841-746D-4ED1-9E65-F0C838EEC3BE}" type="datetimeFigureOut">
              <a:rPr lang="tr-TR" smtClean="0"/>
              <a:t>20.09.2023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86421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B2F6841-746D-4ED1-9E65-F0C838EEC3BE}" type="datetimeFigureOut">
              <a:rPr lang="tr-TR" smtClean="0"/>
              <a:t>20.09.2023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212643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B2F6841-746D-4ED1-9E65-F0C838EEC3BE}" type="datetimeFigureOut">
              <a:rPr lang="tr-TR" smtClean="0"/>
              <a:t>20.09.2023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35470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B2F6841-746D-4ED1-9E65-F0C838EEC3BE}" type="datetimeFigureOut">
              <a:rPr lang="tr-TR" smtClean="0"/>
              <a:t>20.09.2023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361183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B2F6841-746D-4ED1-9E65-F0C838EEC3BE}" type="datetimeFigureOut">
              <a:rPr lang="tr-TR" smtClean="0"/>
              <a:t>20.09.2023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8E7B8E-EF57-4C6B-8FD3-62EFA75F3972}" type="slidenum">
              <a:rPr lang="tr-TR" smtClean="0"/>
              <a:t>‹#›</a:t>
            </a:fld>
            <a:endParaRPr lang="tr-TR"/>
          </a:p>
        </p:txBody>
      </p:sp>
    </p:spTree>
    <p:extLst>
      <p:ext uri="{BB962C8B-B14F-4D97-AF65-F5344CB8AC3E}">
        <p14:creationId xmlns:p14="http://schemas.microsoft.com/office/powerpoint/2010/main" val="79405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F6841-746D-4ED1-9E65-F0C838EEC3BE}" type="datetimeFigureOut">
              <a:rPr lang="tr-TR" smtClean="0"/>
              <a:t>20.09.2023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E7B8E-EF57-4C6B-8FD3-62EFA75F3972}" type="slidenum">
              <a:rPr lang="tr-TR" smtClean="0"/>
              <a:t>‹#›</a:t>
            </a:fld>
            <a:endParaRPr lang="tr-TR"/>
          </a:p>
        </p:txBody>
      </p:sp>
    </p:spTree>
    <p:extLst>
      <p:ext uri="{BB962C8B-B14F-4D97-AF65-F5344CB8AC3E}">
        <p14:creationId xmlns:p14="http://schemas.microsoft.com/office/powerpoint/2010/main" val="90839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3" y="274683"/>
            <a:ext cx="10972800" cy="1143000"/>
          </a:xfrm>
          <a:prstGeom prst="rect">
            <a:avLst/>
          </a:prstGeom>
        </p:spPr>
        <p:txBody>
          <a:bodyPr vert="horz" lIns="91769" tIns="45885" rIns="91769" bIns="45885" rtlCol="0" anchor="ctr">
            <a:normAutofit/>
          </a:bodyPr>
          <a:lstStyle/>
          <a:p>
            <a:r>
              <a:rPr lang="tr-TR"/>
              <a:t>Asıl başlık stili için tıklatın</a:t>
            </a:r>
          </a:p>
        </p:txBody>
      </p:sp>
      <p:sp>
        <p:nvSpPr>
          <p:cNvPr id="3" name="2 Metin Yer Tutucusu"/>
          <p:cNvSpPr>
            <a:spLocks noGrp="1"/>
          </p:cNvSpPr>
          <p:nvPr>
            <p:ph type="body" idx="1"/>
          </p:nvPr>
        </p:nvSpPr>
        <p:spPr>
          <a:xfrm>
            <a:off x="609603" y="1600293"/>
            <a:ext cx="10972800" cy="4525963"/>
          </a:xfrm>
          <a:prstGeom prst="rect">
            <a:avLst/>
          </a:prstGeom>
        </p:spPr>
        <p:txBody>
          <a:bodyPr vert="horz" lIns="91769" tIns="45885" rIns="91769" bIns="4588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502"/>
            <a:ext cx="2844800" cy="365125"/>
          </a:xfrm>
          <a:prstGeom prst="rect">
            <a:avLst/>
          </a:prstGeom>
        </p:spPr>
        <p:txBody>
          <a:bodyPr vert="horz" lIns="91769" tIns="45885" rIns="91769" bIns="45885"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5" name="4 Altbilgi Yer Tutucusu"/>
          <p:cNvSpPr>
            <a:spLocks noGrp="1"/>
          </p:cNvSpPr>
          <p:nvPr>
            <p:ph type="ftr" sz="quarter" idx="3"/>
          </p:nvPr>
        </p:nvSpPr>
        <p:spPr>
          <a:xfrm>
            <a:off x="4165600" y="6356502"/>
            <a:ext cx="3860800" cy="365125"/>
          </a:xfrm>
          <a:prstGeom prst="rect">
            <a:avLst/>
          </a:prstGeom>
        </p:spPr>
        <p:txBody>
          <a:bodyPr vert="horz" lIns="91769" tIns="45885" rIns="91769" bIns="45885"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Slayt Numarası Yer Tutucusu"/>
          <p:cNvSpPr>
            <a:spLocks noGrp="1"/>
          </p:cNvSpPr>
          <p:nvPr>
            <p:ph type="sldNum" sz="quarter" idx="4"/>
          </p:nvPr>
        </p:nvSpPr>
        <p:spPr>
          <a:xfrm>
            <a:off x="8737600" y="6356502"/>
            <a:ext cx="2844800" cy="365125"/>
          </a:xfrm>
          <a:prstGeom prst="rect">
            <a:avLst/>
          </a:prstGeom>
        </p:spPr>
        <p:txBody>
          <a:bodyPr vert="horz" lIns="91769" tIns="45885" rIns="91769" bIns="45885"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1182055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7657" rtl="0" eaLnBrk="1" latinLnBrk="0" hangingPunct="1">
        <a:spcBef>
          <a:spcPct val="0"/>
        </a:spcBef>
        <a:buNone/>
        <a:defRPr sz="4400" kern="1200">
          <a:solidFill>
            <a:schemeClr val="tx1"/>
          </a:solidFill>
          <a:latin typeface="+mj-lt"/>
          <a:ea typeface="+mj-ea"/>
          <a:cs typeface="+mj-cs"/>
        </a:defRPr>
      </a:lvl1pPr>
    </p:titleStyle>
    <p:bodyStyle>
      <a:lvl1pPr marL="344121" indent="-344121" algn="l" defTabSz="91765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5597" indent="-286768" algn="l" defTabSz="91765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7072" indent="-229414" algn="l" defTabSz="91765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5900"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64728"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23556"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82385"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41214"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00042" indent="-229414" algn="l" defTabSz="91765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7657" rtl="0" eaLnBrk="1" latinLnBrk="0" hangingPunct="1">
        <a:defRPr sz="1800" kern="1200">
          <a:solidFill>
            <a:schemeClr val="tx1"/>
          </a:solidFill>
          <a:latin typeface="+mn-lt"/>
          <a:ea typeface="+mn-ea"/>
          <a:cs typeface="+mn-cs"/>
        </a:defRPr>
      </a:lvl1pPr>
      <a:lvl2pPr marL="458828" algn="l" defTabSz="917657" rtl="0" eaLnBrk="1" latinLnBrk="0" hangingPunct="1">
        <a:defRPr sz="1800" kern="1200">
          <a:solidFill>
            <a:schemeClr val="tx1"/>
          </a:solidFill>
          <a:latin typeface="+mn-lt"/>
          <a:ea typeface="+mn-ea"/>
          <a:cs typeface="+mn-cs"/>
        </a:defRPr>
      </a:lvl2pPr>
      <a:lvl3pPr marL="917657" algn="l" defTabSz="917657" rtl="0" eaLnBrk="1" latinLnBrk="0" hangingPunct="1">
        <a:defRPr sz="1800" kern="1200">
          <a:solidFill>
            <a:schemeClr val="tx1"/>
          </a:solidFill>
          <a:latin typeface="+mn-lt"/>
          <a:ea typeface="+mn-ea"/>
          <a:cs typeface="+mn-cs"/>
        </a:defRPr>
      </a:lvl3pPr>
      <a:lvl4pPr marL="1376486" algn="l" defTabSz="917657" rtl="0" eaLnBrk="1" latinLnBrk="0" hangingPunct="1">
        <a:defRPr sz="1800" kern="1200">
          <a:solidFill>
            <a:schemeClr val="tx1"/>
          </a:solidFill>
          <a:latin typeface="+mn-lt"/>
          <a:ea typeface="+mn-ea"/>
          <a:cs typeface="+mn-cs"/>
        </a:defRPr>
      </a:lvl4pPr>
      <a:lvl5pPr marL="1835314" algn="l" defTabSz="917657" rtl="0" eaLnBrk="1" latinLnBrk="0" hangingPunct="1">
        <a:defRPr sz="1800" kern="1200">
          <a:solidFill>
            <a:schemeClr val="tx1"/>
          </a:solidFill>
          <a:latin typeface="+mn-lt"/>
          <a:ea typeface="+mn-ea"/>
          <a:cs typeface="+mn-cs"/>
        </a:defRPr>
      </a:lvl5pPr>
      <a:lvl6pPr marL="2294142" algn="l" defTabSz="917657" rtl="0" eaLnBrk="1" latinLnBrk="0" hangingPunct="1">
        <a:defRPr sz="1800" kern="1200">
          <a:solidFill>
            <a:schemeClr val="tx1"/>
          </a:solidFill>
          <a:latin typeface="+mn-lt"/>
          <a:ea typeface="+mn-ea"/>
          <a:cs typeface="+mn-cs"/>
        </a:defRPr>
      </a:lvl6pPr>
      <a:lvl7pPr marL="2752970" algn="l" defTabSz="917657" rtl="0" eaLnBrk="1" latinLnBrk="0" hangingPunct="1">
        <a:defRPr sz="1800" kern="1200">
          <a:solidFill>
            <a:schemeClr val="tx1"/>
          </a:solidFill>
          <a:latin typeface="+mn-lt"/>
          <a:ea typeface="+mn-ea"/>
          <a:cs typeface="+mn-cs"/>
        </a:defRPr>
      </a:lvl7pPr>
      <a:lvl8pPr marL="3211799" algn="l" defTabSz="917657" rtl="0" eaLnBrk="1" latinLnBrk="0" hangingPunct="1">
        <a:defRPr sz="1800" kern="1200">
          <a:solidFill>
            <a:schemeClr val="tx1"/>
          </a:solidFill>
          <a:latin typeface="+mn-lt"/>
          <a:ea typeface="+mn-ea"/>
          <a:cs typeface="+mn-cs"/>
        </a:defRPr>
      </a:lvl8pPr>
      <a:lvl9pPr marL="3670628" algn="l" defTabSz="91765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5B669-227B-465F-B90A-A33ACE29EC01}"/>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71C645A-936D-4B16-9A84-99F6A9DBE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34B87FD-74DA-4757-85DC-9F6B1EEE9677}"/>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Roboto Light"/>
              <a:ea typeface="+mn-ea"/>
              <a:cs typeface="+mn-cs"/>
            </a:endParaRPr>
          </a:p>
        </p:txBody>
      </p:sp>
      <p:sp>
        <p:nvSpPr>
          <p:cNvPr id="5" name="Footer Placeholder 4">
            <a:extLst>
              <a:ext uri="{FF2B5EF4-FFF2-40B4-BE49-F238E27FC236}">
                <a16:creationId xmlns:a16="http://schemas.microsoft.com/office/drawing/2014/main" id="{5BCCA770-C4B9-4B5B-B92B-0C223902D057}"/>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Roboto Light"/>
              <a:ea typeface="+mn-ea"/>
              <a:cs typeface="+mn-cs"/>
            </a:endParaRPr>
          </a:p>
        </p:txBody>
      </p:sp>
      <p:sp>
        <p:nvSpPr>
          <p:cNvPr id="6" name="Slide Number Placeholder 5">
            <a:extLst>
              <a:ext uri="{FF2B5EF4-FFF2-40B4-BE49-F238E27FC236}">
                <a16:creationId xmlns:a16="http://schemas.microsoft.com/office/drawing/2014/main" id="{944565F3-00FE-4E22-B7D4-E77A2091FF19}"/>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D8526C-9AE6-4005-878F-EFD71AB9C8A8}" type="slidenum">
              <a:rPr kumimoji="0" lang="en-ID"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D" sz="1200" b="0" i="0" u="none" strike="noStrike" kern="1200" cap="none" spc="0" normalizeH="0" baseline="0" noProof="0">
              <a:ln>
                <a:noFill/>
              </a:ln>
              <a:solidFill>
                <a:srgbClr val="445469">
                  <a:tint val="75000"/>
                </a:srgbClr>
              </a:solidFill>
              <a:effectLst/>
              <a:uLnTx/>
              <a:uFillTx/>
              <a:latin typeface="Roboto Light"/>
              <a:ea typeface="+mn-ea"/>
              <a:cs typeface="+mn-cs"/>
            </a:endParaRPr>
          </a:p>
        </p:txBody>
      </p:sp>
    </p:spTree>
    <p:extLst>
      <p:ext uri="{BB962C8B-B14F-4D97-AF65-F5344CB8AC3E}">
        <p14:creationId xmlns:p14="http://schemas.microsoft.com/office/powerpoint/2010/main" val="324610177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hyperlink" Target="https://www.sanayi.gov.tr/merkez-birimi/92d9c73bddbb/model-fabrika/b81218" TargetMode="Externa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sanayi.gov.tr/merkez-birimi/92d9c73bddbb/model-fabrika/b81218" TargetMode="Externa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hyperlink" Target="https://www.kosgeb.gov.tr/site/tr/genel/destekdetay/6798/isletme-gelistirme-destek-programi" TargetMode="Externa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10.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hyperlink" Target="http://www.kosgeb.gov.tr/" TargetMode="External"/><Relationship Id="rId2" Type="http://schemas.openxmlformats.org/officeDocument/2006/relationships/image" Target="../media/image11.png"/><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3127" y="2108013"/>
            <a:ext cx="12108873"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1" i="0" u="none" strike="noStrike" kern="1200" cap="none" spc="0" normalizeH="0" noProof="0" dirty="0" smtClean="0">
                <a:ln>
                  <a:noFill/>
                </a:ln>
                <a:solidFill>
                  <a:prstClr val="black"/>
                </a:solidFill>
                <a:effectLst/>
                <a:uLnTx/>
                <a:uFillTx/>
                <a:latin typeface="Calibri"/>
                <a:ea typeface="+mn-ea"/>
                <a:cs typeface="+mn-cs"/>
              </a:rPr>
              <a:t>YALIN DÖNÜŞÜM DESTEĞİ</a:t>
            </a:r>
            <a:endParaRPr kumimoji="0" lang="tr-TR"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Metin Yer Tutucusu 1"/>
          <p:cNvSpPr>
            <a:spLocks noGrp="1"/>
          </p:cNvSpPr>
          <p:nvPr>
            <p:ph type="body" sz="quarter" idx="13"/>
          </p:nvPr>
        </p:nvSpPr>
        <p:spPr/>
        <p:txBody>
          <a:bodyPr/>
          <a:lstStyle/>
          <a:p>
            <a:r>
              <a:rPr lang="tr-TR" dirty="0" smtClean="0"/>
              <a:t> </a:t>
            </a:r>
            <a:endParaRPr lang="tr-TR" dirty="0"/>
          </a:p>
        </p:txBody>
      </p:sp>
      <p:sp>
        <p:nvSpPr>
          <p:cNvPr id="3" name="Metin kutusu 2"/>
          <p:cNvSpPr txBox="1"/>
          <p:nvPr/>
        </p:nvSpPr>
        <p:spPr>
          <a:xfrm>
            <a:off x="3814649" y="4996070"/>
            <a:ext cx="4320209" cy="830997"/>
          </a:xfrm>
          <a:prstGeom prst="rect">
            <a:avLst/>
          </a:prstGeom>
          <a:noFill/>
        </p:spPr>
        <p:txBody>
          <a:bodyPr wrap="square" rtlCol="0">
            <a:spAutoFit/>
          </a:bodyPr>
          <a:lstStyle/>
          <a:p>
            <a:pPr algn="ctr"/>
            <a:r>
              <a:rPr lang="tr-TR" sz="2400" b="1" dirty="0" smtClean="0">
                <a:latin typeface="Calibri" panose="020F0502020204030204" pitchFamily="34" charset="0"/>
                <a:cs typeface="Calibri" panose="020F0502020204030204" pitchFamily="34" charset="0"/>
              </a:rPr>
              <a:t>20 Eylül 2023</a:t>
            </a:r>
          </a:p>
          <a:p>
            <a:pPr algn="ctr"/>
            <a:r>
              <a:rPr lang="tr-TR" sz="2400" b="1" dirty="0" smtClean="0">
                <a:latin typeface="Calibri" panose="020F0502020204030204" pitchFamily="34" charset="0"/>
                <a:cs typeface="Calibri" panose="020F0502020204030204" pitchFamily="34" charset="0"/>
              </a:rPr>
              <a:t>MERSİN</a:t>
            </a:r>
            <a:endParaRPr lang="tr-TR"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720296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lnSpc>
                <a:spcPct val="80000"/>
              </a:lnSpc>
              <a:defRPr/>
            </a:pPr>
            <a:r>
              <a:rPr lang="tr-TR" altLang="tr-TR" sz="2600" b="1" dirty="0">
                <a:solidFill>
                  <a:schemeClr val="accent6">
                    <a:lumMod val="60000"/>
                    <a:lumOff val="40000"/>
                  </a:schemeClr>
                </a:solidFill>
                <a:latin typeface="Calibri" panose="020F0502020204030204" pitchFamily="34" charset="0"/>
                <a:cs typeface="Times New Roman" panose="02020603050405020304" pitchFamily="18" charset="0"/>
              </a:rPr>
              <a:t>İŞLETME GELİŞTİRME DESTEK PROGRAMI</a:t>
            </a:r>
          </a:p>
          <a:p>
            <a:pPr algn="ctr">
              <a:lnSpc>
                <a:spcPct val="80000"/>
              </a:lnSpc>
              <a:defRPr/>
            </a:pPr>
            <a:r>
              <a:rPr lang="tr-TR" altLang="tr-TR" sz="2600" b="1" dirty="0">
                <a:solidFill>
                  <a:schemeClr val="accent6">
                    <a:lumMod val="60000"/>
                    <a:lumOff val="40000"/>
                  </a:schemeClr>
                </a:solidFill>
                <a:latin typeface="Calibri" panose="020F0502020204030204" pitchFamily="34" charset="0"/>
                <a:cs typeface="Times New Roman" panose="02020603050405020304" pitchFamily="18" charset="0"/>
              </a:rPr>
              <a:t>Yalın Dönüşüm Desteği</a:t>
            </a:r>
          </a:p>
          <a:p>
            <a:pPr algn="ctr">
              <a:lnSpc>
                <a:spcPct val="80000"/>
              </a:lnSpc>
              <a:defRPr/>
            </a:pPr>
            <a:r>
              <a:rPr lang="tr-TR" altLang="tr-TR" sz="2600" b="1" dirty="0">
                <a:solidFill>
                  <a:schemeClr val="accent6">
                    <a:lumMod val="60000"/>
                    <a:lumOff val="40000"/>
                  </a:schemeClr>
                </a:solidFill>
                <a:latin typeface="Calibri" panose="020F0502020204030204" pitchFamily="34" charset="0"/>
                <a:cs typeface="Times New Roman" panose="02020603050405020304" pitchFamily="18" charset="0"/>
              </a:rPr>
              <a:t>Model Fabrika Öğren-Dönüş Programı</a:t>
            </a:r>
          </a:p>
        </p:txBody>
      </p:sp>
      <p:sp>
        <p:nvSpPr>
          <p:cNvPr id="5" name="Alt Başlık 2">
            <a:extLst>
              <a:ext uri="{FF2B5EF4-FFF2-40B4-BE49-F238E27FC236}">
                <a16:creationId xmlns:a16="http://schemas.microsoft.com/office/drawing/2014/main" id="{7F940BCE-3018-4D46-8AC0-9430B719D92B}"/>
              </a:ext>
            </a:extLst>
          </p:cNvPr>
          <p:cNvSpPr txBox="1">
            <a:spLocks/>
          </p:cNvSpPr>
          <p:nvPr/>
        </p:nvSpPr>
        <p:spPr>
          <a:xfrm>
            <a:off x="244372" y="1378968"/>
            <a:ext cx="11670260" cy="32387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accent6">
                  <a:lumMod val="60000"/>
                  <a:lumOff val="40000"/>
                </a:schemeClr>
              </a:buClr>
              <a:buFont typeface="Wingdings" panose="05000000000000000000" pitchFamily="2" charset="2"/>
              <a:buChar char="q"/>
            </a:pPr>
            <a:r>
              <a:rPr lang="tr-TR" sz="2400" dirty="0" smtClean="0">
                <a:solidFill>
                  <a:schemeClr val="bg1">
                    <a:lumMod val="10000"/>
                  </a:schemeClr>
                </a:solidFill>
                <a:latin typeface="Calibri" panose="020F0502020204030204" pitchFamily="34" charset="0"/>
              </a:rPr>
              <a:t>İşletmelerin </a:t>
            </a:r>
            <a:r>
              <a:rPr lang="tr-TR" sz="2400" dirty="0">
                <a:solidFill>
                  <a:schemeClr val="bg1">
                    <a:lumMod val="10000"/>
                  </a:schemeClr>
                </a:solidFill>
                <a:latin typeface="Calibri" panose="020F0502020204030204" pitchFamily="34" charset="0"/>
              </a:rPr>
              <a:t>yalın üretim kazanımlarının kalıcı ve sürdürülebilir olması için tasarlanan Öğren-Dönüş programı, firmalarda yalın dönüşüm etkinliği oluşturmayı ve bunları gerçek hayatta uygulama deneyimi geliştirmeyi hedefleyen 3-4 aylık deneyimsel eğitim ve danışmanlık/koçluk programını kapsamaktadır. Katılımcıların farkındalık eğitimleri ile deneyimsel eğitimleri aldıktan sonra kendi işletmelerinde dönüşümün sağlanmasına yönelik </a:t>
            </a:r>
            <a:r>
              <a:rPr lang="tr-TR" sz="2400" dirty="0" smtClean="0">
                <a:solidFill>
                  <a:schemeClr val="bg1">
                    <a:lumMod val="10000"/>
                  </a:schemeClr>
                </a:solidFill>
                <a:latin typeface="Calibri" panose="020F0502020204030204" pitchFamily="34" charset="0"/>
              </a:rPr>
              <a:t>uygulamalarını içerir</a:t>
            </a:r>
            <a:r>
              <a:rPr lang="tr-TR" sz="2400" dirty="0" smtClean="0">
                <a:solidFill>
                  <a:schemeClr val="bg1">
                    <a:lumMod val="10000"/>
                  </a:schemeClr>
                </a:solidFill>
                <a:latin typeface="Calibri" panose="020F0502020204030204" pitchFamily="34" charset="0"/>
              </a:rPr>
              <a:t>.</a:t>
            </a:r>
            <a:endParaRPr lang="tr-TR" sz="2400" dirty="0">
              <a:solidFill>
                <a:schemeClr val="bg1">
                  <a:lumMod val="10000"/>
                </a:schemeClr>
              </a:solidFill>
              <a:latin typeface="Calibri" panose="020F0502020204030204" pitchFamily="34" charset="0"/>
            </a:endParaRPr>
          </a:p>
        </p:txBody>
      </p:sp>
      <p:sp>
        <p:nvSpPr>
          <p:cNvPr id="2" name="Dikdörtgen 1"/>
          <p:cNvSpPr/>
          <p:nvPr/>
        </p:nvSpPr>
        <p:spPr>
          <a:xfrm>
            <a:off x="244372" y="5734580"/>
            <a:ext cx="12017732" cy="507831"/>
          </a:xfrm>
          <a:prstGeom prst="rect">
            <a:avLst/>
          </a:prstGeom>
        </p:spPr>
        <p:txBody>
          <a:bodyPr wrap="square">
            <a:spAutoFit/>
          </a:bodyPr>
          <a:lstStyle/>
          <a:p>
            <a:pPr algn="just">
              <a:lnSpc>
                <a:spcPct val="150000"/>
              </a:lnSpc>
              <a:buClr>
                <a:schemeClr val="accent6">
                  <a:lumMod val="60000"/>
                  <a:lumOff val="40000"/>
                </a:schemeClr>
              </a:buClr>
            </a:pPr>
            <a:r>
              <a:rPr lang="tr-TR" i="1" dirty="0">
                <a:solidFill>
                  <a:schemeClr val="accent6">
                    <a:lumMod val="75000"/>
                  </a:schemeClr>
                </a:solidFill>
                <a:latin typeface="Calibri" panose="020F0502020204030204" pitchFamily="34" charset="0"/>
                <a:hlinkClick r:id="rId2"/>
              </a:rPr>
              <a:t>https://www.sanayi.gov.tr/merkez-birimi/92d9c73bddbb/model-fabrika/b81218</a:t>
            </a:r>
            <a:endParaRPr lang="tr-TR" dirty="0">
              <a:solidFill>
                <a:schemeClr val="accent1"/>
              </a:solidFill>
            </a:endParaRPr>
          </a:p>
        </p:txBody>
      </p:sp>
    </p:spTree>
    <p:extLst>
      <p:ext uri="{BB962C8B-B14F-4D97-AF65-F5344CB8AC3E}">
        <p14:creationId xmlns:p14="http://schemas.microsoft.com/office/powerpoint/2010/main" val="69049911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algn="ctr">
              <a:lnSpc>
                <a:spcPct val="80000"/>
              </a:lnSpc>
              <a:defRPr/>
            </a:pPr>
            <a:r>
              <a:rPr lang="tr-TR" altLang="tr-TR" sz="2600" b="1" dirty="0">
                <a:solidFill>
                  <a:schemeClr val="accent6">
                    <a:lumMod val="60000"/>
                    <a:lumOff val="40000"/>
                  </a:schemeClr>
                </a:solidFill>
                <a:latin typeface="Calibri" panose="020F0502020204030204" pitchFamily="34" charset="0"/>
                <a:cs typeface="Times New Roman" panose="02020603050405020304" pitchFamily="18" charset="0"/>
              </a:rPr>
              <a:t>İŞLETME GELİŞTİRME DESTEK PROGRAMI</a:t>
            </a:r>
          </a:p>
          <a:p>
            <a:pPr algn="ctr">
              <a:lnSpc>
                <a:spcPct val="80000"/>
              </a:lnSpc>
              <a:defRPr/>
            </a:pPr>
            <a:r>
              <a:rPr lang="tr-TR" altLang="tr-TR" sz="2600" b="1" dirty="0">
                <a:solidFill>
                  <a:schemeClr val="accent6">
                    <a:lumMod val="60000"/>
                    <a:lumOff val="40000"/>
                  </a:schemeClr>
                </a:solidFill>
                <a:latin typeface="Calibri" panose="020F0502020204030204" pitchFamily="34" charset="0"/>
                <a:cs typeface="Times New Roman" panose="02020603050405020304" pitchFamily="18" charset="0"/>
              </a:rPr>
              <a:t>Yalın Dönüşüm Desteği</a:t>
            </a:r>
          </a:p>
          <a:p>
            <a:pPr algn="ctr">
              <a:lnSpc>
                <a:spcPct val="80000"/>
              </a:lnSpc>
              <a:defRPr/>
            </a:pPr>
            <a:r>
              <a:rPr lang="tr-TR" altLang="tr-TR" sz="2600" b="1" dirty="0">
                <a:solidFill>
                  <a:schemeClr val="accent6">
                    <a:lumMod val="60000"/>
                    <a:lumOff val="40000"/>
                  </a:schemeClr>
                </a:solidFill>
                <a:latin typeface="Calibri" panose="020F0502020204030204" pitchFamily="34" charset="0"/>
                <a:cs typeface="Times New Roman" panose="02020603050405020304" pitchFamily="18" charset="0"/>
              </a:rPr>
              <a:t>Model Fabrika Öğren-Dönüş Programı</a:t>
            </a:r>
          </a:p>
        </p:txBody>
      </p:sp>
      <p:sp>
        <p:nvSpPr>
          <p:cNvPr id="5" name="Alt Başlık 2">
            <a:extLst>
              <a:ext uri="{FF2B5EF4-FFF2-40B4-BE49-F238E27FC236}">
                <a16:creationId xmlns:a16="http://schemas.microsoft.com/office/drawing/2014/main" id="{7F940BCE-3018-4D46-8AC0-9430B719D92B}"/>
              </a:ext>
            </a:extLst>
          </p:cNvPr>
          <p:cNvSpPr txBox="1">
            <a:spLocks/>
          </p:cNvSpPr>
          <p:nvPr/>
        </p:nvSpPr>
        <p:spPr>
          <a:xfrm>
            <a:off x="477078" y="1378968"/>
            <a:ext cx="11437554" cy="32387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accent6">
                  <a:lumMod val="60000"/>
                  <a:lumOff val="40000"/>
                </a:schemeClr>
              </a:buClr>
              <a:buFont typeface="Wingdings" panose="05000000000000000000" pitchFamily="2" charset="2"/>
              <a:buChar char="q"/>
            </a:pPr>
            <a:r>
              <a:rPr lang="tr-TR" sz="2400" dirty="0" smtClean="0">
                <a:solidFill>
                  <a:schemeClr val="bg1">
                    <a:lumMod val="10000"/>
                  </a:schemeClr>
                </a:solidFill>
                <a:latin typeface="Calibri" panose="020F0502020204030204" pitchFamily="34" charset="0"/>
              </a:rPr>
              <a:t>Öğren-Dönüş </a:t>
            </a:r>
            <a:r>
              <a:rPr lang="tr-TR" sz="2400" dirty="0" smtClean="0">
                <a:solidFill>
                  <a:schemeClr val="bg1">
                    <a:lumMod val="10000"/>
                  </a:schemeClr>
                </a:solidFill>
                <a:latin typeface="Calibri" panose="020F0502020204030204" pitchFamily="34" charset="0"/>
              </a:rPr>
              <a:t>programları uygulaması birbirini takip eden beş fazdan oluşmaktadır. </a:t>
            </a:r>
          </a:p>
          <a:p>
            <a:pPr algn="just">
              <a:lnSpc>
                <a:spcPct val="150000"/>
              </a:lnSpc>
              <a:buClr>
                <a:schemeClr val="accent6">
                  <a:lumMod val="60000"/>
                  <a:lumOff val="40000"/>
                </a:schemeClr>
              </a:buClr>
              <a:buFont typeface="Wingdings" panose="05000000000000000000" pitchFamily="2" charset="2"/>
              <a:buChar char="q"/>
            </a:pPr>
            <a:r>
              <a:rPr lang="tr-TR" sz="2400" dirty="0" smtClean="0">
                <a:solidFill>
                  <a:schemeClr val="bg1">
                    <a:lumMod val="10000"/>
                  </a:schemeClr>
                </a:solidFill>
                <a:latin typeface="Calibri" panose="020F0502020204030204" pitchFamily="34" charset="0"/>
              </a:rPr>
              <a:t>Teşhis</a:t>
            </a:r>
            <a:r>
              <a:rPr lang="tr-TR" sz="2400" dirty="0">
                <a:solidFill>
                  <a:schemeClr val="bg1">
                    <a:lumMod val="10000"/>
                  </a:schemeClr>
                </a:solidFill>
                <a:latin typeface="Calibri" panose="020F0502020204030204" pitchFamily="34" charset="0"/>
              </a:rPr>
              <a:t>, Tasarım, Uygulama ile Derinleşme ve Sürdürülebilirlik fazlarının 3 günlük Öğren ve 3 günlük Dönüş modüllerinden oluşması </a:t>
            </a:r>
            <a:r>
              <a:rPr lang="tr-TR" sz="2400" dirty="0" smtClean="0">
                <a:solidFill>
                  <a:schemeClr val="bg1">
                    <a:lumMod val="10000"/>
                  </a:schemeClr>
                </a:solidFill>
                <a:latin typeface="Calibri" panose="020F0502020204030204" pitchFamily="34" charset="0"/>
              </a:rPr>
              <a:t>beklenmektedir.</a:t>
            </a:r>
          </a:p>
        </p:txBody>
      </p:sp>
      <p:graphicFrame>
        <p:nvGraphicFramePr>
          <p:cNvPr id="6" name="Diyagram 5">
            <a:extLst>
              <a:ext uri="{FF2B5EF4-FFF2-40B4-BE49-F238E27FC236}">
                <a16:creationId xmlns:a16="http://schemas.microsoft.com/office/drawing/2014/main" id="{DA40F99F-7233-4C52-922F-2B6236564737}"/>
              </a:ext>
            </a:extLst>
          </p:cNvPr>
          <p:cNvGraphicFramePr/>
          <p:nvPr>
            <p:extLst>
              <p:ext uri="{D42A27DB-BD31-4B8C-83A1-F6EECF244321}">
                <p14:modId xmlns:p14="http://schemas.microsoft.com/office/powerpoint/2010/main" val="734236719"/>
              </p:ext>
            </p:extLst>
          </p:nvPr>
        </p:nvGraphicFramePr>
        <p:xfrm>
          <a:off x="571501" y="3419062"/>
          <a:ext cx="10798864" cy="266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1012998" y="5575251"/>
            <a:ext cx="12017732" cy="507831"/>
          </a:xfrm>
          <a:prstGeom prst="rect">
            <a:avLst/>
          </a:prstGeom>
        </p:spPr>
        <p:txBody>
          <a:bodyPr wrap="square">
            <a:spAutoFit/>
          </a:bodyPr>
          <a:lstStyle/>
          <a:p>
            <a:pPr algn="just">
              <a:lnSpc>
                <a:spcPct val="150000"/>
              </a:lnSpc>
              <a:buClr>
                <a:schemeClr val="accent6">
                  <a:lumMod val="60000"/>
                  <a:lumOff val="40000"/>
                </a:schemeClr>
              </a:buClr>
            </a:pPr>
            <a:r>
              <a:rPr lang="tr-TR" sz="2000" i="1" dirty="0">
                <a:solidFill>
                  <a:schemeClr val="accent6">
                    <a:lumMod val="75000"/>
                  </a:schemeClr>
                </a:solidFill>
                <a:latin typeface="Calibri" panose="020F0502020204030204" pitchFamily="34" charset="0"/>
                <a:hlinkClick r:id="rId7"/>
              </a:rPr>
              <a:t>https://www.sanayi.gov.tr/merkez-birimi/92d9c73bddbb/model-fabrika/b81218</a:t>
            </a:r>
            <a:endParaRPr lang="tr-TR" sz="2000" dirty="0">
              <a:solidFill>
                <a:schemeClr val="accent1"/>
              </a:solidFill>
            </a:endParaRPr>
          </a:p>
        </p:txBody>
      </p:sp>
    </p:spTree>
    <p:extLst>
      <p:ext uri="{BB962C8B-B14F-4D97-AF65-F5344CB8AC3E}">
        <p14:creationId xmlns:p14="http://schemas.microsoft.com/office/powerpoint/2010/main" val="358921263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242752" y="296907"/>
            <a:ext cx="3233779" cy="73930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İşletme Geliştirme Destek Programı </a:t>
            </a: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Başvurusu ve Taahhütname Onayı</a:t>
            </a:r>
          </a:p>
        </p:txBody>
      </p:sp>
      <p:cxnSp>
        <p:nvCxnSpPr>
          <p:cNvPr id="6" name="Düz Ok Bağlayıcısı 5"/>
          <p:cNvCxnSpPr/>
          <p:nvPr/>
        </p:nvCxnSpPr>
        <p:spPr>
          <a:xfrm>
            <a:off x="1804147" y="1056990"/>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049268" y="1299156"/>
            <a:ext cx="1509759" cy="2661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Kontrol ve Onay</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cxnSp>
        <p:nvCxnSpPr>
          <p:cNvPr id="8" name="Düz Ok Bağlayıcısı 7"/>
          <p:cNvCxnSpPr/>
          <p:nvPr/>
        </p:nvCxnSpPr>
        <p:spPr>
          <a:xfrm>
            <a:off x="1804146" y="1565287"/>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1804146" y="2557486"/>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Yuvarlatılmış Dikdörtgen 9"/>
          <p:cNvSpPr/>
          <p:nvPr/>
        </p:nvSpPr>
        <p:spPr>
          <a:xfrm>
            <a:off x="1049268" y="2810563"/>
            <a:ext cx="1556812" cy="23472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Ödeme </a:t>
            </a: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Talebi</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sp>
        <p:nvSpPr>
          <p:cNvPr id="11" name="Dikdörtgen 10"/>
          <p:cNvSpPr/>
          <p:nvPr/>
        </p:nvSpPr>
        <p:spPr>
          <a:xfrm>
            <a:off x="1072794" y="3296786"/>
            <a:ext cx="1509759" cy="29117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Değerlendirme</a:t>
            </a:r>
          </a:p>
        </p:txBody>
      </p:sp>
      <p:cxnSp>
        <p:nvCxnSpPr>
          <p:cNvPr id="12" name="Düz Ok Bağlayıcısı 11"/>
          <p:cNvCxnSpPr/>
          <p:nvPr/>
        </p:nvCxnSpPr>
        <p:spPr>
          <a:xfrm>
            <a:off x="4444377" y="2673547"/>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Yuvarlatılmış Dikdörtgen 12"/>
          <p:cNvSpPr/>
          <p:nvPr/>
        </p:nvSpPr>
        <p:spPr>
          <a:xfrm>
            <a:off x="1301563" y="3854610"/>
            <a:ext cx="982017" cy="22579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Ödeme</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cxnSp>
        <p:nvCxnSpPr>
          <p:cNvPr id="14" name="Düz Ok Bağlayıcısı 13"/>
          <p:cNvCxnSpPr/>
          <p:nvPr/>
        </p:nvCxnSpPr>
        <p:spPr>
          <a:xfrm>
            <a:off x="1804145" y="3045285"/>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Akış Çizelgesi: Karar 14"/>
          <p:cNvSpPr/>
          <p:nvPr/>
        </p:nvSpPr>
        <p:spPr>
          <a:xfrm>
            <a:off x="3704328" y="1709636"/>
            <a:ext cx="1480098" cy="956813"/>
          </a:xfrm>
          <a:prstGeom prst="flowChartDecision">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algn="ctr" defTabSz="914290"/>
            <a:r>
              <a:rPr lang="tr-TR" sz="1200" dirty="0">
                <a:solidFill>
                  <a:srgbClr val="F6F8F8">
                    <a:lumMod val="10000"/>
                  </a:srgbClr>
                </a:solidFill>
                <a:latin typeface="Calibri" panose="020F0502020204030204" pitchFamily="34" charset="0"/>
              </a:rPr>
              <a:t>Olgunluk </a:t>
            </a:r>
            <a:r>
              <a:rPr lang="tr-TR" sz="1200" dirty="0" smtClean="0">
                <a:solidFill>
                  <a:srgbClr val="F6F8F8">
                    <a:lumMod val="10000"/>
                  </a:srgbClr>
                </a:solidFill>
                <a:latin typeface="Calibri" panose="020F0502020204030204" pitchFamily="34" charset="0"/>
              </a:rPr>
              <a:t>Seviyesi</a:t>
            </a:r>
          </a:p>
          <a:p>
            <a:pPr algn="ctr" defTabSz="914290"/>
            <a:r>
              <a:rPr lang="tr-TR" sz="800" dirty="0" smtClean="0">
                <a:solidFill>
                  <a:srgbClr val="F6F8F8">
                    <a:lumMod val="10000"/>
                  </a:srgbClr>
                </a:solidFill>
                <a:latin typeface="Calibri" panose="020F0502020204030204" pitchFamily="34" charset="0"/>
              </a:rPr>
              <a:t>(50 ve Üzeri)</a:t>
            </a:r>
            <a:endParaRPr lang="tr-TR" sz="800" dirty="0">
              <a:solidFill>
                <a:srgbClr val="F6F8F8">
                  <a:lumMod val="10000"/>
                </a:srgbClr>
              </a:solidFill>
              <a:latin typeface="Calibri" panose="020F0502020204030204" pitchFamily="34" charset="0"/>
            </a:endParaRPr>
          </a:p>
        </p:txBody>
      </p:sp>
      <p:sp>
        <p:nvSpPr>
          <p:cNvPr id="16" name="Metin kutusu 15"/>
          <p:cNvSpPr txBox="1"/>
          <p:nvPr/>
        </p:nvSpPr>
        <p:spPr>
          <a:xfrm>
            <a:off x="5103538" y="1944844"/>
            <a:ext cx="508794" cy="276999"/>
          </a:xfrm>
          <a:prstGeom prst="rect">
            <a:avLst/>
          </a:prstGeom>
          <a:noFill/>
        </p:spPr>
        <p:txBody>
          <a:bodyPr wrap="none" rtlCol="0">
            <a:spAutoFit/>
          </a:bodyPr>
          <a:lstStyle/>
          <a:p>
            <a:r>
              <a:rPr lang="tr-TR" sz="1200" dirty="0">
                <a:solidFill>
                  <a:srgbClr val="F6F8F8">
                    <a:lumMod val="10000"/>
                  </a:srgbClr>
                </a:solidFill>
                <a:latin typeface="Calibri" panose="020F0502020204030204" pitchFamily="34" charset="0"/>
              </a:rPr>
              <a:t>Hayır</a:t>
            </a:r>
          </a:p>
        </p:txBody>
      </p:sp>
      <p:sp>
        <p:nvSpPr>
          <p:cNvPr id="17" name="Metin kutusu 16"/>
          <p:cNvSpPr txBox="1"/>
          <p:nvPr/>
        </p:nvSpPr>
        <p:spPr>
          <a:xfrm>
            <a:off x="4472412" y="2638714"/>
            <a:ext cx="451277" cy="276999"/>
          </a:xfrm>
          <a:prstGeom prst="rect">
            <a:avLst/>
          </a:prstGeom>
          <a:noFill/>
        </p:spPr>
        <p:txBody>
          <a:bodyPr wrap="none" rtlCol="0">
            <a:spAutoFit/>
          </a:bodyPr>
          <a:lstStyle/>
          <a:p>
            <a:r>
              <a:rPr lang="tr-TR" sz="1200" dirty="0">
                <a:solidFill>
                  <a:srgbClr val="F6F8F8">
                    <a:lumMod val="10000"/>
                  </a:srgbClr>
                </a:solidFill>
                <a:latin typeface="Calibri" panose="020F0502020204030204" pitchFamily="34" charset="0"/>
              </a:rPr>
              <a:t>Evet</a:t>
            </a:r>
          </a:p>
        </p:txBody>
      </p:sp>
      <p:cxnSp>
        <p:nvCxnSpPr>
          <p:cNvPr id="18" name="Düz Ok Bağlayıcısı 17"/>
          <p:cNvCxnSpPr/>
          <p:nvPr/>
        </p:nvCxnSpPr>
        <p:spPr>
          <a:xfrm>
            <a:off x="1792572" y="3605483"/>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6877269" y="1161122"/>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Yuvarlatılmış Dikdörtgen 19"/>
          <p:cNvSpPr/>
          <p:nvPr/>
        </p:nvSpPr>
        <p:spPr>
          <a:xfrm>
            <a:off x="3413114" y="2918082"/>
            <a:ext cx="1982651" cy="73930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algn="ctr" defTabSz="914290"/>
            <a:r>
              <a:rPr lang="tr-TR" sz="1200" dirty="0">
                <a:solidFill>
                  <a:srgbClr val="F6F8F8">
                    <a:lumMod val="10000"/>
                  </a:srgbClr>
                </a:solidFill>
                <a:latin typeface="Calibri" panose="020F0502020204030204" pitchFamily="34" charset="0"/>
              </a:rPr>
              <a:t>Model Fabrika </a:t>
            </a:r>
            <a:endParaRPr lang="tr-TR" sz="1200" dirty="0" smtClean="0">
              <a:solidFill>
                <a:srgbClr val="F6F8F8">
                  <a:lumMod val="10000"/>
                </a:srgbClr>
              </a:solidFill>
              <a:latin typeface="Calibri" panose="020F0502020204030204" pitchFamily="34" charset="0"/>
            </a:endParaRPr>
          </a:p>
          <a:p>
            <a:pPr algn="ctr" defTabSz="914290"/>
            <a:r>
              <a:rPr lang="tr-TR" sz="1200" dirty="0" smtClean="0">
                <a:solidFill>
                  <a:srgbClr val="F6F8F8">
                    <a:lumMod val="10000"/>
                  </a:srgbClr>
                </a:solidFill>
                <a:latin typeface="Calibri" panose="020F0502020204030204" pitchFamily="34" charset="0"/>
              </a:rPr>
              <a:t>Öğren-Dönüş Programı**</a:t>
            </a:r>
            <a:endParaRPr lang="tr-TR" sz="1200" dirty="0">
              <a:solidFill>
                <a:srgbClr val="F6F8F8">
                  <a:lumMod val="10000"/>
                </a:srgbClr>
              </a:solidFill>
              <a:latin typeface="Calibri" panose="020F0502020204030204" pitchFamily="34" charset="0"/>
            </a:endParaRPr>
          </a:p>
          <a:p>
            <a:pPr algn="ctr" defTabSz="914290"/>
            <a:r>
              <a:rPr lang="tr-TR" sz="1200" dirty="0">
                <a:solidFill>
                  <a:srgbClr val="F6F8F8">
                    <a:lumMod val="10000"/>
                  </a:srgbClr>
                </a:solidFill>
                <a:latin typeface="Calibri" panose="020F0502020204030204" pitchFamily="34" charset="0"/>
              </a:rPr>
              <a:t>(Model Fabrikalardan</a:t>
            </a:r>
            <a:r>
              <a:rPr lang="tr-TR" sz="1200" dirty="0" smtClean="0">
                <a:solidFill>
                  <a:srgbClr val="F6F8F8">
                    <a:lumMod val="10000"/>
                  </a:srgbClr>
                </a:solidFill>
                <a:latin typeface="Calibri" panose="020F0502020204030204" pitchFamily="34" charset="0"/>
              </a:rPr>
              <a:t>)***</a:t>
            </a:r>
            <a:endParaRPr lang="tr-TR" sz="1200" dirty="0">
              <a:solidFill>
                <a:srgbClr val="F6F8F8">
                  <a:lumMod val="10000"/>
                </a:srgbClr>
              </a:solidFill>
              <a:latin typeface="Calibri" panose="020F0502020204030204" pitchFamily="34" charset="0"/>
            </a:endParaRPr>
          </a:p>
        </p:txBody>
      </p:sp>
      <p:sp>
        <p:nvSpPr>
          <p:cNvPr id="21" name="Yuvarlatılmış Dikdörtgen 20"/>
          <p:cNvSpPr/>
          <p:nvPr/>
        </p:nvSpPr>
        <p:spPr>
          <a:xfrm>
            <a:off x="5904093" y="381901"/>
            <a:ext cx="1981972" cy="73930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algn="ctr" defTabSz="914290"/>
            <a:r>
              <a:rPr lang="tr-TR" sz="1200" dirty="0">
                <a:solidFill>
                  <a:srgbClr val="F6F8F8">
                    <a:lumMod val="10000"/>
                  </a:srgbClr>
                </a:solidFill>
                <a:latin typeface="Calibri" panose="020F0502020204030204" pitchFamily="34" charset="0"/>
              </a:rPr>
              <a:t>Eğitim-Danışmanlık </a:t>
            </a:r>
            <a:r>
              <a:rPr lang="tr-TR" sz="1200" dirty="0" smtClean="0">
                <a:solidFill>
                  <a:srgbClr val="F6F8F8">
                    <a:lumMod val="10000"/>
                  </a:srgbClr>
                </a:solidFill>
                <a:latin typeface="Calibri" panose="020F0502020204030204" pitchFamily="34" charset="0"/>
              </a:rPr>
              <a:t>Paketi**</a:t>
            </a:r>
            <a:endParaRPr lang="tr-TR" sz="1200" dirty="0">
              <a:solidFill>
                <a:srgbClr val="F6F8F8">
                  <a:lumMod val="10000"/>
                </a:srgbClr>
              </a:solidFill>
              <a:latin typeface="Calibri" panose="020F0502020204030204" pitchFamily="34" charset="0"/>
            </a:endParaRPr>
          </a:p>
          <a:p>
            <a:pPr algn="ctr" defTabSz="914290"/>
            <a:r>
              <a:rPr lang="tr-TR" sz="1200" dirty="0">
                <a:solidFill>
                  <a:srgbClr val="F6F8F8">
                    <a:lumMod val="10000"/>
                  </a:srgbClr>
                </a:solidFill>
                <a:latin typeface="Calibri" panose="020F0502020204030204" pitchFamily="34" charset="0"/>
              </a:rPr>
              <a:t>(Model Fabrikalardan)</a:t>
            </a:r>
          </a:p>
        </p:txBody>
      </p:sp>
      <p:cxnSp>
        <p:nvCxnSpPr>
          <p:cNvPr id="22" name="Dirsek Bağlayıcısı 21"/>
          <p:cNvCxnSpPr>
            <a:stCxn id="15" idx="3"/>
            <a:endCxn id="21" idx="1"/>
          </p:cNvCxnSpPr>
          <p:nvPr/>
        </p:nvCxnSpPr>
        <p:spPr>
          <a:xfrm flipV="1">
            <a:off x="5184426" y="751551"/>
            <a:ext cx="719667" cy="14364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Yuvarlatılmış Dikdörtgen 22"/>
          <p:cNvSpPr/>
          <p:nvPr/>
        </p:nvSpPr>
        <p:spPr>
          <a:xfrm>
            <a:off x="6116673" y="1387852"/>
            <a:ext cx="1556812" cy="23472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Ödeme Talebi</a:t>
            </a:r>
          </a:p>
        </p:txBody>
      </p:sp>
      <p:sp>
        <p:nvSpPr>
          <p:cNvPr id="24" name="Dikdörtgen 23"/>
          <p:cNvSpPr/>
          <p:nvPr/>
        </p:nvSpPr>
        <p:spPr>
          <a:xfrm>
            <a:off x="6177659" y="1889225"/>
            <a:ext cx="1509759" cy="29117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Değerlendirme</a:t>
            </a:r>
          </a:p>
        </p:txBody>
      </p:sp>
      <p:sp>
        <p:nvSpPr>
          <p:cNvPr id="26" name="Yuvarlatılmış Dikdörtgen 25"/>
          <p:cNvSpPr/>
          <p:nvPr/>
        </p:nvSpPr>
        <p:spPr>
          <a:xfrm>
            <a:off x="6406428" y="2447049"/>
            <a:ext cx="982017" cy="22579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Ödeme</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cxnSp>
        <p:nvCxnSpPr>
          <p:cNvPr id="27" name="Düz Ok Bağlayıcısı 26"/>
          <p:cNvCxnSpPr/>
          <p:nvPr/>
        </p:nvCxnSpPr>
        <p:spPr>
          <a:xfrm>
            <a:off x="6909010" y="1637724"/>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a:off x="6897437" y="2197922"/>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Yuvarlatılmış Dikdörtgen 28"/>
          <p:cNvSpPr/>
          <p:nvPr/>
        </p:nvSpPr>
        <p:spPr>
          <a:xfrm>
            <a:off x="5768532" y="2923647"/>
            <a:ext cx="2252392" cy="73930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algn="ctr" defTabSz="914290"/>
            <a:r>
              <a:rPr lang="tr-TR" sz="1200" dirty="0">
                <a:solidFill>
                  <a:srgbClr val="F6F8F8">
                    <a:lumMod val="10000"/>
                  </a:srgbClr>
                </a:solidFill>
                <a:latin typeface="Calibri" panose="020F0502020204030204" pitchFamily="34" charset="0"/>
              </a:rPr>
              <a:t>Yalın Olgunluk Değerlendirme </a:t>
            </a:r>
            <a:r>
              <a:rPr lang="tr-TR" sz="1200" dirty="0" smtClean="0">
                <a:solidFill>
                  <a:srgbClr val="F6F8F8">
                    <a:lumMod val="10000"/>
                  </a:srgbClr>
                </a:solidFill>
                <a:latin typeface="Calibri" panose="020F0502020204030204" pitchFamily="34" charset="0"/>
              </a:rPr>
              <a:t>Hizmeti-2 </a:t>
            </a:r>
            <a:r>
              <a:rPr lang="tr-TR" sz="1200" dirty="0">
                <a:solidFill>
                  <a:srgbClr val="F6F8F8">
                    <a:lumMod val="10000"/>
                  </a:srgbClr>
                </a:solidFill>
                <a:latin typeface="Calibri" panose="020F0502020204030204" pitchFamily="34" charset="0"/>
              </a:rPr>
              <a:t>(YODA</a:t>
            </a:r>
            <a:r>
              <a:rPr lang="tr-TR" sz="1200" dirty="0" smtClean="0">
                <a:solidFill>
                  <a:srgbClr val="F6F8F8">
                    <a:lumMod val="10000"/>
                  </a:srgbClr>
                </a:solidFill>
                <a:latin typeface="Calibri" panose="020F0502020204030204" pitchFamily="34" charset="0"/>
              </a:rPr>
              <a:t>)* </a:t>
            </a:r>
          </a:p>
          <a:p>
            <a:pPr algn="ctr" defTabSz="914290"/>
            <a:r>
              <a:rPr lang="tr-TR" sz="1200" dirty="0" smtClean="0">
                <a:solidFill>
                  <a:srgbClr val="F6F8F8">
                    <a:lumMod val="10000"/>
                  </a:srgbClr>
                </a:solidFill>
                <a:latin typeface="Calibri" panose="020F0502020204030204" pitchFamily="34" charset="0"/>
              </a:rPr>
              <a:t>(</a:t>
            </a:r>
            <a:r>
              <a:rPr lang="tr-TR" sz="1200" dirty="0">
                <a:solidFill>
                  <a:srgbClr val="F6F8F8">
                    <a:lumMod val="10000"/>
                  </a:srgbClr>
                </a:solidFill>
                <a:latin typeface="Calibri" panose="020F0502020204030204" pitchFamily="34" charset="0"/>
              </a:rPr>
              <a:t>Yalın dönüşüm danışmanı veya model fabrikalardan</a:t>
            </a:r>
            <a:r>
              <a:rPr lang="tr-TR" sz="1200" dirty="0" smtClean="0">
                <a:solidFill>
                  <a:srgbClr val="F6F8F8">
                    <a:lumMod val="10000"/>
                  </a:srgbClr>
                </a:solidFill>
                <a:latin typeface="Calibri" panose="020F0502020204030204" pitchFamily="34" charset="0"/>
              </a:rPr>
              <a:t>)***</a:t>
            </a:r>
            <a:endParaRPr lang="tr-TR" sz="1200" dirty="0">
              <a:solidFill>
                <a:srgbClr val="F6F8F8">
                  <a:lumMod val="10000"/>
                </a:srgbClr>
              </a:solidFill>
              <a:latin typeface="Calibri" panose="020F0502020204030204" pitchFamily="34" charset="0"/>
            </a:endParaRPr>
          </a:p>
        </p:txBody>
      </p:sp>
      <p:cxnSp>
        <p:nvCxnSpPr>
          <p:cNvPr id="30" name="Düz Ok Bağlayıcısı 29"/>
          <p:cNvCxnSpPr/>
          <p:nvPr/>
        </p:nvCxnSpPr>
        <p:spPr>
          <a:xfrm>
            <a:off x="6932539" y="2689044"/>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a:off x="4448884" y="3655938"/>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Yuvarlatılmış Dikdörtgen 31"/>
          <p:cNvSpPr/>
          <p:nvPr/>
        </p:nvSpPr>
        <p:spPr>
          <a:xfrm>
            <a:off x="3694006" y="3909015"/>
            <a:ext cx="1556812" cy="23472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Ödeme Talebi</a:t>
            </a:r>
          </a:p>
        </p:txBody>
      </p:sp>
      <p:sp>
        <p:nvSpPr>
          <p:cNvPr id="33" name="Dikdörtgen 32"/>
          <p:cNvSpPr/>
          <p:nvPr/>
        </p:nvSpPr>
        <p:spPr>
          <a:xfrm>
            <a:off x="3717532" y="4395238"/>
            <a:ext cx="1509759" cy="29117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Değerlendirme</a:t>
            </a:r>
          </a:p>
        </p:txBody>
      </p:sp>
      <p:sp>
        <p:nvSpPr>
          <p:cNvPr id="34" name="Yuvarlatılmış Dikdörtgen 33"/>
          <p:cNvSpPr/>
          <p:nvPr/>
        </p:nvSpPr>
        <p:spPr>
          <a:xfrm>
            <a:off x="3946301" y="4953062"/>
            <a:ext cx="982017" cy="22579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Ödeme</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cxnSp>
        <p:nvCxnSpPr>
          <p:cNvPr id="35" name="Düz Ok Bağlayıcısı 34"/>
          <p:cNvCxnSpPr/>
          <p:nvPr/>
        </p:nvCxnSpPr>
        <p:spPr>
          <a:xfrm>
            <a:off x="4448883" y="4143737"/>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Düz Ok Bağlayıcısı 35"/>
          <p:cNvCxnSpPr/>
          <p:nvPr/>
        </p:nvCxnSpPr>
        <p:spPr>
          <a:xfrm>
            <a:off x="4437310" y="4703935"/>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Akış Çizelgesi: Karar 36"/>
          <p:cNvSpPr/>
          <p:nvPr/>
        </p:nvSpPr>
        <p:spPr>
          <a:xfrm>
            <a:off x="8853267" y="1668380"/>
            <a:ext cx="1480098" cy="956813"/>
          </a:xfrm>
          <a:prstGeom prst="flowChartDecision">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algn="ctr" defTabSz="914290"/>
            <a:r>
              <a:rPr lang="tr-TR" sz="1200" dirty="0">
                <a:solidFill>
                  <a:srgbClr val="F6F8F8">
                    <a:lumMod val="10000"/>
                  </a:srgbClr>
                </a:solidFill>
                <a:latin typeface="Calibri" panose="020F0502020204030204" pitchFamily="34" charset="0"/>
              </a:rPr>
              <a:t>Olgunluk </a:t>
            </a:r>
            <a:r>
              <a:rPr lang="tr-TR" sz="1200" dirty="0" smtClean="0">
                <a:solidFill>
                  <a:srgbClr val="F6F8F8">
                    <a:lumMod val="10000"/>
                  </a:srgbClr>
                </a:solidFill>
                <a:latin typeface="Calibri" panose="020F0502020204030204" pitchFamily="34" charset="0"/>
              </a:rPr>
              <a:t>Seviyesi</a:t>
            </a:r>
          </a:p>
          <a:p>
            <a:pPr algn="ctr" defTabSz="914290"/>
            <a:r>
              <a:rPr lang="tr-TR" sz="800" dirty="0" smtClean="0">
                <a:solidFill>
                  <a:srgbClr val="F6F8F8">
                    <a:lumMod val="10000"/>
                  </a:srgbClr>
                </a:solidFill>
                <a:latin typeface="Calibri" panose="020F0502020204030204" pitchFamily="34" charset="0"/>
              </a:rPr>
              <a:t>(50 ve Üzeri)</a:t>
            </a:r>
            <a:endParaRPr lang="tr-TR" sz="800" dirty="0">
              <a:solidFill>
                <a:srgbClr val="F6F8F8">
                  <a:lumMod val="10000"/>
                </a:srgbClr>
              </a:solidFill>
              <a:latin typeface="Calibri" panose="020F0502020204030204" pitchFamily="34" charset="0"/>
            </a:endParaRPr>
          </a:p>
        </p:txBody>
      </p:sp>
      <p:cxnSp>
        <p:nvCxnSpPr>
          <p:cNvPr id="38" name="Düz Ok Bağlayıcısı 37"/>
          <p:cNvCxnSpPr/>
          <p:nvPr/>
        </p:nvCxnSpPr>
        <p:spPr>
          <a:xfrm>
            <a:off x="6984858" y="3678837"/>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Yuvarlatılmış Dikdörtgen 38"/>
          <p:cNvSpPr/>
          <p:nvPr/>
        </p:nvSpPr>
        <p:spPr>
          <a:xfrm>
            <a:off x="6229980" y="3931914"/>
            <a:ext cx="1556812" cy="23472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Ödeme Talebi</a:t>
            </a:r>
          </a:p>
        </p:txBody>
      </p:sp>
      <p:sp>
        <p:nvSpPr>
          <p:cNvPr id="40" name="Dikdörtgen 39"/>
          <p:cNvSpPr/>
          <p:nvPr/>
        </p:nvSpPr>
        <p:spPr>
          <a:xfrm>
            <a:off x="6253506" y="4418137"/>
            <a:ext cx="1509759" cy="29117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Değerlendirme</a:t>
            </a:r>
          </a:p>
        </p:txBody>
      </p:sp>
      <p:sp>
        <p:nvSpPr>
          <p:cNvPr id="41" name="Yuvarlatılmış Dikdörtgen 40"/>
          <p:cNvSpPr/>
          <p:nvPr/>
        </p:nvSpPr>
        <p:spPr>
          <a:xfrm>
            <a:off x="6482275" y="4975961"/>
            <a:ext cx="982017" cy="22579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Ödeme</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cxnSp>
        <p:nvCxnSpPr>
          <p:cNvPr id="42" name="Düz Ok Bağlayıcısı 41"/>
          <p:cNvCxnSpPr/>
          <p:nvPr/>
        </p:nvCxnSpPr>
        <p:spPr>
          <a:xfrm>
            <a:off x="6984857" y="4166636"/>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Düz Ok Bağlayıcısı 42"/>
          <p:cNvCxnSpPr/>
          <p:nvPr/>
        </p:nvCxnSpPr>
        <p:spPr>
          <a:xfrm>
            <a:off x="6973284" y="4726834"/>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Düz Ok Bağlayıcısı 43"/>
          <p:cNvCxnSpPr/>
          <p:nvPr/>
        </p:nvCxnSpPr>
        <p:spPr>
          <a:xfrm>
            <a:off x="9583715" y="2639658"/>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Metin kutusu 44"/>
          <p:cNvSpPr txBox="1"/>
          <p:nvPr/>
        </p:nvSpPr>
        <p:spPr>
          <a:xfrm>
            <a:off x="9611750" y="2604825"/>
            <a:ext cx="451277" cy="276999"/>
          </a:xfrm>
          <a:prstGeom prst="rect">
            <a:avLst/>
          </a:prstGeom>
          <a:noFill/>
        </p:spPr>
        <p:txBody>
          <a:bodyPr wrap="none" rtlCol="0">
            <a:spAutoFit/>
          </a:bodyPr>
          <a:lstStyle/>
          <a:p>
            <a:r>
              <a:rPr lang="tr-TR" sz="1200" dirty="0">
                <a:solidFill>
                  <a:srgbClr val="F6F8F8">
                    <a:lumMod val="10000"/>
                  </a:srgbClr>
                </a:solidFill>
                <a:latin typeface="Calibri" panose="020F0502020204030204" pitchFamily="34" charset="0"/>
              </a:rPr>
              <a:t>Evet</a:t>
            </a:r>
          </a:p>
        </p:txBody>
      </p:sp>
      <p:sp>
        <p:nvSpPr>
          <p:cNvPr id="46" name="Yuvarlatılmış Dikdörtgen 45"/>
          <p:cNvSpPr/>
          <p:nvPr/>
        </p:nvSpPr>
        <p:spPr>
          <a:xfrm>
            <a:off x="8552452" y="2884193"/>
            <a:ext cx="1982651" cy="73930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algn="ctr" defTabSz="914290"/>
            <a:r>
              <a:rPr lang="tr-TR" sz="1200" dirty="0">
                <a:solidFill>
                  <a:srgbClr val="F6F8F8">
                    <a:lumMod val="10000"/>
                  </a:srgbClr>
                </a:solidFill>
                <a:latin typeface="Calibri" panose="020F0502020204030204" pitchFamily="34" charset="0"/>
              </a:rPr>
              <a:t>Model Fabrika </a:t>
            </a:r>
            <a:endParaRPr lang="tr-TR" sz="1200" dirty="0" smtClean="0">
              <a:solidFill>
                <a:srgbClr val="F6F8F8">
                  <a:lumMod val="10000"/>
                </a:srgbClr>
              </a:solidFill>
              <a:latin typeface="Calibri" panose="020F0502020204030204" pitchFamily="34" charset="0"/>
            </a:endParaRPr>
          </a:p>
          <a:p>
            <a:pPr algn="ctr" defTabSz="914290"/>
            <a:r>
              <a:rPr lang="tr-TR" sz="1200" dirty="0" smtClean="0">
                <a:solidFill>
                  <a:srgbClr val="F6F8F8">
                    <a:lumMod val="10000"/>
                  </a:srgbClr>
                </a:solidFill>
                <a:latin typeface="Calibri" panose="020F0502020204030204" pitchFamily="34" charset="0"/>
              </a:rPr>
              <a:t>Öğren-Dönüş Programı**</a:t>
            </a:r>
            <a:endParaRPr lang="tr-TR" sz="1200" dirty="0">
              <a:solidFill>
                <a:srgbClr val="F6F8F8">
                  <a:lumMod val="10000"/>
                </a:srgbClr>
              </a:solidFill>
              <a:latin typeface="Calibri" panose="020F0502020204030204" pitchFamily="34" charset="0"/>
            </a:endParaRPr>
          </a:p>
          <a:p>
            <a:pPr algn="ctr" defTabSz="914290"/>
            <a:r>
              <a:rPr lang="tr-TR" sz="1200" dirty="0">
                <a:solidFill>
                  <a:srgbClr val="F6F8F8">
                    <a:lumMod val="10000"/>
                  </a:srgbClr>
                </a:solidFill>
                <a:latin typeface="Calibri" panose="020F0502020204030204" pitchFamily="34" charset="0"/>
              </a:rPr>
              <a:t>(Model Fabrikalardan</a:t>
            </a:r>
            <a:r>
              <a:rPr lang="tr-TR" sz="1200" dirty="0" smtClean="0">
                <a:solidFill>
                  <a:srgbClr val="F6F8F8">
                    <a:lumMod val="10000"/>
                  </a:srgbClr>
                </a:solidFill>
                <a:latin typeface="Calibri" panose="020F0502020204030204" pitchFamily="34" charset="0"/>
              </a:rPr>
              <a:t>)***</a:t>
            </a:r>
            <a:endParaRPr lang="tr-TR" sz="1200" dirty="0">
              <a:solidFill>
                <a:srgbClr val="F6F8F8">
                  <a:lumMod val="10000"/>
                </a:srgbClr>
              </a:solidFill>
              <a:latin typeface="Calibri" panose="020F0502020204030204" pitchFamily="34" charset="0"/>
            </a:endParaRPr>
          </a:p>
        </p:txBody>
      </p:sp>
      <p:cxnSp>
        <p:nvCxnSpPr>
          <p:cNvPr id="47" name="Düz Ok Bağlayıcısı 46"/>
          <p:cNvCxnSpPr/>
          <p:nvPr/>
        </p:nvCxnSpPr>
        <p:spPr>
          <a:xfrm>
            <a:off x="9588222" y="3622049"/>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Yuvarlatılmış Dikdörtgen 47"/>
          <p:cNvSpPr/>
          <p:nvPr/>
        </p:nvSpPr>
        <p:spPr>
          <a:xfrm>
            <a:off x="8833344" y="3875126"/>
            <a:ext cx="1556812" cy="234722"/>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Ödeme Talebi</a:t>
            </a:r>
          </a:p>
        </p:txBody>
      </p:sp>
      <p:sp>
        <p:nvSpPr>
          <p:cNvPr id="49" name="Dikdörtgen 48"/>
          <p:cNvSpPr/>
          <p:nvPr/>
        </p:nvSpPr>
        <p:spPr>
          <a:xfrm>
            <a:off x="8856870" y="4361349"/>
            <a:ext cx="1509759" cy="29117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rPr>
              <a:t>Değerlendirme</a:t>
            </a:r>
          </a:p>
        </p:txBody>
      </p:sp>
      <p:sp>
        <p:nvSpPr>
          <p:cNvPr id="50" name="Yuvarlatılmış Dikdörtgen 49"/>
          <p:cNvSpPr/>
          <p:nvPr/>
        </p:nvSpPr>
        <p:spPr>
          <a:xfrm>
            <a:off x="9085639" y="4919173"/>
            <a:ext cx="982017" cy="225794"/>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Ödeme</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cxnSp>
        <p:nvCxnSpPr>
          <p:cNvPr id="51" name="Düz Ok Bağlayıcısı 50"/>
          <p:cNvCxnSpPr/>
          <p:nvPr/>
        </p:nvCxnSpPr>
        <p:spPr>
          <a:xfrm>
            <a:off x="9588221" y="4109848"/>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p:nvPr/>
        </p:nvCxnSpPr>
        <p:spPr>
          <a:xfrm>
            <a:off x="9576648" y="4670046"/>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Metin kutusu 52"/>
          <p:cNvSpPr txBox="1"/>
          <p:nvPr/>
        </p:nvSpPr>
        <p:spPr>
          <a:xfrm>
            <a:off x="10268684" y="1906824"/>
            <a:ext cx="508794" cy="276999"/>
          </a:xfrm>
          <a:prstGeom prst="rect">
            <a:avLst/>
          </a:prstGeom>
          <a:noFill/>
        </p:spPr>
        <p:txBody>
          <a:bodyPr wrap="none" rtlCol="0">
            <a:spAutoFit/>
          </a:bodyPr>
          <a:lstStyle/>
          <a:p>
            <a:r>
              <a:rPr lang="tr-TR" sz="1200" dirty="0">
                <a:solidFill>
                  <a:srgbClr val="F6F8F8">
                    <a:lumMod val="10000"/>
                  </a:srgbClr>
                </a:solidFill>
                <a:latin typeface="Calibri" panose="020F0502020204030204" pitchFamily="34" charset="0"/>
              </a:rPr>
              <a:t>Hayır</a:t>
            </a:r>
          </a:p>
        </p:txBody>
      </p:sp>
      <p:cxnSp>
        <p:nvCxnSpPr>
          <p:cNvPr id="54" name="Düz Ok Bağlayıcısı 53"/>
          <p:cNvCxnSpPr/>
          <p:nvPr/>
        </p:nvCxnSpPr>
        <p:spPr>
          <a:xfrm>
            <a:off x="10333365" y="2155605"/>
            <a:ext cx="444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Yuvarlatılmış Dikdörtgen 54"/>
          <p:cNvSpPr/>
          <p:nvPr/>
        </p:nvSpPr>
        <p:spPr>
          <a:xfrm>
            <a:off x="10793585" y="1779287"/>
            <a:ext cx="891734" cy="68773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Destek Süreci Bitimi</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sp>
        <p:nvSpPr>
          <p:cNvPr id="56" name="Yuvarlatılmış Dikdörtgen 55"/>
          <p:cNvSpPr/>
          <p:nvPr/>
        </p:nvSpPr>
        <p:spPr>
          <a:xfrm>
            <a:off x="666185" y="1801241"/>
            <a:ext cx="2252392" cy="73930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algn="ctr" defTabSz="914290"/>
            <a:r>
              <a:rPr lang="tr-TR" sz="1200" dirty="0">
                <a:solidFill>
                  <a:srgbClr val="F6F8F8">
                    <a:lumMod val="10000"/>
                  </a:srgbClr>
                </a:solidFill>
                <a:latin typeface="Calibri" panose="020F0502020204030204" pitchFamily="34" charset="0"/>
              </a:rPr>
              <a:t>Yalın Olgunluk Değerlendirme </a:t>
            </a:r>
            <a:r>
              <a:rPr lang="tr-TR" sz="1200" dirty="0" smtClean="0">
                <a:solidFill>
                  <a:srgbClr val="F6F8F8">
                    <a:lumMod val="10000"/>
                  </a:srgbClr>
                </a:solidFill>
                <a:latin typeface="Calibri" panose="020F0502020204030204" pitchFamily="34" charset="0"/>
              </a:rPr>
              <a:t>Hizmeti-1 </a:t>
            </a:r>
            <a:r>
              <a:rPr lang="tr-TR" sz="1200" dirty="0">
                <a:solidFill>
                  <a:srgbClr val="F6F8F8">
                    <a:lumMod val="10000"/>
                  </a:srgbClr>
                </a:solidFill>
                <a:latin typeface="Calibri" panose="020F0502020204030204" pitchFamily="34" charset="0"/>
              </a:rPr>
              <a:t>(YODA</a:t>
            </a:r>
            <a:r>
              <a:rPr lang="tr-TR" sz="1200" dirty="0" smtClean="0">
                <a:solidFill>
                  <a:srgbClr val="F6F8F8">
                    <a:lumMod val="10000"/>
                  </a:srgbClr>
                </a:solidFill>
                <a:latin typeface="Calibri" panose="020F0502020204030204" pitchFamily="34" charset="0"/>
              </a:rPr>
              <a:t>)*</a:t>
            </a:r>
          </a:p>
          <a:p>
            <a:pPr algn="ctr" defTabSz="914290"/>
            <a:r>
              <a:rPr lang="tr-TR" sz="1200" dirty="0" smtClean="0">
                <a:solidFill>
                  <a:srgbClr val="F6F8F8">
                    <a:lumMod val="10000"/>
                  </a:srgbClr>
                </a:solidFill>
                <a:latin typeface="Calibri" panose="020F0502020204030204" pitchFamily="34" charset="0"/>
              </a:rPr>
              <a:t>(</a:t>
            </a:r>
            <a:r>
              <a:rPr lang="tr-TR" sz="1200" dirty="0">
                <a:solidFill>
                  <a:srgbClr val="F6F8F8">
                    <a:lumMod val="10000"/>
                  </a:srgbClr>
                </a:solidFill>
                <a:latin typeface="Calibri" panose="020F0502020204030204" pitchFamily="34" charset="0"/>
              </a:rPr>
              <a:t>Yalın dönüşüm danışmanı veya model fabrikalardan</a:t>
            </a:r>
            <a:r>
              <a:rPr lang="tr-TR" sz="1200" dirty="0" smtClean="0">
                <a:solidFill>
                  <a:srgbClr val="F6F8F8">
                    <a:lumMod val="10000"/>
                  </a:srgbClr>
                </a:solidFill>
                <a:latin typeface="Calibri" panose="020F0502020204030204" pitchFamily="34" charset="0"/>
              </a:rPr>
              <a:t>)***</a:t>
            </a:r>
            <a:endParaRPr lang="tr-TR" sz="1200" dirty="0">
              <a:solidFill>
                <a:srgbClr val="F6F8F8">
                  <a:lumMod val="10000"/>
                </a:srgbClr>
              </a:solidFill>
              <a:latin typeface="Calibri" panose="020F0502020204030204" pitchFamily="34" charset="0"/>
            </a:endParaRPr>
          </a:p>
        </p:txBody>
      </p:sp>
      <p:cxnSp>
        <p:nvCxnSpPr>
          <p:cNvPr id="57" name="Dirsek Bağlayıcısı 56"/>
          <p:cNvCxnSpPr>
            <a:stCxn id="13" idx="2"/>
            <a:endCxn id="15" idx="0"/>
          </p:cNvCxnSpPr>
          <p:nvPr/>
        </p:nvCxnSpPr>
        <p:spPr>
          <a:xfrm rot="5400000" flipH="1" flipV="1">
            <a:off x="1933090" y="1569117"/>
            <a:ext cx="2370768" cy="2651805"/>
          </a:xfrm>
          <a:prstGeom prst="bentConnector5">
            <a:avLst>
              <a:gd name="adj1" fmla="val -9642"/>
              <a:gd name="adj2" fmla="val 45304"/>
              <a:gd name="adj3" fmla="val 109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Dirsek Bağlayıcısı 57"/>
          <p:cNvCxnSpPr>
            <a:stCxn id="41" idx="2"/>
            <a:endCxn id="37" idx="0"/>
          </p:cNvCxnSpPr>
          <p:nvPr/>
        </p:nvCxnSpPr>
        <p:spPr>
          <a:xfrm rot="5400000" flipH="1" flipV="1">
            <a:off x="6516612" y="2125052"/>
            <a:ext cx="3533375" cy="2620032"/>
          </a:xfrm>
          <a:prstGeom prst="bentConnector5">
            <a:avLst>
              <a:gd name="adj1" fmla="val -6470"/>
              <a:gd name="adj2" fmla="val 45247"/>
              <a:gd name="adj3" fmla="val 106470"/>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Metin kutusu 58"/>
          <p:cNvSpPr txBox="1"/>
          <p:nvPr/>
        </p:nvSpPr>
        <p:spPr>
          <a:xfrm>
            <a:off x="71522" y="6420895"/>
            <a:ext cx="12410038" cy="507831"/>
          </a:xfrm>
          <a:prstGeom prst="rect">
            <a:avLst/>
          </a:prstGeom>
          <a:noFill/>
        </p:spPr>
        <p:txBody>
          <a:bodyPr wrap="square" rtlCol="0">
            <a:spAutoFit/>
          </a:bodyPr>
          <a:lstStyle/>
          <a:p>
            <a:r>
              <a:rPr lang="tr-TR" sz="900" i="1" dirty="0" smtClean="0">
                <a:solidFill>
                  <a:schemeClr val="bg1">
                    <a:lumMod val="10000"/>
                  </a:schemeClr>
                </a:solidFill>
                <a:latin typeface="Calibri" panose="020F0502020204030204" pitchFamily="34" charset="0"/>
              </a:rPr>
              <a:t>*    Yalın Olgunluk Değerlendirme Analizi Raporu</a:t>
            </a:r>
          </a:p>
          <a:p>
            <a:r>
              <a:rPr lang="tr-TR" sz="900" i="1" dirty="0" smtClean="0">
                <a:solidFill>
                  <a:schemeClr val="bg1">
                    <a:lumMod val="10000"/>
                  </a:schemeClr>
                </a:solidFill>
                <a:latin typeface="Calibri" panose="020F0502020204030204" pitchFamily="34" charset="0"/>
              </a:rPr>
              <a:t>**  </a:t>
            </a:r>
            <a:r>
              <a:rPr lang="tr-TR" sz="900" i="1" dirty="0">
                <a:solidFill>
                  <a:schemeClr val="bg1">
                    <a:lumMod val="10000"/>
                  </a:schemeClr>
                </a:solidFill>
                <a:latin typeface="Calibri" panose="020F0502020204030204" pitchFamily="34" charset="0"/>
              </a:rPr>
              <a:t>Model Fabrika Yalın Dönüşüm Programı Hizmet Sonuç Raporu</a:t>
            </a:r>
          </a:p>
          <a:p>
            <a:r>
              <a:rPr lang="tr-TR" sz="900" i="1" dirty="0" smtClean="0">
                <a:solidFill>
                  <a:schemeClr val="bg1">
                    <a:lumMod val="10000"/>
                  </a:schemeClr>
                </a:solidFill>
                <a:latin typeface="Calibri" panose="020F0502020204030204" pitchFamily="34" charset="0"/>
              </a:rPr>
              <a:t>*** Hizmet sağlayıcı listesine </a:t>
            </a:r>
            <a:r>
              <a:rPr lang="tr-TR" sz="900" i="1" dirty="0" smtClean="0">
                <a:solidFill>
                  <a:schemeClr val="bg1">
                    <a:lumMod val="10000"/>
                  </a:schemeClr>
                </a:solidFill>
                <a:latin typeface="Calibri" panose="020F0502020204030204" pitchFamily="34" charset="0"/>
                <a:hlinkClick r:id="rId2"/>
              </a:rPr>
              <a:t>https://www.kosgeb.gov.tr/site/tr/genel/destekdetay/6798/isletme-gelistirme-destek-programi</a:t>
            </a:r>
            <a:r>
              <a:rPr lang="tr-TR" sz="900" i="1" dirty="0" smtClean="0">
                <a:solidFill>
                  <a:schemeClr val="bg1">
                    <a:lumMod val="10000"/>
                  </a:schemeClr>
                </a:solidFill>
                <a:latin typeface="Calibri" panose="020F0502020204030204" pitchFamily="34" charset="0"/>
              </a:rPr>
              <a:t> adresinden erişebilirsiniz. </a:t>
            </a:r>
          </a:p>
        </p:txBody>
      </p:sp>
      <p:sp>
        <p:nvSpPr>
          <p:cNvPr id="60" name="Yuvarlatılmış Dikdörtgen 59"/>
          <p:cNvSpPr/>
          <p:nvPr/>
        </p:nvSpPr>
        <p:spPr>
          <a:xfrm>
            <a:off x="3991442" y="5456008"/>
            <a:ext cx="891734" cy="68773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Destek Süreci Bitimi</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cxnSp>
        <p:nvCxnSpPr>
          <p:cNvPr id="61" name="Düz Ok Bağlayıcısı 60"/>
          <p:cNvCxnSpPr/>
          <p:nvPr/>
        </p:nvCxnSpPr>
        <p:spPr>
          <a:xfrm>
            <a:off x="4437309" y="5213842"/>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Yuvarlatılmış Dikdörtgen 61"/>
          <p:cNvSpPr/>
          <p:nvPr/>
        </p:nvSpPr>
        <p:spPr>
          <a:xfrm>
            <a:off x="9147449" y="5386819"/>
            <a:ext cx="891734" cy="687735"/>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F6F8F8">
                    <a:lumMod val="10000"/>
                  </a:srgbClr>
                </a:solidFill>
                <a:effectLst/>
                <a:uLnTx/>
                <a:uFillTx/>
                <a:latin typeface="Calibri" panose="020F0502020204030204" pitchFamily="34" charset="0"/>
                <a:ea typeface="+mn-ea"/>
                <a:cs typeface="+mn-cs"/>
              </a:rPr>
              <a:t>Destek Süreci Bitimi</a:t>
            </a:r>
            <a:endParaRPr kumimoji="0" lang="tr-TR" sz="1200" b="0" i="0" u="none" strike="noStrike" kern="1200" cap="none" spc="0" normalizeH="0" baseline="0" noProof="0" dirty="0">
              <a:ln>
                <a:noFill/>
              </a:ln>
              <a:solidFill>
                <a:srgbClr val="F6F8F8">
                  <a:lumMod val="10000"/>
                </a:srgbClr>
              </a:solidFill>
              <a:effectLst/>
              <a:uLnTx/>
              <a:uFillTx/>
              <a:latin typeface="Calibri" panose="020F0502020204030204" pitchFamily="34" charset="0"/>
              <a:ea typeface="+mn-ea"/>
              <a:cs typeface="+mn-cs"/>
            </a:endParaRPr>
          </a:p>
        </p:txBody>
      </p:sp>
      <p:cxnSp>
        <p:nvCxnSpPr>
          <p:cNvPr id="63" name="Düz Ok Bağlayıcısı 62"/>
          <p:cNvCxnSpPr/>
          <p:nvPr/>
        </p:nvCxnSpPr>
        <p:spPr>
          <a:xfrm>
            <a:off x="9593316" y="5144653"/>
            <a:ext cx="0" cy="242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9085639" y="193623"/>
            <a:ext cx="2852780" cy="646331"/>
          </a:xfrm>
          <a:prstGeom prst="rect">
            <a:avLst/>
          </a:prstGeom>
          <a:noFill/>
          <a:ln w="38100">
            <a:solidFill>
              <a:schemeClr val="accent6">
                <a:lumMod val="60000"/>
                <a:lumOff val="40000"/>
              </a:schemeClr>
            </a:solidFill>
          </a:ln>
        </p:spPr>
        <p:txBody>
          <a:bodyPr wrap="square" rtlCol="0">
            <a:spAutoFit/>
          </a:bodyPr>
          <a:lstStyle/>
          <a:p>
            <a:r>
              <a:rPr lang="tr-TR" dirty="0" smtClean="0">
                <a:latin typeface="Calibri" panose="020F0502020204030204" pitchFamily="34" charset="0"/>
              </a:rPr>
              <a:t>YALIN DÖNÜŞÜM DESTEĞİ SÜREÇ AKIŞI</a:t>
            </a:r>
            <a:endParaRPr lang="tr-TR" dirty="0">
              <a:latin typeface="Calibri" panose="020F0502020204030204" pitchFamily="34" charset="0"/>
            </a:endParaRPr>
          </a:p>
        </p:txBody>
      </p:sp>
    </p:spTree>
    <p:extLst>
      <p:ext uri="{BB962C8B-B14F-4D97-AF65-F5344CB8AC3E}">
        <p14:creationId xmlns:p14="http://schemas.microsoft.com/office/powerpoint/2010/main" val="201739956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3127" y="2108013"/>
            <a:ext cx="12108873"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1" i="0" u="none" strike="noStrike" kern="1200" cap="none" spc="0" normalizeH="0" noProof="0" dirty="0" smtClean="0">
                <a:ln>
                  <a:noFill/>
                </a:ln>
                <a:solidFill>
                  <a:prstClr val="black"/>
                </a:solidFill>
                <a:effectLst/>
                <a:uLnTx/>
                <a:uFillTx/>
                <a:latin typeface="Calibri"/>
                <a:ea typeface="+mn-ea"/>
                <a:cs typeface="+mn-cs"/>
              </a:rPr>
              <a:t>MODEL FABRİKA </a:t>
            </a:r>
            <a:r>
              <a:rPr kumimoji="0" lang="tr-TR" sz="4400" b="1" i="0" u="none" strike="noStrike" kern="1200" cap="none" spc="0" normalizeH="0" noProof="0" dirty="0" smtClean="0">
                <a:ln>
                  <a:noFill/>
                </a:ln>
                <a:solidFill>
                  <a:prstClr val="black"/>
                </a:solidFill>
                <a:effectLst/>
                <a:uLnTx/>
                <a:uFillTx/>
                <a:latin typeface="Calibri"/>
                <a:ea typeface="+mn-ea"/>
                <a:cs typeface="+mn-cs"/>
              </a:rPr>
              <a:t>DESTEĞİ</a:t>
            </a:r>
            <a:endParaRPr kumimoji="0" lang="tr-TR"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Metin Yer Tutucusu 1"/>
          <p:cNvSpPr>
            <a:spLocks noGrp="1"/>
          </p:cNvSpPr>
          <p:nvPr>
            <p:ph type="body" sz="quarter" idx="13"/>
          </p:nvPr>
        </p:nvSpPr>
        <p:spPr/>
        <p:txBody>
          <a:bodyPr/>
          <a:lstStyle/>
          <a:p>
            <a:r>
              <a:rPr lang="tr-TR" dirty="0" smtClean="0"/>
              <a:t> </a:t>
            </a:r>
            <a:endParaRPr lang="tr-TR" dirty="0"/>
          </a:p>
        </p:txBody>
      </p:sp>
    </p:spTree>
    <p:extLst>
      <p:ext uri="{BB962C8B-B14F-4D97-AF65-F5344CB8AC3E}">
        <p14:creationId xmlns:p14="http://schemas.microsoft.com/office/powerpoint/2010/main" val="651328771"/>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35" name="TextBox 1"/>
          <p:cNvSpPr txBox="1"/>
          <p:nvPr/>
        </p:nvSpPr>
        <p:spPr>
          <a:xfrm rot="16200000">
            <a:off x="-1900610" y="2387073"/>
            <a:ext cx="5486400" cy="1041969"/>
          </a:xfrm>
          <a:prstGeom prst="rect">
            <a:avLst/>
          </a:prstGeom>
          <a:noFill/>
        </p:spPr>
        <p:txBody>
          <a:bodyPr wrap="square" lIns="91429" tIns="45714" rIns="91429" bIns="45714" rtlCol="0" anchor="b" anchorCtr="0">
            <a:norm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Yuvarlatılmış Dikdörtgen 35"/>
          <p:cNvSpPr/>
          <p:nvPr/>
        </p:nvSpPr>
        <p:spPr>
          <a:xfrm>
            <a:off x="475488" y="4177347"/>
            <a:ext cx="5652513" cy="1545921"/>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0" lang="tr-TR"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7" name="Yuvarlatılmış Dikdörtgen 36"/>
          <p:cNvSpPr/>
          <p:nvPr/>
        </p:nvSpPr>
        <p:spPr>
          <a:xfrm>
            <a:off x="6704064" y="1366086"/>
            <a:ext cx="4424183" cy="4397501"/>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smtClean="0">
              <a:ln>
                <a:noFill/>
              </a:ln>
              <a:solidFill>
                <a:prstClr val="black"/>
              </a:solidFill>
              <a:effectLst/>
              <a:uLnTx/>
              <a:uFillTx/>
              <a:latin typeface="Calibri"/>
              <a:ea typeface="+mn-ea"/>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smtClean="0">
              <a:ln>
                <a:noFill/>
              </a:ln>
              <a:solidFill>
                <a:prstClr val="black"/>
              </a:solidFill>
              <a:effectLst/>
              <a:uLnTx/>
              <a:uFillTx/>
              <a:latin typeface="Calibri"/>
              <a:ea typeface="+mn-ea"/>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0" lang="tr-TR"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2" name="Yuvarlatılmış Dikdörtgen 41"/>
          <p:cNvSpPr/>
          <p:nvPr/>
        </p:nvSpPr>
        <p:spPr>
          <a:xfrm>
            <a:off x="475488" y="1366086"/>
            <a:ext cx="5578914" cy="242135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0" lang="tr-TR"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4" name="Metin kutusu 43"/>
          <p:cNvSpPr txBox="1"/>
          <p:nvPr/>
        </p:nvSpPr>
        <p:spPr>
          <a:xfrm>
            <a:off x="832104" y="1472034"/>
            <a:ext cx="4655091" cy="373427"/>
          </a:xfrm>
          <a:prstGeom prst="rect">
            <a:avLst/>
          </a:prstGeom>
          <a:solidFill>
            <a:sysClr val="window" lastClr="FFFFFF"/>
          </a:solidFill>
          <a:ln w="25400" cap="flat" cmpd="sng" algn="ctr">
            <a:solidFill>
              <a:srgbClr val="4F81BD"/>
            </a:solidFill>
            <a:prstDash val="solid"/>
          </a:ln>
          <a:effectLst/>
        </p:spPr>
        <p:txBody>
          <a:bodyPr wrap="square" lIns="91429" tIns="45714" rIns="91429" bIns="45714"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rgbClr val="00B0F0"/>
                </a:solidFill>
                <a:effectLst/>
                <a:uLnTx/>
                <a:uFillTx/>
                <a:latin typeface="Calibri"/>
                <a:ea typeface="+mn-ea"/>
                <a:cs typeface="+mn-cs"/>
              </a:rPr>
              <a:t>        Amacı ve Kapsamı</a:t>
            </a:r>
          </a:p>
        </p:txBody>
      </p:sp>
      <p:sp>
        <p:nvSpPr>
          <p:cNvPr id="46" name="Metin kutusu 45"/>
          <p:cNvSpPr txBox="1"/>
          <p:nvPr/>
        </p:nvSpPr>
        <p:spPr>
          <a:xfrm>
            <a:off x="7130313" y="1544044"/>
            <a:ext cx="3226791" cy="373427"/>
          </a:xfrm>
          <a:prstGeom prst="rect">
            <a:avLst/>
          </a:prstGeom>
          <a:solidFill>
            <a:sysClr val="window" lastClr="FFFFFF"/>
          </a:solidFill>
          <a:ln w="25400" cap="flat" cmpd="sng" algn="ctr">
            <a:solidFill>
              <a:srgbClr val="0CA446"/>
            </a:solidFill>
            <a:prstDash val="solid"/>
          </a:ln>
          <a:effectLst/>
        </p:spPr>
        <p:txBody>
          <a:bodyPr wrap="square" lIns="91429" tIns="45714" rIns="91429" bIns="45714"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rgbClr val="00B050"/>
                </a:solidFill>
                <a:effectLst/>
                <a:uLnTx/>
                <a:uFillTx/>
                <a:latin typeface="Calibri"/>
                <a:ea typeface="+mn-ea"/>
                <a:cs typeface="+mn-cs"/>
              </a:rPr>
              <a:t>       Destek Özellikleri</a:t>
            </a:r>
          </a:p>
        </p:txBody>
      </p:sp>
      <p:sp>
        <p:nvSpPr>
          <p:cNvPr id="47" name="Metin kutusu 46"/>
          <p:cNvSpPr txBox="1"/>
          <p:nvPr/>
        </p:nvSpPr>
        <p:spPr>
          <a:xfrm>
            <a:off x="832105" y="4281481"/>
            <a:ext cx="4736591" cy="373427"/>
          </a:xfrm>
          <a:prstGeom prst="rect">
            <a:avLst/>
          </a:prstGeom>
          <a:solidFill>
            <a:sysClr val="window" lastClr="FFFFFF"/>
          </a:solidFill>
          <a:ln w="25400" cap="flat" cmpd="sng" algn="ctr">
            <a:solidFill>
              <a:srgbClr val="D1621D"/>
            </a:solidFill>
            <a:prstDash val="solid"/>
          </a:ln>
          <a:effectLst/>
        </p:spPr>
        <p:txBody>
          <a:bodyPr wrap="square" lIns="91429" tIns="45714" rIns="91429" bIns="45714"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rgbClr val="F79646">
                    <a:lumMod val="75000"/>
                  </a:srgbClr>
                </a:solidFill>
                <a:effectLst/>
                <a:uLnTx/>
                <a:uFillTx/>
                <a:latin typeface="Calibri"/>
                <a:ea typeface="+mn-ea"/>
                <a:cs typeface="+mn-cs"/>
              </a:rPr>
              <a:t>       </a:t>
            </a:r>
            <a:r>
              <a:rPr kumimoji="0" lang="tr-TR" sz="1800" b="1" i="0" u="none" strike="noStrike" kern="0" cap="none" spc="0" normalizeH="0" baseline="0" noProof="0" dirty="0" smtClean="0">
                <a:ln>
                  <a:noFill/>
                </a:ln>
                <a:solidFill>
                  <a:srgbClr val="D1621D"/>
                </a:solidFill>
                <a:effectLst/>
                <a:uLnTx/>
                <a:uFillTx/>
                <a:latin typeface="Calibri"/>
                <a:ea typeface="+mn-ea"/>
                <a:cs typeface="+mn-cs"/>
              </a:rPr>
              <a:t>Kimler Başvurabilir?</a:t>
            </a:r>
          </a:p>
        </p:txBody>
      </p:sp>
      <p:pic>
        <p:nvPicPr>
          <p:cNvPr id="48" name="Resim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723" y="4330392"/>
            <a:ext cx="311131" cy="311131"/>
          </a:xfrm>
          <a:prstGeom prst="rect">
            <a:avLst/>
          </a:prstGeom>
        </p:spPr>
      </p:pic>
      <p:sp>
        <p:nvSpPr>
          <p:cNvPr id="49" name="Metin kutusu 48"/>
          <p:cNvSpPr txBox="1"/>
          <p:nvPr/>
        </p:nvSpPr>
        <p:spPr>
          <a:xfrm>
            <a:off x="571500" y="1917471"/>
            <a:ext cx="5465063" cy="1529830"/>
          </a:xfrm>
          <a:prstGeom prst="rect">
            <a:avLst/>
          </a:prstGeom>
          <a:noFill/>
        </p:spPr>
        <p:txBody>
          <a:bodyPr wrap="square" lIns="91429" tIns="45714" rIns="91429" bIns="45714" rtlCol="0">
            <a:spAutoFit/>
          </a:bodyPr>
          <a:lstStyle/>
          <a:p>
            <a:pPr lvl="0" algn="just">
              <a:lnSpc>
                <a:spcPct val="150000"/>
              </a:lnSpc>
              <a:defRPr/>
            </a:pPr>
            <a:r>
              <a:rPr lang="tr-TR" sz="1600" dirty="0" smtClean="0"/>
              <a:t>İşletmelerin </a:t>
            </a:r>
            <a:r>
              <a:rPr lang="tr-TR" sz="1600" dirty="0"/>
              <a:t>hızla gelişen bilgi ve iletişim teknolojilerinin sunduğu imkânlar ve değişen toplumsal ihtiyaçlar doğrultusunda insan, iş süreçleri ve teknoloji unsurlarının dijitalleşmesine ve rekabet güçlerine katkı sağlamaktır. </a:t>
            </a:r>
            <a:endParaRPr lang="tr-TR" sz="1600" dirty="0">
              <a:solidFill>
                <a:srgbClr val="445469">
                  <a:lumMod val="50000"/>
                </a:srgbClr>
              </a:solidFill>
              <a:latin typeface="Calibri" panose="020F0502020204030204" pitchFamily="34" charset="0"/>
            </a:endParaRPr>
          </a:p>
        </p:txBody>
      </p:sp>
      <p:sp>
        <p:nvSpPr>
          <p:cNvPr id="51" name="Metin kutusu 50"/>
          <p:cNvSpPr txBox="1"/>
          <p:nvPr/>
        </p:nvSpPr>
        <p:spPr>
          <a:xfrm>
            <a:off x="1558336" y="4755054"/>
            <a:ext cx="3623682" cy="253916"/>
          </a:xfrm>
          <a:prstGeom prst="rect">
            <a:avLst/>
          </a:prstGeom>
          <a:noFill/>
        </p:spPr>
        <p:txBody>
          <a:bodyPr wrap="square" lIns="91429" tIns="45714" rIns="91429" bIns="45714" rtlCol="0">
            <a:spAutoFit/>
          </a:bodyPr>
          <a:lstStyle/>
          <a:p>
            <a:pPr marL="171429" marR="0" lvl="0" indent="-171429" algn="just" defTabSz="914290" rtl="0" eaLnBrk="1" fontAlgn="auto" latinLnBrk="0" hangingPunct="1">
              <a:lnSpc>
                <a:spcPct val="100000"/>
              </a:lnSpc>
              <a:spcBef>
                <a:spcPts val="0"/>
              </a:spcBef>
              <a:spcAft>
                <a:spcPts val="0"/>
              </a:spcAft>
              <a:buClrTx/>
              <a:buSzTx/>
              <a:buFont typeface="Wingdings" pitchFamily="2" charset="2"/>
              <a:buChar char="ü"/>
              <a:tabLst/>
              <a:defRPr/>
            </a:pPr>
            <a:endParaRPr kumimoji="0" lang="tr-T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2" name="Metin kutusu 51"/>
          <p:cNvSpPr txBox="1"/>
          <p:nvPr/>
        </p:nvSpPr>
        <p:spPr>
          <a:xfrm>
            <a:off x="6859899" y="2080475"/>
            <a:ext cx="4049285" cy="3683112"/>
          </a:xfrm>
          <a:prstGeom prst="rect">
            <a:avLst/>
          </a:prstGeom>
          <a:noFill/>
        </p:spPr>
        <p:txBody>
          <a:bodyPr wrap="square" lIns="91429" tIns="45714" rIns="91429" bIns="45714" rtlCol="0">
            <a:spAutoFit/>
          </a:bodyPr>
          <a:lstStyle/>
          <a:p>
            <a:pPr marL="0" marR="0" lvl="0" indent="0" algn="l" defTabSz="914290" rtl="0" eaLnBrk="1" fontAlgn="auto" latinLnBrk="0" hangingPunct="1">
              <a:lnSpc>
                <a:spcPct val="121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CA446"/>
                </a:solidFill>
                <a:effectLst/>
                <a:uLnTx/>
                <a:uFillTx/>
                <a:latin typeface="Calibri"/>
                <a:ea typeface="+mn-ea"/>
                <a:cs typeface="+mn-cs"/>
              </a:rPr>
              <a:t>Destek </a:t>
            </a:r>
            <a:r>
              <a:rPr kumimoji="0" lang="tr-TR" sz="1800" b="1" i="0" u="none" strike="noStrike" kern="1200" cap="none" spc="0" normalizeH="0" baseline="0" noProof="0" dirty="0">
                <a:ln>
                  <a:noFill/>
                </a:ln>
                <a:solidFill>
                  <a:srgbClr val="0CA446"/>
                </a:solidFill>
                <a:effectLst/>
                <a:uLnTx/>
                <a:uFillTx/>
                <a:latin typeface="Calibri"/>
                <a:ea typeface="+mn-ea"/>
                <a:cs typeface="+mn-cs"/>
              </a:rPr>
              <a:t>Türü</a:t>
            </a:r>
            <a:r>
              <a:rPr kumimoji="0" lang="tr-TR" sz="1800" b="1" i="0" u="none" strike="noStrike" kern="1200" cap="none" spc="0" normalizeH="0" baseline="0" noProof="0" dirty="0">
                <a:ln>
                  <a:noFill/>
                </a:ln>
                <a:solidFill>
                  <a:srgbClr val="00B050"/>
                </a:solidFill>
                <a:effectLst/>
                <a:uLnTx/>
                <a:uFillTx/>
                <a:latin typeface="Calibri"/>
                <a:ea typeface="+mn-ea"/>
                <a:cs typeface="+mn-cs"/>
              </a:rPr>
              <a:t>	</a:t>
            </a:r>
            <a:r>
              <a:rPr kumimoji="0" lang="tr-TR" sz="1800" b="0" i="0" u="none" strike="noStrike" kern="1200" cap="none" spc="0" normalizeH="0" baseline="0" noProof="0" dirty="0">
                <a:ln>
                  <a:noFill/>
                </a:ln>
                <a:solidFill>
                  <a:prstClr val="black"/>
                </a:solidFill>
                <a:effectLst/>
                <a:uLnTx/>
                <a:uFillTx/>
                <a:latin typeface="Calibri"/>
                <a:ea typeface="+mn-ea"/>
                <a:cs typeface="+mn-cs"/>
              </a:rPr>
              <a:t>Geri Ödemesiz</a:t>
            </a:r>
          </a:p>
          <a:p>
            <a:pPr marL="0" marR="0" lvl="0" indent="0" algn="l" defTabSz="914290" rtl="0" eaLnBrk="1" fontAlgn="auto" latinLnBrk="0" hangingPunct="1">
              <a:lnSpc>
                <a:spcPct val="121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CA446"/>
                </a:solidFill>
                <a:effectLst/>
                <a:uLnTx/>
                <a:uFillTx/>
                <a:latin typeface="Calibri"/>
                <a:ea typeface="+mn-ea"/>
                <a:cs typeface="+mn-cs"/>
              </a:rPr>
              <a:t>Destek Miktarı	</a:t>
            </a:r>
            <a:r>
              <a:rPr lang="tr-TR" dirty="0" smtClean="0">
                <a:solidFill>
                  <a:prstClr val="black"/>
                </a:solidFill>
                <a:latin typeface="Calibri"/>
              </a:rPr>
              <a:t>10</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0.000 </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TL</a:t>
            </a:r>
          </a:p>
          <a:p>
            <a:pPr marL="0" marR="0" lvl="0" indent="0" algn="l" defTabSz="914290" rtl="0" eaLnBrk="1" fontAlgn="auto" latinLnBrk="0" hangingPunct="1">
              <a:lnSpc>
                <a:spcPct val="121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AA649"/>
                </a:solidFill>
                <a:effectLst/>
                <a:uLnTx/>
                <a:uFillTx/>
                <a:latin typeface="Calibri"/>
                <a:ea typeface="+mn-ea"/>
                <a:cs typeface="+mn-cs"/>
              </a:rPr>
              <a:t>Başvuru </a:t>
            </a:r>
            <a:r>
              <a:rPr kumimoji="0" lang="tr-TR" sz="1800" b="1" i="0" u="none" strike="noStrike" kern="1200" cap="none" spc="0" normalizeH="0" baseline="0" noProof="0" dirty="0">
                <a:ln>
                  <a:noFill/>
                </a:ln>
                <a:solidFill>
                  <a:srgbClr val="0AA649"/>
                </a:solidFill>
                <a:effectLst/>
                <a:uLnTx/>
                <a:uFillTx/>
                <a:latin typeface="Calibri"/>
                <a:ea typeface="+mn-ea"/>
                <a:cs typeface="+mn-cs"/>
              </a:rPr>
              <a:t>Dönemi	</a:t>
            </a:r>
            <a:r>
              <a:rPr kumimoji="0" lang="tr-TR" sz="1800" b="0" i="0" u="none" strike="noStrike" kern="1200" cap="none" spc="0" normalizeH="0" baseline="0" noProof="0" dirty="0">
                <a:ln>
                  <a:noFill/>
                </a:ln>
                <a:solidFill>
                  <a:prstClr val="black"/>
                </a:solidFill>
                <a:effectLst/>
                <a:uLnTx/>
                <a:uFillTx/>
                <a:latin typeface="Calibri"/>
                <a:ea typeface="+mn-ea"/>
                <a:cs typeface="+mn-cs"/>
              </a:rPr>
              <a:t>Sürekli</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400" dirty="0">
              <a:solidFill>
                <a:srgbClr val="445469">
                  <a:lumMod val="50000"/>
                </a:srgbClr>
              </a:solidFill>
              <a:latin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400" dirty="0">
              <a:solidFill>
                <a:srgbClr val="445469">
                  <a:lumMod val="50000"/>
                </a:srgbClr>
              </a:solidFill>
              <a:latin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400" dirty="0">
              <a:solidFill>
                <a:srgbClr val="445469">
                  <a:lumMod val="50000"/>
                </a:srgbClr>
              </a:solidFill>
              <a:latin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400" dirty="0">
              <a:solidFill>
                <a:srgbClr val="445469">
                  <a:lumMod val="50000"/>
                </a:srgbClr>
              </a:solidFill>
              <a:latin typeface="Calibri" panose="020F0502020204030204" pitchFamily="34" charset="0"/>
            </a:endParaRPr>
          </a:p>
        </p:txBody>
      </p:sp>
      <p:pic>
        <p:nvPicPr>
          <p:cNvPr id="53" name="Resim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624" y="1516374"/>
            <a:ext cx="310337" cy="244627"/>
          </a:xfrm>
          <a:prstGeom prst="rect">
            <a:avLst/>
          </a:prstGeom>
        </p:spPr>
      </p:pic>
      <p:pic>
        <p:nvPicPr>
          <p:cNvPr id="55" name="Resim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6034" y="1582435"/>
            <a:ext cx="262310" cy="241208"/>
          </a:xfrm>
          <a:prstGeom prst="rect">
            <a:avLst/>
          </a:prstGeom>
        </p:spPr>
      </p:pic>
      <p:sp>
        <p:nvSpPr>
          <p:cNvPr id="56" name="Metin kutusu 55"/>
          <p:cNvSpPr txBox="1"/>
          <p:nvPr/>
        </p:nvSpPr>
        <p:spPr>
          <a:xfrm>
            <a:off x="571500" y="4723819"/>
            <a:ext cx="5365474" cy="792769"/>
          </a:xfrm>
          <a:prstGeom prst="rect">
            <a:avLst/>
          </a:prstGeom>
          <a:noFill/>
        </p:spPr>
        <p:txBody>
          <a:bodyPr wrap="square" lIns="91429" tIns="45714" rIns="91429" bIns="45714" rtlCol="0">
            <a:spAutoFit/>
          </a:bodyPr>
          <a:lstStyle/>
          <a:p>
            <a:pPr lvl="0" algn="just">
              <a:lnSpc>
                <a:spcPct val="150000"/>
              </a:lnSpc>
              <a:defRPr/>
            </a:pPr>
            <a:r>
              <a:rPr lang="tr-TR" sz="1600" dirty="0" smtClean="0">
                <a:solidFill>
                  <a:srgbClr val="445469">
                    <a:lumMod val="50000"/>
                  </a:srgbClr>
                </a:solidFill>
                <a:latin typeface="Calibri" panose="020F0502020204030204" pitchFamily="34" charset="0"/>
              </a:rPr>
              <a:t>KOSGEB tarafından desteklenen sektörlerde faaliyet gösteren tüm işletmeler yararlanabilir</a:t>
            </a:r>
            <a:r>
              <a:rPr lang="tr-TR" sz="1600" dirty="0" smtClean="0">
                <a:solidFill>
                  <a:srgbClr val="445469">
                    <a:lumMod val="50000"/>
                  </a:srgbClr>
                </a:solidFill>
                <a:latin typeface="Calibri" panose="020F0502020204030204" pitchFamily="34" charset="0"/>
              </a:rPr>
              <a:t>.</a:t>
            </a:r>
            <a:endParaRPr kumimoji="0" lang="tr-TR" sz="16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p:txBody>
      </p:sp>
      <p:sp>
        <p:nvSpPr>
          <p:cNvPr id="19"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defPPr>
              <a:defRPr lang="tr-TR"/>
            </a:defPPr>
            <a:lvl1pPr marR="0" lvl="0" indent="0" algn="ctr" fontAlgn="auto">
              <a:lnSpc>
                <a:spcPct val="90000"/>
              </a:lnSpc>
              <a:spcBef>
                <a:spcPct val="0"/>
              </a:spcBef>
              <a:spcAft>
                <a:spcPts val="0"/>
              </a:spcAft>
              <a:buClrTx/>
              <a:buSzTx/>
              <a:buFontTx/>
              <a:buNone/>
              <a:tabLst/>
              <a:defRPr sz="2800" b="1">
                <a:solidFill>
                  <a:schemeClr val="accent6">
                    <a:lumMod val="60000"/>
                    <a:lumOff val="40000"/>
                  </a:schemeClr>
                </a:solidFill>
                <a:latin typeface="Calibri" panose="020F0502020204030204" pitchFamily="34" charset="0"/>
                <a:ea typeface="+mj-ea"/>
                <a:cs typeface="Times New Roman" panose="02020603050405020304" pitchFamily="18" charset="0"/>
              </a:defRPr>
            </a:lvl1pPr>
          </a:lstStyle>
          <a:p>
            <a:r>
              <a:rPr lang="tr-TR" altLang="tr-TR" dirty="0"/>
              <a:t>İŞLETME GELİŞTİRME DESTEK PROGRAMI</a:t>
            </a:r>
          </a:p>
          <a:p>
            <a:r>
              <a:rPr lang="tr-TR" altLang="tr-TR" dirty="0" smtClean="0"/>
              <a:t>Model Fabrika Desteği</a:t>
            </a:r>
            <a:endParaRPr lang="tr-TR" altLang="tr-TR" dirty="0"/>
          </a:p>
        </p:txBody>
      </p:sp>
      <p:graphicFrame>
        <p:nvGraphicFramePr>
          <p:cNvPr id="22" name="Tablo 7">
            <a:extLst>
              <a:ext uri="{FF2B5EF4-FFF2-40B4-BE49-F238E27FC236}">
                <a16:creationId xmlns:a16="http://schemas.microsoft.com/office/drawing/2014/main" id="{0AB05EFD-919F-4F38-A0C3-47855C6C4BB8}"/>
              </a:ext>
            </a:extLst>
          </p:cNvPr>
          <p:cNvGraphicFramePr>
            <a:graphicFrameLocks noGrp="1"/>
          </p:cNvGraphicFramePr>
          <p:nvPr>
            <p:extLst>
              <p:ext uri="{D42A27DB-BD31-4B8C-83A1-F6EECF244321}">
                <p14:modId xmlns:p14="http://schemas.microsoft.com/office/powerpoint/2010/main" val="3605454691"/>
              </p:ext>
            </p:extLst>
          </p:nvPr>
        </p:nvGraphicFramePr>
        <p:xfrm>
          <a:off x="6881737" y="3569930"/>
          <a:ext cx="4068836" cy="1576284"/>
        </p:xfrm>
        <a:graphic>
          <a:graphicData uri="http://schemas.openxmlformats.org/drawingml/2006/table">
            <a:tbl>
              <a:tblPr firstRow="1" bandRow="1">
                <a:tableStyleId>{5C22544A-7EE6-4342-B048-85BDC9FD1C3A}</a:tableStyleId>
              </a:tblPr>
              <a:tblGrid>
                <a:gridCol w="2024547">
                  <a:extLst>
                    <a:ext uri="{9D8B030D-6E8A-4147-A177-3AD203B41FA5}">
                      <a16:colId xmlns:a16="http://schemas.microsoft.com/office/drawing/2014/main" val="878604508"/>
                    </a:ext>
                  </a:extLst>
                </a:gridCol>
                <a:gridCol w="1056994">
                  <a:extLst>
                    <a:ext uri="{9D8B030D-6E8A-4147-A177-3AD203B41FA5}">
                      <a16:colId xmlns:a16="http://schemas.microsoft.com/office/drawing/2014/main" val="3520914099"/>
                    </a:ext>
                  </a:extLst>
                </a:gridCol>
                <a:gridCol w="987295">
                  <a:extLst>
                    <a:ext uri="{9D8B030D-6E8A-4147-A177-3AD203B41FA5}">
                      <a16:colId xmlns:a16="http://schemas.microsoft.com/office/drawing/2014/main" val="467639228"/>
                    </a:ext>
                  </a:extLst>
                </a:gridCol>
              </a:tblGrid>
              <a:tr h="763726">
                <a:tc>
                  <a:txBody>
                    <a:bodyPr/>
                    <a:lstStyle/>
                    <a:p>
                      <a:pPr marL="0" algn="l" defTabSz="914400" rtl="0" eaLnBrk="1" latinLnBrk="0" hangingPunct="1"/>
                      <a:r>
                        <a:rPr lang="tr-TR" sz="1400" kern="1200" dirty="0" smtClean="0">
                          <a:solidFill>
                            <a:schemeClr val="bg1">
                              <a:lumMod val="10000"/>
                            </a:schemeClr>
                          </a:solidFill>
                          <a:latin typeface="Calibri" panose="020F0502020204030204" pitchFamily="34" charset="0"/>
                          <a:ea typeface="+mn-ea"/>
                          <a:cs typeface="+mn-cs"/>
                        </a:rPr>
                        <a:t>Destek</a:t>
                      </a:r>
                      <a:r>
                        <a:rPr lang="tr-TR" sz="1400" kern="1200" baseline="0" dirty="0" smtClean="0">
                          <a:solidFill>
                            <a:schemeClr val="bg1">
                              <a:lumMod val="10000"/>
                            </a:schemeClr>
                          </a:solidFill>
                          <a:latin typeface="Calibri" panose="020F0502020204030204" pitchFamily="34" charset="0"/>
                          <a:ea typeface="+mn-ea"/>
                          <a:cs typeface="+mn-cs"/>
                        </a:rPr>
                        <a:t> Konusu</a:t>
                      </a:r>
                      <a:endParaRPr lang="tr-TR" sz="14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400" kern="1200" dirty="0">
                          <a:solidFill>
                            <a:schemeClr val="bg1">
                              <a:lumMod val="10000"/>
                            </a:schemeClr>
                          </a:solidFill>
                          <a:latin typeface="Calibri" panose="020F0502020204030204" pitchFamily="34" charset="0"/>
                          <a:ea typeface="+mn-ea"/>
                          <a:cs typeface="+mn-cs"/>
                        </a:rPr>
                        <a:t>Destek Üst Limiti (TL)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400" kern="1200" dirty="0" smtClean="0">
                          <a:solidFill>
                            <a:schemeClr val="bg1">
                              <a:lumMod val="10000"/>
                            </a:schemeClr>
                          </a:solidFill>
                          <a:latin typeface="Calibri" panose="020F0502020204030204" pitchFamily="34" charset="0"/>
                          <a:ea typeface="+mn-ea"/>
                          <a:cs typeface="+mn-cs"/>
                        </a:rPr>
                        <a:t>Destek Oranı (%)</a:t>
                      </a:r>
                      <a:endParaRPr lang="tr-TR" sz="14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8179207"/>
                  </a:ext>
                </a:extLst>
              </a:tr>
              <a:tr h="812558">
                <a:tc>
                  <a:txBody>
                    <a:bodyPr/>
                    <a:lstStyle/>
                    <a:p>
                      <a:pPr marL="0" algn="l" defTabSz="914400" rtl="0" eaLnBrk="1" latinLnBrk="0" hangingPunct="1"/>
                      <a:r>
                        <a:rPr lang="tr-TR" sz="1400" kern="1200" dirty="0" smtClean="0">
                          <a:solidFill>
                            <a:schemeClr val="bg1">
                              <a:lumMod val="10000"/>
                            </a:schemeClr>
                          </a:solidFill>
                          <a:latin typeface="Calibri" panose="020F0502020204030204" pitchFamily="34" charset="0"/>
                          <a:ea typeface="+mn-ea"/>
                          <a:cs typeface="+mn-cs"/>
                        </a:rPr>
                        <a:t>Model fabrika </a:t>
                      </a:r>
                      <a:r>
                        <a:rPr lang="tr-TR" sz="1400" kern="1200" dirty="0" smtClean="0">
                          <a:solidFill>
                            <a:schemeClr val="bg1">
                              <a:lumMod val="10000"/>
                            </a:schemeClr>
                          </a:solidFill>
                          <a:latin typeface="Calibri" panose="020F0502020204030204" pitchFamily="34" charset="0"/>
                          <a:ea typeface="+mn-ea"/>
                          <a:cs typeface="+mn-cs"/>
                        </a:rPr>
                        <a:t>dijitalleşme</a:t>
                      </a:r>
                      <a:r>
                        <a:rPr lang="tr-TR" sz="1400" kern="1200" baseline="0" dirty="0" smtClean="0">
                          <a:solidFill>
                            <a:schemeClr val="bg1">
                              <a:lumMod val="10000"/>
                            </a:schemeClr>
                          </a:solidFill>
                          <a:latin typeface="Calibri" panose="020F0502020204030204" pitchFamily="34" charset="0"/>
                          <a:ea typeface="+mn-ea"/>
                          <a:cs typeface="+mn-cs"/>
                        </a:rPr>
                        <a:t> eğitimleri</a:t>
                      </a:r>
                      <a:endParaRPr lang="tr-TR" sz="14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tr-TR" sz="1400" kern="1200" dirty="0" smtClean="0">
                          <a:solidFill>
                            <a:schemeClr val="bg1">
                              <a:lumMod val="10000"/>
                            </a:schemeClr>
                          </a:solidFill>
                          <a:latin typeface="Calibri" panose="020F0502020204030204" pitchFamily="34" charset="0"/>
                          <a:ea typeface="+mn-ea"/>
                          <a:cs typeface="+mn-cs"/>
                        </a:rPr>
                        <a:t>100.000</a:t>
                      </a:r>
                      <a:endParaRPr lang="tr-TR" sz="14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tr-TR" sz="1400" kern="1200" dirty="0" smtClean="0">
                          <a:solidFill>
                            <a:schemeClr val="bg1">
                              <a:lumMod val="10000"/>
                            </a:schemeClr>
                          </a:solidFill>
                          <a:latin typeface="Calibri" panose="020F0502020204030204" pitchFamily="34" charset="0"/>
                          <a:ea typeface="+mn-ea"/>
                          <a:cs typeface="+mn-cs"/>
                        </a:rPr>
                        <a:t>60</a:t>
                      </a:r>
                      <a:endParaRPr lang="tr-TR" sz="14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178495"/>
                  </a:ext>
                </a:extLst>
              </a:tr>
            </a:tbl>
          </a:graphicData>
        </a:graphic>
      </p:graphicFrame>
    </p:spTree>
    <p:extLst>
      <p:ext uri="{BB962C8B-B14F-4D97-AF65-F5344CB8AC3E}">
        <p14:creationId xmlns:p14="http://schemas.microsoft.com/office/powerpoint/2010/main" val="334781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4"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defPPr>
              <a:defRPr lang="tr-TR"/>
            </a:defPPr>
            <a:lvl1pPr marR="0" lvl="0" indent="0" algn="ctr" fontAlgn="auto">
              <a:lnSpc>
                <a:spcPct val="90000"/>
              </a:lnSpc>
              <a:spcBef>
                <a:spcPct val="0"/>
              </a:spcBef>
              <a:spcAft>
                <a:spcPts val="0"/>
              </a:spcAft>
              <a:buClrTx/>
              <a:buSzTx/>
              <a:buFontTx/>
              <a:buNone/>
              <a:tabLst/>
              <a:defRPr sz="2800" b="1">
                <a:solidFill>
                  <a:schemeClr val="accent6">
                    <a:lumMod val="60000"/>
                    <a:lumOff val="40000"/>
                  </a:schemeClr>
                </a:solidFill>
                <a:latin typeface="Calibri" panose="020F0502020204030204" pitchFamily="34" charset="0"/>
                <a:ea typeface="+mj-ea"/>
                <a:cs typeface="Times New Roman" panose="02020603050405020304" pitchFamily="18" charset="0"/>
              </a:defRPr>
            </a:lvl1pPr>
          </a:lstStyle>
          <a:p>
            <a:r>
              <a:rPr lang="tr-TR" altLang="tr-TR" dirty="0"/>
              <a:t>İŞLETME GELİŞTİRME DESTEK PROGRAMI</a:t>
            </a:r>
          </a:p>
          <a:p>
            <a:r>
              <a:rPr lang="tr-TR" altLang="tr-TR" dirty="0" smtClean="0"/>
              <a:t>Model Fabrika Desteği</a:t>
            </a:r>
            <a:endParaRPr lang="tr-TR" altLang="tr-TR" dirty="0"/>
          </a:p>
        </p:txBody>
      </p:sp>
      <p:sp>
        <p:nvSpPr>
          <p:cNvPr id="5" name="Alt Başlık 2">
            <a:extLst>
              <a:ext uri="{FF2B5EF4-FFF2-40B4-BE49-F238E27FC236}">
                <a16:creationId xmlns:a16="http://schemas.microsoft.com/office/drawing/2014/main" id="{7F940BCE-3018-4D46-8AC0-9430B719D92B}"/>
              </a:ext>
            </a:extLst>
          </p:cNvPr>
          <p:cNvSpPr txBox="1">
            <a:spLocks/>
          </p:cNvSpPr>
          <p:nvPr/>
        </p:nvSpPr>
        <p:spPr>
          <a:xfrm>
            <a:off x="244372" y="1378968"/>
            <a:ext cx="10821193" cy="32387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accent6">
                  <a:lumMod val="60000"/>
                  <a:lumOff val="40000"/>
                </a:schemeClr>
              </a:buClr>
              <a:buFont typeface="Wingdings" panose="05000000000000000000" pitchFamily="2" charset="2"/>
              <a:buChar char="q"/>
            </a:pPr>
            <a:r>
              <a:rPr lang="tr-TR" sz="2400" dirty="0" smtClean="0"/>
              <a:t>İşletmelerin </a:t>
            </a:r>
            <a:r>
              <a:rPr lang="tr-TR" sz="2400" dirty="0"/>
              <a:t>model fabrikalardan ve/veya MESS Teknoloji Merkezi-</a:t>
            </a:r>
            <a:r>
              <a:rPr lang="tr-TR" sz="2400" dirty="0" err="1"/>
              <a:t>MEXT’den</a:t>
            </a:r>
            <a:r>
              <a:rPr lang="tr-TR" sz="2400" dirty="0"/>
              <a:t> alacakları hizmet giderlerine destek verilir. Söz konusu hizmet giderleri işletmelerin sadece dijitalleşme kapsamında alacakları eğitim hizmetlerini içermektedir. </a:t>
            </a:r>
            <a:endParaRPr lang="tr-TR" sz="2400" dirty="0" smtClean="0"/>
          </a:p>
          <a:p>
            <a:pPr algn="just">
              <a:lnSpc>
                <a:spcPct val="150000"/>
              </a:lnSpc>
              <a:buClr>
                <a:schemeClr val="accent6">
                  <a:lumMod val="60000"/>
                  <a:lumOff val="40000"/>
                </a:schemeClr>
              </a:buClr>
              <a:buFont typeface="Wingdings" panose="05000000000000000000" pitchFamily="2" charset="2"/>
              <a:buChar char="q"/>
            </a:pPr>
            <a:r>
              <a:rPr lang="tr-TR" sz="2400" dirty="0" smtClean="0"/>
              <a:t>Hizmet </a:t>
            </a:r>
            <a:r>
              <a:rPr lang="tr-TR" sz="2400" dirty="0"/>
              <a:t>sağlayıcı tarafından düzenlenen faturada, işletme tarafından katılım sağlanan eğitim modüllerinin isimleri ve kapsamının dijitalleşme olduğuna dair bilgilerin yer alması </a:t>
            </a:r>
            <a:r>
              <a:rPr lang="tr-TR" sz="2400" dirty="0" smtClean="0"/>
              <a:t>gerekir.</a:t>
            </a:r>
          </a:p>
          <a:p>
            <a:pPr algn="just">
              <a:lnSpc>
                <a:spcPct val="150000"/>
              </a:lnSpc>
              <a:buClr>
                <a:schemeClr val="accent6">
                  <a:lumMod val="60000"/>
                  <a:lumOff val="40000"/>
                </a:schemeClr>
              </a:buClr>
              <a:buFont typeface="Wingdings" panose="05000000000000000000" pitchFamily="2" charset="2"/>
              <a:buChar char="q"/>
            </a:pPr>
            <a:r>
              <a:rPr lang="tr-TR" sz="2400" dirty="0" smtClean="0"/>
              <a:t>Destek </a:t>
            </a:r>
            <a:r>
              <a:rPr lang="tr-TR" sz="2400" dirty="0"/>
              <a:t>programı süresince desteğin üst limiti 100.000 (yüz bin) TL’dir</a:t>
            </a:r>
            <a:endParaRPr 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78178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4"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defPPr>
              <a:defRPr lang="tr-TR"/>
            </a:defPPr>
            <a:lvl1pPr marR="0" lvl="0" indent="0" algn="ctr" fontAlgn="auto">
              <a:lnSpc>
                <a:spcPct val="90000"/>
              </a:lnSpc>
              <a:spcBef>
                <a:spcPct val="0"/>
              </a:spcBef>
              <a:spcAft>
                <a:spcPts val="0"/>
              </a:spcAft>
              <a:buClrTx/>
              <a:buSzTx/>
              <a:buFontTx/>
              <a:buNone/>
              <a:tabLst/>
              <a:defRPr sz="2800" b="1">
                <a:solidFill>
                  <a:schemeClr val="accent6">
                    <a:lumMod val="60000"/>
                    <a:lumOff val="40000"/>
                  </a:schemeClr>
                </a:solidFill>
                <a:latin typeface="Calibri" panose="020F0502020204030204" pitchFamily="34" charset="0"/>
                <a:ea typeface="+mj-ea"/>
                <a:cs typeface="Times New Roman" panose="02020603050405020304" pitchFamily="18" charset="0"/>
              </a:defRPr>
            </a:lvl1pPr>
          </a:lstStyle>
          <a:p>
            <a:r>
              <a:rPr lang="tr-TR" altLang="tr-TR" dirty="0"/>
              <a:t>İŞLETME GELİŞTİRME DESTEK PROGRAMI</a:t>
            </a:r>
          </a:p>
          <a:p>
            <a:r>
              <a:rPr lang="tr-TR" altLang="tr-TR" dirty="0" smtClean="0"/>
              <a:t>Model Fabrika Desteği</a:t>
            </a:r>
            <a:endParaRPr lang="tr-TR" altLang="tr-TR" dirty="0"/>
          </a:p>
        </p:txBody>
      </p:sp>
      <p:sp>
        <p:nvSpPr>
          <p:cNvPr id="5" name="Alt Başlık 2">
            <a:extLst>
              <a:ext uri="{FF2B5EF4-FFF2-40B4-BE49-F238E27FC236}">
                <a16:creationId xmlns:a16="http://schemas.microsoft.com/office/drawing/2014/main" id="{7F940BCE-3018-4D46-8AC0-9430B719D92B}"/>
              </a:ext>
            </a:extLst>
          </p:cNvPr>
          <p:cNvSpPr txBox="1">
            <a:spLocks/>
          </p:cNvSpPr>
          <p:nvPr/>
        </p:nvSpPr>
        <p:spPr>
          <a:xfrm>
            <a:off x="761207" y="1431975"/>
            <a:ext cx="10821193" cy="36038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Clr>
                <a:schemeClr val="accent6">
                  <a:lumMod val="60000"/>
                  <a:lumOff val="40000"/>
                </a:schemeClr>
              </a:buClr>
              <a:buNone/>
            </a:pPr>
            <a:r>
              <a:rPr lang="tr-TR" sz="2400" dirty="0" smtClean="0">
                <a:latin typeface="Calibri" panose="020F0502020204030204" pitchFamily="34" charset="0"/>
                <a:cs typeface="Calibri" panose="020F0502020204030204" pitchFamily="34" charset="0"/>
              </a:rPr>
              <a:t>Uygulama Esasları Model </a:t>
            </a:r>
            <a:r>
              <a:rPr lang="tr-TR" sz="2400" dirty="0">
                <a:latin typeface="Calibri" panose="020F0502020204030204" pitchFamily="34" charset="0"/>
                <a:cs typeface="Calibri" panose="020F0502020204030204" pitchFamily="34" charset="0"/>
              </a:rPr>
              <a:t>Fabrika Eğitimleri GEÇİCİ MADDE </a:t>
            </a:r>
            <a:r>
              <a:rPr lang="tr-TR" sz="2400" dirty="0" smtClean="0">
                <a:latin typeface="Calibri" panose="020F0502020204030204" pitchFamily="34" charset="0"/>
                <a:cs typeface="Calibri" panose="020F0502020204030204" pitchFamily="34" charset="0"/>
              </a:rPr>
              <a:t>2-</a:t>
            </a:r>
          </a:p>
          <a:p>
            <a:pPr algn="just">
              <a:lnSpc>
                <a:spcPct val="150000"/>
              </a:lnSpc>
              <a:buClr>
                <a:schemeClr val="accent6">
                  <a:lumMod val="60000"/>
                  <a:lumOff val="40000"/>
                </a:schemeClr>
              </a:buClr>
              <a:buFont typeface="Wingdings" panose="05000000000000000000" pitchFamily="2" charset="2"/>
              <a:buChar char="q"/>
            </a:pPr>
            <a:r>
              <a:rPr lang="tr-TR" sz="2400" dirty="0" smtClean="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31.12.2023 tarihine kadar Model Fabrikalardan yalın dönüşüme yönelik olarak eğitim hizmeti alan işletmeler de Model Fabrika Desteği kapsamında ödeme talep edebileceklerdir. Model Fabrika Desteği kapsamında desteklenen eğitim hizmetleri Yalın Dönüşüm Desteği kapsamında ayrıca desteklenmez</a:t>
            </a:r>
            <a:r>
              <a:rPr lang="tr-TR" sz="2400" dirty="0" smtClean="0">
                <a:latin typeface="Calibri" panose="020F0502020204030204" pitchFamily="34" charset="0"/>
                <a:cs typeface="Calibri" panose="020F0502020204030204" pitchFamily="34" charset="0"/>
              </a:rPr>
              <a:t>.</a:t>
            </a:r>
            <a:endParaRPr 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461704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r="19692" b="46401"/>
          <a:stretch/>
        </p:blipFill>
        <p:spPr>
          <a:xfrm>
            <a:off x="354543" y="1072274"/>
            <a:ext cx="5936529" cy="2228710"/>
          </a:xfrm>
          <a:prstGeom prst="rect">
            <a:avLst/>
          </a:prstGeom>
        </p:spPr>
      </p:pic>
      <p:sp>
        <p:nvSpPr>
          <p:cNvPr id="5" name="Oval 4"/>
          <p:cNvSpPr/>
          <p:nvPr/>
        </p:nvSpPr>
        <p:spPr>
          <a:xfrm>
            <a:off x="5550408" y="1234440"/>
            <a:ext cx="886968" cy="5577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6912864" y="868427"/>
            <a:ext cx="4032505" cy="276999"/>
          </a:xfrm>
          <a:prstGeom prst="rect">
            <a:avLst/>
          </a:prstGeom>
          <a:noFill/>
          <a:ln w="28575">
            <a:solidFill>
              <a:srgbClr val="FF0000"/>
            </a:solidFill>
          </a:ln>
        </p:spPr>
        <p:txBody>
          <a:bodyPr wrap="square" rtlCol="0">
            <a:spAutoFit/>
          </a:bodyPr>
          <a:lstStyle/>
          <a:p>
            <a:r>
              <a:rPr lang="tr-TR" sz="1200" dirty="0" smtClean="0">
                <a:solidFill>
                  <a:schemeClr val="bg1">
                    <a:lumMod val="10000"/>
                  </a:schemeClr>
                </a:solidFill>
                <a:latin typeface="Calibri" panose="020F0502020204030204" pitchFamily="34" charset="0"/>
                <a:hlinkClick r:id="rId3"/>
              </a:rPr>
              <a:t>www.kosgeb.gov.tr</a:t>
            </a:r>
            <a:r>
              <a:rPr lang="tr-TR" sz="1200" dirty="0" smtClean="0">
                <a:solidFill>
                  <a:schemeClr val="bg1">
                    <a:lumMod val="10000"/>
                  </a:schemeClr>
                </a:solidFill>
                <a:latin typeface="Calibri" panose="020F0502020204030204" pitchFamily="34" charset="0"/>
              </a:rPr>
              <a:t> adresinden e-hizmetler bölümüne tıklanır.</a:t>
            </a:r>
            <a:endParaRPr lang="tr-TR" sz="1200" dirty="0">
              <a:solidFill>
                <a:schemeClr val="bg1">
                  <a:lumMod val="10000"/>
                </a:schemeClr>
              </a:solidFill>
              <a:latin typeface="Calibri" panose="020F0502020204030204" pitchFamily="34" charset="0"/>
            </a:endParaRPr>
          </a:p>
        </p:txBody>
      </p:sp>
      <p:cxnSp>
        <p:nvCxnSpPr>
          <p:cNvPr id="10" name="Eğri Bağlayıcı 9"/>
          <p:cNvCxnSpPr>
            <a:stCxn id="5" idx="6"/>
            <a:endCxn id="6" idx="1"/>
          </p:cNvCxnSpPr>
          <p:nvPr/>
        </p:nvCxnSpPr>
        <p:spPr>
          <a:xfrm flipV="1">
            <a:off x="6437376" y="1006927"/>
            <a:ext cx="475488" cy="506405"/>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rotWithShape="1">
          <a:blip r:embed="rId4"/>
          <a:srcRect l="2258" r="17344" b="33542"/>
          <a:stretch/>
        </p:blipFill>
        <p:spPr>
          <a:xfrm>
            <a:off x="356616" y="3463150"/>
            <a:ext cx="5934456" cy="2532888"/>
          </a:xfrm>
          <a:prstGeom prst="rect">
            <a:avLst/>
          </a:prstGeom>
        </p:spPr>
      </p:pic>
      <p:sp>
        <p:nvSpPr>
          <p:cNvPr id="35" name="Oval 34"/>
          <p:cNvSpPr/>
          <p:nvPr/>
        </p:nvSpPr>
        <p:spPr>
          <a:xfrm>
            <a:off x="4994149" y="4198417"/>
            <a:ext cx="1443227" cy="576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Metin kutusu 35"/>
          <p:cNvSpPr txBox="1"/>
          <p:nvPr/>
        </p:nvSpPr>
        <p:spPr>
          <a:xfrm>
            <a:off x="6903718" y="3380024"/>
            <a:ext cx="4032505" cy="646331"/>
          </a:xfrm>
          <a:prstGeom prst="rect">
            <a:avLst/>
          </a:prstGeom>
          <a:noFill/>
          <a:ln w="28575">
            <a:solidFill>
              <a:srgbClr val="FF0000"/>
            </a:solidFill>
          </a:ln>
        </p:spPr>
        <p:txBody>
          <a:bodyPr wrap="square" rtlCol="0">
            <a:spAutoFit/>
          </a:bodyPr>
          <a:lstStyle>
            <a:defPPr>
              <a:defRPr lang="tr-TR"/>
            </a:defPPr>
            <a:lvl1pPr>
              <a:defRPr sz="1200">
                <a:solidFill>
                  <a:schemeClr val="bg1">
                    <a:lumMod val="10000"/>
                  </a:schemeClr>
                </a:solidFill>
                <a:latin typeface="Calibri" panose="020F0502020204030204" pitchFamily="34" charset="0"/>
              </a:defRPr>
            </a:lvl1pPr>
          </a:lstStyle>
          <a:p>
            <a:r>
              <a:rPr lang="tr-TR" dirty="0"/>
              <a:t>Burada yer alan arama bölümüne </a:t>
            </a:r>
            <a:r>
              <a:rPr lang="tr-TR" dirty="0" smtClean="0"/>
              <a:t>«İşletme Geliştirme Destek Programı Başvurusu» yazılarak e-devlet </a:t>
            </a:r>
            <a:r>
              <a:rPr lang="tr-TR" dirty="0"/>
              <a:t>üzerinden </a:t>
            </a:r>
            <a:r>
              <a:rPr lang="tr-TR" dirty="0" smtClean="0"/>
              <a:t>program başvurusu yapılır. (2 yıllık program süresi başlamış olur.)</a:t>
            </a:r>
            <a:endParaRPr lang="tr-TR" dirty="0"/>
          </a:p>
        </p:txBody>
      </p:sp>
      <p:cxnSp>
        <p:nvCxnSpPr>
          <p:cNvPr id="37" name="Eğri Bağlayıcı 36"/>
          <p:cNvCxnSpPr/>
          <p:nvPr/>
        </p:nvCxnSpPr>
        <p:spPr>
          <a:xfrm flipV="1">
            <a:off x="6428230" y="3980189"/>
            <a:ext cx="475488" cy="506405"/>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1079" y="1513332"/>
            <a:ext cx="420624"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lumMod val="10000"/>
                  </a:schemeClr>
                </a:solidFill>
                <a:latin typeface="Calibri" panose="020F0502020204030204" pitchFamily="34" charset="0"/>
              </a:rPr>
              <a:t>1</a:t>
            </a:r>
          </a:p>
        </p:txBody>
      </p:sp>
      <p:sp>
        <p:nvSpPr>
          <p:cNvPr id="39" name="Oval 38"/>
          <p:cNvSpPr/>
          <p:nvPr/>
        </p:nvSpPr>
        <p:spPr>
          <a:xfrm>
            <a:off x="77725" y="4198417"/>
            <a:ext cx="420624"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lumMod val="10000"/>
                  </a:schemeClr>
                </a:solidFill>
                <a:latin typeface="Calibri" panose="020F0502020204030204" pitchFamily="34" charset="0"/>
              </a:rPr>
              <a:t>2</a:t>
            </a:r>
            <a:endParaRPr lang="tr-TR" dirty="0">
              <a:solidFill>
                <a:schemeClr val="bg1">
                  <a:lumMod val="10000"/>
                </a:schemeClr>
              </a:solidFill>
              <a:latin typeface="Calibri" panose="020F0502020204030204" pitchFamily="34" charset="0"/>
            </a:endParaRPr>
          </a:p>
        </p:txBody>
      </p:sp>
      <p:sp>
        <p:nvSpPr>
          <p:cNvPr id="40" name="Başlık 1"/>
          <p:cNvSpPr txBox="1">
            <a:spLocks/>
          </p:cNvSpPr>
          <p:nvPr/>
        </p:nvSpPr>
        <p:spPr>
          <a:xfrm>
            <a:off x="571500" y="-10643"/>
            <a:ext cx="11620500" cy="1043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marR="0" lvl="0" indent="0" algn="ctr" fontAlgn="auto">
              <a:lnSpc>
                <a:spcPct val="80000"/>
              </a:lnSpc>
              <a:spcAft>
                <a:spcPts val="0"/>
              </a:spcAft>
              <a:buClrTx/>
              <a:buSzTx/>
              <a:tabLst/>
              <a:defRPr/>
            </a:pPr>
            <a:r>
              <a:rPr lang="tr-TR" altLang="tr-TR" sz="3600" b="1" dirty="0">
                <a:solidFill>
                  <a:schemeClr val="accent6">
                    <a:lumMod val="60000"/>
                    <a:lumOff val="40000"/>
                  </a:schemeClr>
                </a:solidFill>
                <a:latin typeface="Calibri" panose="020F0502020204030204" pitchFamily="34" charset="0"/>
                <a:cs typeface="Times New Roman" panose="02020603050405020304" pitchFamily="18" charset="0"/>
              </a:rPr>
              <a:t>KOBİ BİLGİ SİSTEMİNE (KBS) GİRİŞ</a:t>
            </a:r>
          </a:p>
        </p:txBody>
      </p:sp>
      <p:sp>
        <p:nvSpPr>
          <p:cNvPr id="13" name="Metin kutusu 12"/>
          <p:cNvSpPr txBox="1"/>
          <p:nvPr/>
        </p:nvSpPr>
        <p:spPr>
          <a:xfrm>
            <a:off x="6912864" y="4244583"/>
            <a:ext cx="4032505" cy="1384995"/>
          </a:xfrm>
          <a:prstGeom prst="rect">
            <a:avLst/>
          </a:prstGeom>
          <a:noFill/>
          <a:ln w="28575">
            <a:solidFill>
              <a:srgbClr val="FF0000"/>
            </a:solidFill>
          </a:ln>
        </p:spPr>
        <p:txBody>
          <a:bodyPr wrap="square" rtlCol="0">
            <a:spAutoFit/>
          </a:bodyPr>
          <a:lstStyle>
            <a:defPPr>
              <a:defRPr lang="tr-TR"/>
            </a:defPPr>
            <a:lvl1pPr>
              <a:defRPr sz="1200">
                <a:solidFill>
                  <a:schemeClr val="bg1">
                    <a:lumMod val="10000"/>
                  </a:schemeClr>
                </a:solidFill>
                <a:latin typeface="Calibri" panose="020F0502020204030204" pitchFamily="34" charset="0"/>
              </a:defRPr>
            </a:lvl1pPr>
          </a:lstStyle>
          <a:p>
            <a:r>
              <a:rPr lang="tr-TR" dirty="0" smtClean="0"/>
              <a:t>2 yıllık program süresi içerisinde hizmet alımı gerçekleştirildikten sonra, burada </a:t>
            </a:r>
            <a:r>
              <a:rPr lang="tr-TR" dirty="0"/>
              <a:t>yer alan arama </a:t>
            </a:r>
            <a:r>
              <a:rPr lang="tr-TR" dirty="0" smtClean="0"/>
              <a:t>bölüme «Destek Ödeme Başvurularının Alınması» yazılarak e-devlet üzerinden giriş yapılmalı ve açılan listeden «İşletme Geliştirme Destek Programı Yalın Dönüşüm Desteği» ödeme başvurusu seçilerek ödeme talebi gerçekleştirilmelidir. (2 yıllık program süresi başlamış olur.)</a:t>
            </a:r>
            <a:endParaRPr lang="tr-TR" dirty="0"/>
          </a:p>
        </p:txBody>
      </p:sp>
      <p:cxnSp>
        <p:nvCxnSpPr>
          <p:cNvPr id="14" name="Eğri Bağlayıcı 13"/>
          <p:cNvCxnSpPr>
            <a:stCxn id="35" idx="6"/>
          </p:cNvCxnSpPr>
          <p:nvPr/>
        </p:nvCxnSpPr>
        <p:spPr>
          <a:xfrm>
            <a:off x="6437376" y="4486594"/>
            <a:ext cx="475488" cy="358155"/>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2584174" y="6188765"/>
            <a:ext cx="6294783" cy="369332"/>
          </a:xfrm>
          <a:prstGeom prst="rect">
            <a:avLst/>
          </a:prstGeom>
          <a:noFill/>
        </p:spPr>
        <p:txBody>
          <a:bodyPr wrap="square" rtlCol="0">
            <a:spAutoFit/>
          </a:bodyPr>
          <a:lstStyle/>
          <a:p>
            <a:r>
              <a:rPr lang="tr-TR" b="1" dirty="0" smtClean="0">
                <a:solidFill>
                  <a:schemeClr val="bg2"/>
                </a:solidFill>
              </a:rPr>
              <a:t>www.kosgeb.gov.tr</a:t>
            </a:r>
            <a:endParaRPr lang="tr-TR" b="1" dirty="0">
              <a:solidFill>
                <a:schemeClr val="bg2"/>
              </a:solidFill>
            </a:endParaRPr>
          </a:p>
        </p:txBody>
      </p:sp>
    </p:spTree>
    <p:extLst>
      <p:ext uri="{BB962C8B-B14F-4D97-AF65-F5344CB8AC3E}">
        <p14:creationId xmlns:p14="http://schemas.microsoft.com/office/powerpoint/2010/main" val="275535554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7C1868C5-B491-42BF-9F5C-46095BC3F40A}" type="slidenum">
              <a:rPr lang="tr-TR" smtClean="0"/>
              <a:t>18</a:t>
            </a:fld>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465"/>
          </a:xfrm>
          <a:prstGeom prst="rect">
            <a:avLst/>
          </a:prstGeom>
        </p:spPr>
      </p:pic>
      <p:sp>
        <p:nvSpPr>
          <p:cNvPr id="4" name="Metin kutusu 3"/>
          <p:cNvSpPr txBox="1"/>
          <p:nvPr/>
        </p:nvSpPr>
        <p:spPr>
          <a:xfrm>
            <a:off x="1802295" y="503583"/>
            <a:ext cx="8587409" cy="861774"/>
          </a:xfrm>
          <a:prstGeom prst="rect">
            <a:avLst/>
          </a:prstGeom>
          <a:noFill/>
        </p:spPr>
        <p:txBody>
          <a:bodyPr wrap="square" rtlCol="0">
            <a:spAutoFit/>
          </a:bodyPr>
          <a:lstStyle/>
          <a:p>
            <a:pPr algn="ctr"/>
            <a:r>
              <a:rPr lang="tr-TR" sz="5000" b="1" smtClean="0">
                <a:solidFill>
                  <a:schemeClr val="bg2"/>
                </a:solidFill>
                <a:effectLst>
                  <a:outerShdw blurRad="38100" dist="38100" dir="2700000" algn="tl">
                    <a:srgbClr val="000000">
                      <a:alpha val="43137"/>
                    </a:srgbClr>
                  </a:outerShdw>
                </a:effectLst>
              </a:rPr>
              <a:t>TEŞEKKÜRLER</a:t>
            </a:r>
            <a:endParaRPr lang="tr-TR" sz="50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48809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5"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altLang="tr-TR" sz="2800" b="1" i="0" u="none" strike="noStrike" kern="1200" cap="none" spc="0" normalizeH="0" baseline="0" noProof="0" dirty="0">
              <a:ln>
                <a:noFill/>
              </a:ln>
              <a:solidFill>
                <a:srgbClr val="00759E"/>
              </a:solidFill>
              <a:effectLst/>
              <a:uLnTx/>
              <a:uFillTx/>
              <a:latin typeface="Times New Roman" panose="02020603050405020304" pitchFamily="18" charset="0"/>
              <a:ea typeface="Segoe UI Black"/>
              <a:cs typeface="Times New Roman" panose="02020603050405020304" pitchFamily="18" charset="0"/>
            </a:endParaRPr>
          </a:p>
        </p:txBody>
      </p:sp>
      <p:sp>
        <p:nvSpPr>
          <p:cNvPr id="6" name="Başlık 1"/>
          <p:cNvSpPr txBox="1">
            <a:spLocks/>
          </p:cNvSpPr>
          <p:nvPr/>
        </p:nvSpPr>
        <p:spPr>
          <a:xfrm>
            <a:off x="714756" y="164848"/>
            <a:ext cx="11620500" cy="10439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lvl="0" algn="ctr">
              <a:defRPr/>
            </a:pPr>
            <a:r>
              <a:rPr lang="tr-TR" altLang="tr-TR" sz="4800" b="1" dirty="0">
                <a:solidFill>
                  <a:schemeClr val="accent6">
                    <a:lumMod val="60000"/>
                    <a:lumOff val="40000"/>
                  </a:schemeClr>
                </a:solidFill>
                <a:latin typeface="Calibri" panose="020F0502020204030204" pitchFamily="34" charset="0"/>
                <a:cs typeface="Times New Roman" panose="02020603050405020304" pitchFamily="18" charset="0"/>
              </a:rPr>
              <a:t>SUNUM İÇERİĞİ</a:t>
            </a:r>
          </a:p>
        </p:txBody>
      </p:sp>
      <p:sp>
        <p:nvSpPr>
          <p:cNvPr id="7" name="Metin kutusu 6"/>
          <p:cNvSpPr txBox="1"/>
          <p:nvPr/>
        </p:nvSpPr>
        <p:spPr>
          <a:xfrm>
            <a:off x="251926" y="1626677"/>
            <a:ext cx="11653562" cy="3416320"/>
          </a:xfrm>
          <a:prstGeom prst="rect">
            <a:avLst/>
          </a:prstGeom>
          <a:noFill/>
        </p:spPr>
        <p:txBody>
          <a:bodyPr wrap="square" rtlCol="0">
            <a:spAutoFit/>
          </a:bodyPr>
          <a:lstStyle/>
          <a:p>
            <a:pPr marL="457200" indent="-457200" algn="just">
              <a:lnSpc>
                <a:spcPct val="150000"/>
              </a:lnSpc>
              <a:buClr>
                <a:schemeClr val="accent6">
                  <a:lumMod val="60000"/>
                  <a:lumOff val="40000"/>
                </a:schemeClr>
              </a:buClr>
              <a:buFont typeface="Wingdings" panose="05000000000000000000" pitchFamily="2" charset="2"/>
              <a:buChar char="q"/>
            </a:pPr>
            <a:r>
              <a:rPr lang="tr-TR" sz="3600" dirty="0" smtClean="0">
                <a:solidFill>
                  <a:schemeClr val="bg1">
                    <a:lumMod val="10000"/>
                  </a:schemeClr>
                </a:solidFill>
                <a:latin typeface="Calibri" panose="020F0502020204030204" pitchFamily="34" charset="0"/>
              </a:rPr>
              <a:t>Destek Künyesi</a:t>
            </a:r>
            <a:endParaRPr lang="tr-TR" sz="3600" dirty="0">
              <a:solidFill>
                <a:schemeClr val="bg1">
                  <a:lumMod val="10000"/>
                </a:schemeClr>
              </a:solidFill>
              <a:latin typeface="Calibri" panose="020F0502020204030204" pitchFamily="34" charset="0"/>
            </a:endParaRPr>
          </a:p>
          <a:p>
            <a:pPr marL="457200" indent="-457200" algn="just">
              <a:lnSpc>
                <a:spcPct val="150000"/>
              </a:lnSpc>
              <a:buClr>
                <a:schemeClr val="accent6">
                  <a:lumMod val="60000"/>
                  <a:lumOff val="40000"/>
                </a:schemeClr>
              </a:buClr>
              <a:buFont typeface="Wingdings" panose="05000000000000000000" pitchFamily="2" charset="2"/>
              <a:buChar char="q"/>
            </a:pPr>
            <a:r>
              <a:rPr lang="tr-TR" sz="3600" dirty="0">
                <a:solidFill>
                  <a:schemeClr val="bg1">
                    <a:lumMod val="10000"/>
                  </a:schemeClr>
                </a:solidFill>
                <a:latin typeface="Calibri" panose="020F0502020204030204" pitchFamily="34" charset="0"/>
              </a:rPr>
              <a:t>Destek </a:t>
            </a:r>
            <a:r>
              <a:rPr lang="tr-TR" sz="3600" dirty="0" smtClean="0">
                <a:solidFill>
                  <a:schemeClr val="bg1">
                    <a:lumMod val="10000"/>
                  </a:schemeClr>
                </a:solidFill>
                <a:latin typeface="Calibri" panose="020F0502020204030204" pitchFamily="34" charset="0"/>
              </a:rPr>
              <a:t>Süreci</a:t>
            </a:r>
          </a:p>
          <a:p>
            <a:pPr marL="457200" indent="-457200" algn="just">
              <a:lnSpc>
                <a:spcPct val="150000"/>
              </a:lnSpc>
              <a:buClr>
                <a:schemeClr val="accent6">
                  <a:lumMod val="60000"/>
                  <a:lumOff val="40000"/>
                </a:schemeClr>
              </a:buClr>
              <a:buFont typeface="Wingdings" panose="05000000000000000000" pitchFamily="2" charset="2"/>
              <a:buChar char="q"/>
            </a:pPr>
            <a:r>
              <a:rPr lang="tr-TR" sz="3600" dirty="0" smtClean="0">
                <a:solidFill>
                  <a:schemeClr val="bg1">
                    <a:lumMod val="10000"/>
                  </a:schemeClr>
                </a:solidFill>
                <a:latin typeface="Calibri" panose="020F0502020204030204" pitchFamily="34" charset="0"/>
              </a:rPr>
              <a:t>Model Fabrika Desteği</a:t>
            </a:r>
            <a:endParaRPr lang="tr-TR" sz="3600" dirty="0" smtClean="0">
              <a:solidFill>
                <a:schemeClr val="bg1">
                  <a:lumMod val="10000"/>
                </a:schemeClr>
              </a:solidFill>
              <a:latin typeface="Calibri" panose="020F0502020204030204" pitchFamily="34" charset="0"/>
            </a:endParaRPr>
          </a:p>
          <a:p>
            <a:pPr marL="457200" indent="-457200" algn="just">
              <a:lnSpc>
                <a:spcPct val="150000"/>
              </a:lnSpc>
              <a:buClr>
                <a:schemeClr val="accent6">
                  <a:lumMod val="60000"/>
                  <a:lumOff val="40000"/>
                </a:schemeClr>
              </a:buClr>
              <a:buFont typeface="Wingdings" panose="05000000000000000000" pitchFamily="2" charset="2"/>
              <a:buChar char="q"/>
            </a:pPr>
            <a:r>
              <a:rPr lang="tr-TR" sz="3600" dirty="0" smtClean="0">
                <a:solidFill>
                  <a:schemeClr val="bg1">
                    <a:lumMod val="10000"/>
                  </a:schemeClr>
                </a:solidFill>
                <a:latin typeface="Calibri" panose="020F0502020204030204" pitchFamily="34" charset="0"/>
              </a:rPr>
              <a:t>KOBİ Bilgi Sistemi Süreci</a:t>
            </a:r>
            <a:endParaRPr lang="tr-TR" sz="3600" dirty="0">
              <a:solidFill>
                <a:schemeClr val="bg1">
                  <a:lumMod val="10000"/>
                </a:schemeClr>
              </a:solidFill>
              <a:latin typeface="Calibri" panose="020F0502020204030204" pitchFamily="34" charset="0"/>
            </a:endParaRPr>
          </a:p>
        </p:txBody>
      </p:sp>
    </p:spTree>
    <p:extLst>
      <p:ext uri="{BB962C8B-B14F-4D97-AF65-F5344CB8AC3E}">
        <p14:creationId xmlns:p14="http://schemas.microsoft.com/office/powerpoint/2010/main" val="1243454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35" name="TextBox 1"/>
          <p:cNvSpPr txBox="1"/>
          <p:nvPr/>
        </p:nvSpPr>
        <p:spPr>
          <a:xfrm rot="16200000">
            <a:off x="-1900610" y="2387073"/>
            <a:ext cx="5486400" cy="1041969"/>
          </a:xfrm>
          <a:prstGeom prst="rect">
            <a:avLst/>
          </a:prstGeom>
          <a:noFill/>
        </p:spPr>
        <p:txBody>
          <a:bodyPr wrap="square" lIns="91429" tIns="45714" rIns="91429" bIns="45714" rtlCol="0" anchor="b" anchorCtr="0">
            <a:norm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Yuvarlatılmış Dikdörtgen 35"/>
          <p:cNvSpPr/>
          <p:nvPr/>
        </p:nvSpPr>
        <p:spPr>
          <a:xfrm>
            <a:off x="475488" y="4005071"/>
            <a:ext cx="5652513" cy="220607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0" lang="tr-TR"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7" name="Yuvarlatılmış Dikdörtgen 36"/>
          <p:cNvSpPr/>
          <p:nvPr/>
        </p:nvSpPr>
        <p:spPr>
          <a:xfrm>
            <a:off x="6704064" y="1193810"/>
            <a:ext cx="4424183" cy="5017339"/>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marL="0" marR="0" lvl="0" indent="0" algn="ctr" defTabSz="91429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smtClean="0">
              <a:ln>
                <a:noFill/>
              </a:ln>
              <a:solidFill>
                <a:prstClr val="black"/>
              </a:solidFill>
              <a:effectLst/>
              <a:uLnTx/>
              <a:uFillTx/>
              <a:latin typeface="Calibri"/>
              <a:ea typeface="+mn-ea"/>
              <a:cs typeface="+mn-cs"/>
            </a:endParaRPr>
          </a:p>
          <a:p>
            <a:pPr marL="0" marR="0" lvl="0" indent="0" algn="ctr" defTabSz="914290" rtl="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smtClean="0">
              <a:ln>
                <a:noFill/>
              </a:ln>
              <a:solidFill>
                <a:prstClr val="black"/>
              </a:solidFill>
              <a:effectLst/>
              <a:uLnTx/>
              <a:uFillTx/>
              <a:latin typeface="Calibri"/>
              <a:ea typeface="+mn-ea"/>
              <a:cs typeface="+mn-cs"/>
            </a:endParaRPr>
          </a:p>
          <a:p>
            <a:pPr marL="0" marR="0" lvl="0" indent="0" algn="l" defTabSz="914290" rtl="0" eaLnBrk="1" fontAlgn="auto" latinLnBrk="0" hangingPunct="1">
              <a:lnSpc>
                <a:spcPct val="100000"/>
              </a:lnSpc>
              <a:spcBef>
                <a:spcPts val="0"/>
              </a:spcBef>
              <a:spcAft>
                <a:spcPts val="0"/>
              </a:spcAft>
              <a:buClrTx/>
              <a:buSzTx/>
              <a:buFontTx/>
              <a:buNone/>
              <a:tabLst/>
              <a:defRPr/>
            </a:pPr>
            <a:endParaRPr kumimoji="0" lang="tr-TR"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2" name="Yuvarlatılmış Dikdörtgen 41"/>
          <p:cNvSpPr/>
          <p:nvPr/>
        </p:nvSpPr>
        <p:spPr>
          <a:xfrm>
            <a:off x="475488" y="1193810"/>
            <a:ext cx="5578914" cy="2421352"/>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91429" tIns="45714" rIns="91429" bIns="45714" rtlCol="0" anchor="ctr"/>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0" lang="tr-TR"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4" name="Metin kutusu 43"/>
          <p:cNvSpPr txBox="1"/>
          <p:nvPr/>
        </p:nvSpPr>
        <p:spPr>
          <a:xfrm>
            <a:off x="832104" y="1299758"/>
            <a:ext cx="4655091" cy="373427"/>
          </a:xfrm>
          <a:prstGeom prst="rect">
            <a:avLst/>
          </a:prstGeom>
          <a:solidFill>
            <a:sysClr val="window" lastClr="FFFFFF"/>
          </a:solidFill>
          <a:ln w="25400" cap="flat" cmpd="sng" algn="ctr">
            <a:solidFill>
              <a:srgbClr val="4F81BD"/>
            </a:solidFill>
            <a:prstDash val="solid"/>
          </a:ln>
          <a:effectLst/>
        </p:spPr>
        <p:txBody>
          <a:bodyPr wrap="square" lIns="91429" tIns="45714" rIns="91429" bIns="45714"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rgbClr val="00B0F0"/>
                </a:solidFill>
                <a:effectLst/>
                <a:uLnTx/>
                <a:uFillTx/>
                <a:latin typeface="Calibri"/>
                <a:ea typeface="+mn-ea"/>
                <a:cs typeface="+mn-cs"/>
              </a:rPr>
              <a:t>        Amacı ve Kapsamı</a:t>
            </a:r>
          </a:p>
        </p:txBody>
      </p:sp>
      <p:sp>
        <p:nvSpPr>
          <p:cNvPr id="46" name="Metin kutusu 45"/>
          <p:cNvSpPr txBox="1"/>
          <p:nvPr/>
        </p:nvSpPr>
        <p:spPr>
          <a:xfrm>
            <a:off x="7130313" y="1371768"/>
            <a:ext cx="3226791" cy="373427"/>
          </a:xfrm>
          <a:prstGeom prst="rect">
            <a:avLst/>
          </a:prstGeom>
          <a:solidFill>
            <a:sysClr val="window" lastClr="FFFFFF"/>
          </a:solidFill>
          <a:ln w="25400" cap="flat" cmpd="sng" algn="ctr">
            <a:solidFill>
              <a:srgbClr val="0CA446"/>
            </a:solidFill>
            <a:prstDash val="solid"/>
          </a:ln>
          <a:effectLst/>
        </p:spPr>
        <p:txBody>
          <a:bodyPr wrap="square" lIns="91429" tIns="45714" rIns="91429" bIns="45714"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rgbClr val="00B050"/>
                </a:solidFill>
                <a:effectLst/>
                <a:uLnTx/>
                <a:uFillTx/>
                <a:latin typeface="Calibri"/>
                <a:ea typeface="+mn-ea"/>
                <a:cs typeface="+mn-cs"/>
              </a:rPr>
              <a:t>       Destek Özellikleri</a:t>
            </a:r>
          </a:p>
        </p:txBody>
      </p:sp>
      <p:sp>
        <p:nvSpPr>
          <p:cNvPr id="47" name="Metin kutusu 46"/>
          <p:cNvSpPr txBox="1"/>
          <p:nvPr/>
        </p:nvSpPr>
        <p:spPr>
          <a:xfrm>
            <a:off x="832105" y="4109205"/>
            <a:ext cx="4736591" cy="373427"/>
          </a:xfrm>
          <a:prstGeom prst="rect">
            <a:avLst/>
          </a:prstGeom>
          <a:solidFill>
            <a:sysClr val="window" lastClr="FFFFFF"/>
          </a:solidFill>
          <a:ln w="25400" cap="flat" cmpd="sng" algn="ctr">
            <a:solidFill>
              <a:srgbClr val="D1621D"/>
            </a:solidFill>
            <a:prstDash val="solid"/>
          </a:ln>
          <a:effectLst/>
        </p:spPr>
        <p:txBody>
          <a:bodyPr wrap="square" lIns="91429" tIns="45714" rIns="91429" bIns="45714" rtlCol="0">
            <a:spAutoFit/>
          </a:bodyPr>
          <a:lstStyle/>
          <a:p>
            <a:pPr marL="0" marR="0" lvl="0" indent="0" algn="l" defTabSz="91429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srgbClr val="F79646">
                    <a:lumMod val="75000"/>
                  </a:srgbClr>
                </a:solidFill>
                <a:effectLst/>
                <a:uLnTx/>
                <a:uFillTx/>
                <a:latin typeface="Calibri"/>
                <a:ea typeface="+mn-ea"/>
                <a:cs typeface="+mn-cs"/>
              </a:rPr>
              <a:t>       </a:t>
            </a:r>
            <a:r>
              <a:rPr kumimoji="0" lang="tr-TR" sz="1800" b="1" i="0" u="none" strike="noStrike" kern="0" cap="none" spc="0" normalizeH="0" baseline="0" noProof="0" dirty="0" smtClean="0">
                <a:ln>
                  <a:noFill/>
                </a:ln>
                <a:solidFill>
                  <a:srgbClr val="D1621D"/>
                </a:solidFill>
                <a:effectLst/>
                <a:uLnTx/>
                <a:uFillTx/>
                <a:latin typeface="Calibri"/>
                <a:ea typeface="+mn-ea"/>
                <a:cs typeface="+mn-cs"/>
              </a:rPr>
              <a:t>Kimler Başvurabilir?</a:t>
            </a:r>
          </a:p>
        </p:txBody>
      </p:sp>
      <p:pic>
        <p:nvPicPr>
          <p:cNvPr id="48" name="Resim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723" y="4158116"/>
            <a:ext cx="311131" cy="311131"/>
          </a:xfrm>
          <a:prstGeom prst="rect">
            <a:avLst/>
          </a:prstGeom>
        </p:spPr>
      </p:pic>
      <p:sp>
        <p:nvSpPr>
          <p:cNvPr id="49" name="Metin kutusu 48"/>
          <p:cNvSpPr txBox="1"/>
          <p:nvPr/>
        </p:nvSpPr>
        <p:spPr>
          <a:xfrm>
            <a:off x="571500" y="1745195"/>
            <a:ext cx="5465063" cy="1938980"/>
          </a:xfrm>
          <a:prstGeom prst="rect">
            <a:avLst/>
          </a:prstGeom>
          <a:noFill/>
        </p:spPr>
        <p:txBody>
          <a:bodyPr wrap="square" lIns="91429" tIns="45714" rIns="91429" bIns="45714" rtlCol="0">
            <a:spAutoFit/>
          </a:bodyPr>
          <a:lstStyle/>
          <a:p>
            <a:pPr lvl="0" algn="just">
              <a:lnSpc>
                <a:spcPct val="150000"/>
              </a:lnSpc>
              <a:defRPr/>
            </a:pPr>
            <a:r>
              <a:rPr lang="tr-TR" sz="1600" dirty="0" smtClean="0">
                <a:solidFill>
                  <a:srgbClr val="445469">
                    <a:lumMod val="50000"/>
                  </a:srgbClr>
                </a:solidFill>
                <a:latin typeface="Calibri" panose="020F0502020204030204" pitchFamily="34" charset="0"/>
              </a:rPr>
              <a:t>İşletmelerin </a:t>
            </a:r>
            <a:r>
              <a:rPr lang="tr-TR" sz="1600" dirty="0">
                <a:solidFill>
                  <a:srgbClr val="445469">
                    <a:lumMod val="50000"/>
                  </a:srgbClr>
                </a:solidFill>
                <a:latin typeface="Calibri" panose="020F0502020204030204" pitchFamily="34" charset="0"/>
              </a:rPr>
              <a:t>yalın uygulamalar konusunda mevcut durumlarının tespit edilerek sorun ve ihtiyaçlarının belirlenmesine,  bu konuda yol haritalarının oluşturulmasına, bu yol haritaları doğrultusunda beceri ve kabiliyetlerinin artırılmasına katkı sağlamaktır. </a:t>
            </a:r>
          </a:p>
        </p:txBody>
      </p:sp>
      <p:sp>
        <p:nvSpPr>
          <p:cNvPr id="51" name="Metin kutusu 50"/>
          <p:cNvSpPr txBox="1"/>
          <p:nvPr/>
        </p:nvSpPr>
        <p:spPr>
          <a:xfrm>
            <a:off x="1558336" y="4582778"/>
            <a:ext cx="3623682" cy="253916"/>
          </a:xfrm>
          <a:prstGeom prst="rect">
            <a:avLst/>
          </a:prstGeom>
          <a:noFill/>
        </p:spPr>
        <p:txBody>
          <a:bodyPr wrap="square" lIns="91429" tIns="45714" rIns="91429" bIns="45714" rtlCol="0">
            <a:spAutoFit/>
          </a:bodyPr>
          <a:lstStyle/>
          <a:p>
            <a:pPr marL="171429" marR="0" lvl="0" indent="-171429" algn="just" defTabSz="914290" rtl="0" eaLnBrk="1" fontAlgn="auto" latinLnBrk="0" hangingPunct="1">
              <a:lnSpc>
                <a:spcPct val="100000"/>
              </a:lnSpc>
              <a:spcBef>
                <a:spcPts val="0"/>
              </a:spcBef>
              <a:spcAft>
                <a:spcPts val="0"/>
              </a:spcAft>
              <a:buClrTx/>
              <a:buSzTx/>
              <a:buFont typeface="Wingdings" pitchFamily="2" charset="2"/>
              <a:buChar char="ü"/>
              <a:tabLst/>
              <a:defRPr/>
            </a:pPr>
            <a:endParaRPr kumimoji="0" lang="tr-T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52" name="Metin kutusu 51"/>
          <p:cNvSpPr txBox="1"/>
          <p:nvPr/>
        </p:nvSpPr>
        <p:spPr>
          <a:xfrm>
            <a:off x="6859899" y="1908199"/>
            <a:ext cx="4049285" cy="3990889"/>
          </a:xfrm>
          <a:prstGeom prst="rect">
            <a:avLst/>
          </a:prstGeom>
          <a:noFill/>
        </p:spPr>
        <p:txBody>
          <a:bodyPr wrap="square" lIns="91429" tIns="45714" rIns="91429" bIns="45714" rtlCol="0">
            <a:spAutoFit/>
          </a:bodyPr>
          <a:lstStyle/>
          <a:p>
            <a:pPr marL="0" marR="0" lvl="0" indent="0" algn="l" defTabSz="914290" rtl="0" eaLnBrk="1" fontAlgn="auto" latinLnBrk="0" hangingPunct="1">
              <a:lnSpc>
                <a:spcPct val="121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CA446"/>
                </a:solidFill>
                <a:effectLst/>
                <a:uLnTx/>
                <a:uFillTx/>
                <a:latin typeface="Calibri"/>
                <a:ea typeface="+mn-ea"/>
                <a:cs typeface="+mn-cs"/>
              </a:rPr>
              <a:t>Destek </a:t>
            </a:r>
            <a:r>
              <a:rPr kumimoji="0" lang="tr-TR" sz="1800" b="1" i="0" u="none" strike="noStrike" kern="1200" cap="none" spc="0" normalizeH="0" baseline="0" noProof="0" dirty="0">
                <a:ln>
                  <a:noFill/>
                </a:ln>
                <a:solidFill>
                  <a:srgbClr val="0CA446"/>
                </a:solidFill>
                <a:effectLst/>
                <a:uLnTx/>
                <a:uFillTx/>
                <a:latin typeface="Calibri"/>
                <a:ea typeface="+mn-ea"/>
                <a:cs typeface="+mn-cs"/>
              </a:rPr>
              <a:t>Türü</a:t>
            </a:r>
            <a:r>
              <a:rPr kumimoji="0" lang="tr-TR" sz="1800" b="1" i="0" u="none" strike="noStrike" kern="1200" cap="none" spc="0" normalizeH="0" baseline="0" noProof="0" dirty="0">
                <a:ln>
                  <a:noFill/>
                </a:ln>
                <a:solidFill>
                  <a:srgbClr val="00B050"/>
                </a:solidFill>
                <a:effectLst/>
                <a:uLnTx/>
                <a:uFillTx/>
                <a:latin typeface="Calibri"/>
                <a:ea typeface="+mn-ea"/>
                <a:cs typeface="+mn-cs"/>
              </a:rPr>
              <a:t>	</a:t>
            </a:r>
            <a:r>
              <a:rPr kumimoji="0" lang="tr-TR" sz="1800" b="0" i="0" u="none" strike="noStrike" kern="1200" cap="none" spc="0" normalizeH="0" baseline="0" noProof="0" dirty="0">
                <a:ln>
                  <a:noFill/>
                </a:ln>
                <a:solidFill>
                  <a:prstClr val="black"/>
                </a:solidFill>
                <a:effectLst/>
                <a:uLnTx/>
                <a:uFillTx/>
                <a:latin typeface="Calibri"/>
                <a:ea typeface="+mn-ea"/>
                <a:cs typeface="+mn-cs"/>
              </a:rPr>
              <a:t>Geri Ödemesiz</a:t>
            </a:r>
          </a:p>
          <a:p>
            <a:pPr marL="0" marR="0" lvl="0" indent="0" algn="l" defTabSz="914290" rtl="0" eaLnBrk="1" fontAlgn="auto" latinLnBrk="0" hangingPunct="1">
              <a:lnSpc>
                <a:spcPct val="121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CA446"/>
                </a:solidFill>
                <a:effectLst/>
                <a:uLnTx/>
                <a:uFillTx/>
                <a:latin typeface="Calibri"/>
                <a:ea typeface="+mn-ea"/>
                <a:cs typeface="+mn-cs"/>
              </a:rPr>
              <a:t>Destek Miktarı	</a:t>
            </a:r>
            <a:r>
              <a:rPr lang="tr-TR" dirty="0" smtClean="0">
                <a:solidFill>
                  <a:prstClr val="black"/>
                </a:solidFill>
                <a:latin typeface="Calibri"/>
              </a:rPr>
              <a:t>20</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0.000 TL</a:t>
            </a:r>
          </a:p>
          <a:p>
            <a:pPr marL="0" marR="0" lvl="0" indent="0" algn="l" defTabSz="914290" rtl="0" eaLnBrk="1" fontAlgn="auto" latinLnBrk="0" hangingPunct="1">
              <a:lnSpc>
                <a:spcPct val="121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rgbClr val="0AA649"/>
                </a:solidFill>
                <a:effectLst/>
                <a:uLnTx/>
                <a:uFillTx/>
                <a:latin typeface="Calibri"/>
                <a:ea typeface="+mn-ea"/>
                <a:cs typeface="+mn-cs"/>
              </a:rPr>
              <a:t>Başvuru </a:t>
            </a:r>
            <a:r>
              <a:rPr kumimoji="0" lang="tr-TR" sz="1800" b="1" i="0" u="none" strike="noStrike" kern="1200" cap="none" spc="0" normalizeH="0" baseline="0" noProof="0" dirty="0">
                <a:ln>
                  <a:noFill/>
                </a:ln>
                <a:solidFill>
                  <a:srgbClr val="0AA649"/>
                </a:solidFill>
                <a:effectLst/>
                <a:uLnTx/>
                <a:uFillTx/>
                <a:latin typeface="Calibri"/>
                <a:ea typeface="+mn-ea"/>
                <a:cs typeface="+mn-cs"/>
              </a:rPr>
              <a:t>Dönemi	</a:t>
            </a:r>
            <a:r>
              <a:rPr kumimoji="0" lang="tr-TR" sz="1800" b="0" i="0" u="none" strike="noStrike" kern="1200" cap="none" spc="0" normalizeH="0" baseline="0" noProof="0" dirty="0">
                <a:ln>
                  <a:noFill/>
                </a:ln>
                <a:solidFill>
                  <a:prstClr val="black"/>
                </a:solidFill>
                <a:effectLst/>
                <a:uLnTx/>
                <a:uFillTx/>
                <a:latin typeface="Calibri"/>
                <a:ea typeface="+mn-ea"/>
                <a:cs typeface="+mn-cs"/>
              </a:rPr>
              <a:t>Sürekli</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400" dirty="0">
              <a:solidFill>
                <a:srgbClr val="445469">
                  <a:lumMod val="50000"/>
                </a:srgbClr>
              </a:solidFill>
              <a:latin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400" dirty="0">
              <a:solidFill>
                <a:srgbClr val="445469">
                  <a:lumMod val="50000"/>
                </a:srgbClr>
              </a:solidFill>
              <a:latin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400" dirty="0">
              <a:solidFill>
                <a:srgbClr val="445469">
                  <a:lumMod val="50000"/>
                </a:srgbClr>
              </a:solidFill>
              <a:latin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4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400" dirty="0">
              <a:solidFill>
                <a:srgbClr val="445469">
                  <a:lumMod val="50000"/>
                </a:srgbClr>
              </a:solidFill>
              <a:latin typeface="Calibri" panose="020F0502020204030204" pitchFamily="34" charset="0"/>
            </a:endParaRPr>
          </a:p>
          <a:p>
            <a:pPr marL="0" marR="0" lvl="0" indent="0" algn="just" defTabSz="914400" rtl="0" eaLnBrk="1" fontAlgn="auto" latinLnBrk="0" hangingPunct="1">
              <a:spcBef>
                <a:spcPts val="0"/>
              </a:spcBef>
              <a:spcAft>
                <a:spcPts val="0"/>
              </a:spcAft>
              <a:buClrTx/>
              <a:buSzTx/>
              <a:buFontTx/>
              <a:buNone/>
              <a:tabLst/>
              <a:defRPr/>
            </a:pPr>
            <a:r>
              <a:rPr kumimoji="0" lang="tr-TR" sz="1000" b="0" i="1"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rPr>
              <a:t>*Her bir YODA hizmeti 10.000 TL olmak üzere,</a:t>
            </a:r>
            <a:r>
              <a:rPr kumimoji="0" lang="tr-TR" sz="1000" b="0" i="1" u="none" strike="noStrike" kern="1200" cap="none" spc="0" normalizeH="0" noProof="0" dirty="0" smtClean="0">
                <a:ln>
                  <a:noFill/>
                </a:ln>
                <a:solidFill>
                  <a:srgbClr val="445469">
                    <a:lumMod val="50000"/>
                  </a:srgbClr>
                </a:solidFill>
                <a:effectLst/>
                <a:uLnTx/>
                <a:uFillTx/>
                <a:latin typeface="Calibri" panose="020F0502020204030204" pitchFamily="34" charset="0"/>
                <a:ea typeface="+mn-ea"/>
                <a:cs typeface="+mn-cs"/>
              </a:rPr>
              <a:t> işletme </a:t>
            </a:r>
            <a:r>
              <a:rPr kumimoji="0" lang="tr-TR" sz="1000" b="0" i="1"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rPr>
              <a:t>YODA </a:t>
            </a:r>
            <a:r>
              <a:rPr lang="tr-TR" sz="1000" i="1" dirty="0" smtClean="0">
                <a:solidFill>
                  <a:srgbClr val="445469">
                    <a:lumMod val="50000"/>
                  </a:srgbClr>
                </a:solidFill>
                <a:latin typeface="Calibri" panose="020F0502020204030204" pitchFamily="34" charset="0"/>
              </a:rPr>
              <a:t>hizmetinden </a:t>
            </a:r>
            <a:r>
              <a:rPr kumimoji="0" lang="tr-TR" sz="1000" b="0" i="1"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rPr>
              <a:t>en fazla 2 defa yararlanabilir.</a:t>
            </a:r>
          </a:p>
        </p:txBody>
      </p:sp>
      <p:pic>
        <p:nvPicPr>
          <p:cNvPr id="53" name="Resim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624" y="1344098"/>
            <a:ext cx="310337" cy="244627"/>
          </a:xfrm>
          <a:prstGeom prst="rect">
            <a:avLst/>
          </a:prstGeom>
        </p:spPr>
      </p:pic>
      <p:pic>
        <p:nvPicPr>
          <p:cNvPr id="55" name="Resim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6034" y="1410159"/>
            <a:ext cx="262310" cy="241208"/>
          </a:xfrm>
          <a:prstGeom prst="rect">
            <a:avLst/>
          </a:prstGeom>
        </p:spPr>
      </p:pic>
      <p:sp>
        <p:nvSpPr>
          <p:cNvPr id="56" name="Metin kutusu 55"/>
          <p:cNvSpPr txBox="1"/>
          <p:nvPr/>
        </p:nvSpPr>
        <p:spPr>
          <a:xfrm>
            <a:off x="571500" y="4551543"/>
            <a:ext cx="5532138" cy="792769"/>
          </a:xfrm>
          <a:prstGeom prst="rect">
            <a:avLst/>
          </a:prstGeom>
          <a:noFill/>
        </p:spPr>
        <p:txBody>
          <a:bodyPr wrap="square" lIns="91429" tIns="45714" rIns="91429" bIns="45714" rtlCol="0">
            <a:spAutoFit/>
          </a:bodyPr>
          <a:lstStyle/>
          <a:p>
            <a:pPr lvl="0" algn="just">
              <a:lnSpc>
                <a:spcPct val="150000"/>
              </a:lnSpc>
              <a:defRPr/>
            </a:pPr>
            <a:r>
              <a:rPr lang="tr-TR" sz="1600" dirty="0">
                <a:solidFill>
                  <a:srgbClr val="445469">
                    <a:lumMod val="50000"/>
                  </a:srgbClr>
                </a:solidFill>
                <a:latin typeface="Calibri" panose="020F0502020204030204" pitchFamily="34" charset="0"/>
              </a:rPr>
              <a:t>NACE </a:t>
            </a:r>
            <a:r>
              <a:rPr lang="tr-TR" sz="1600" dirty="0" err="1">
                <a:solidFill>
                  <a:srgbClr val="445469">
                    <a:lumMod val="50000"/>
                  </a:srgbClr>
                </a:solidFill>
                <a:latin typeface="Calibri" panose="020F0502020204030204" pitchFamily="34" charset="0"/>
              </a:rPr>
              <a:t>Rev</a:t>
            </a:r>
            <a:r>
              <a:rPr lang="tr-TR" sz="1600" dirty="0">
                <a:solidFill>
                  <a:srgbClr val="445469">
                    <a:lumMod val="50000"/>
                  </a:srgbClr>
                </a:solidFill>
                <a:latin typeface="Calibri" panose="020F0502020204030204" pitchFamily="34" charset="0"/>
              </a:rPr>
              <a:t>. 2’ye göre Kısım C – İmalat sektöründe faaliyet </a:t>
            </a:r>
            <a:r>
              <a:rPr lang="tr-TR" sz="1600" dirty="0" smtClean="0">
                <a:solidFill>
                  <a:srgbClr val="445469">
                    <a:lumMod val="50000"/>
                  </a:srgbClr>
                </a:solidFill>
                <a:latin typeface="Calibri" panose="020F0502020204030204" pitchFamily="34" charset="0"/>
              </a:rPr>
              <a:t>gösteren işletmeler yararlanabilir.</a:t>
            </a:r>
            <a:endParaRPr kumimoji="0" lang="tr-TR" sz="1600" b="0" i="0" u="none" strike="noStrike" kern="1200" cap="none" spc="0" normalizeH="0" baseline="0" noProof="0" dirty="0" smtClean="0">
              <a:ln>
                <a:noFill/>
              </a:ln>
              <a:solidFill>
                <a:srgbClr val="445469">
                  <a:lumMod val="50000"/>
                </a:srgbClr>
              </a:solidFill>
              <a:effectLst/>
              <a:uLnTx/>
              <a:uFillTx/>
              <a:latin typeface="Calibri" panose="020F0502020204030204" pitchFamily="34" charset="0"/>
              <a:ea typeface="+mn-ea"/>
              <a:cs typeface="+mn-cs"/>
            </a:endParaRPr>
          </a:p>
        </p:txBody>
      </p:sp>
      <p:sp>
        <p:nvSpPr>
          <p:cNvPr id="61" name="Slayt Numarası Yer Tutucusu 1"/>
          <p:cNvSpPr txBox="1">
            <a:spLocks/>
          </p:cNvSpPr>
          <p:nvPr/>
        </p:nvSpPr>
        <p:spPr>
          <a:xfrm>
            <a:off x="7512305" y="6292663"/>
            <a:ext cx="2844800" cy="365125"/>
          </a:xfrm>
          <a:prstGeom prst="rect">
            <a:avLst/>
          </a:prstGeom>
        </p:spPr>
        <p:txBody>
          <a:bodyPr vert="horz" lIns="91429" tIns="45714" rIns="91429" bIns="45714" rtlCol="0" anchor="ctr"/>
          <a:lstStyle>
            <a:defPPr>
              <a:defRPr lang="tr-TR"/>
            </a:defPPr>
            <a:lvl1pPr marL="0" algn="r" defTabSz="914400" rtl="0" eaLnBrk="1" fontAlgn="auto" latinLnBrk="0" hangingPunct="1">
              <a:spcBef>
                <a:spcPts val="0"/>
              </a:spcBef>
              <a:spcAft>
                <a:spcPts val="0"/>
              </a:spcAft>
              <a:defRPr sz="1200" kern="1200">
                <a:solidFill>
                  <a:prstClr val="black">
                    <a:tint val="75000"/>
                  </a:prst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290" rtl="0" eaLnBrk="1" fontAlgn="auto" latinLnBrk="0" hangingPunct="1">
              <a:lnSpc>
                <a:spcPct val="100000"/>
              </a:lnSpc>
              <a:spcBef>
                <a:spcPts val="0"/>
              </a:spcBef>
              <a:spcAft>
                <a:spcPts val="0"/>
              </a:spcAft>
              <a:buClrTx/>
              <a:buSzTx/>
              <a:buFontTx/>
              <a:buNone/>
              <a:tabLst/>
              <a:defRPr/>
            </a:pPr>
            <a:fld id="{A805176F-93CC-4415-BB0C-5FD562410E3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9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9"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defPPr>
              <a:defRPr lang="tr-TR"/>
            </a:defPPr>
            <a:lvl1pPr marR="0" lvl="0" indent="0" algn="ctr" fontAlgn="auto">
              <a:lnSpc>
                <a:spcPct val="90000"/>
              </a:lnSpc>
              <a:spcBef>
                <a:spcPct val="0"/>
              </a:spcBef>
              <a:spcAft>
                <a:spcPts val="0"/>
              </a:spcAft>
              <a:buClrTx/>
              <a:buSzTx/>
              <a:buFontTx/>
              <a:buNone/>
              <a:tabLst/>
              <a:defRPr sz="2800" b="1">
                <a:solidFill>
                  <a:schemeClr val="accent6">
                    <a:lumMod val="60000"/>
                    <a:lumOff val="40000"/>
                  </a:schemeClr>
                </a:solidFill>
                <a:latin typeface="Calibri" panose="020F0502020204030204" pitchFamily="34" charset="0"/>
                <a:ea typeface="+mj-ea"/>
                <a:cs typeface="Times New Roman" panose="02020603050405020304" pitchFamily="18" charset="0"/>
              </a:defRPr>
            </a:lvl1pPr>
          </a:lstStyle>
          <a:p>
            <a:r>
              <a:rPr lang="tr-TR" altLang="tr-TR" dirty="0"/>
              <a:t>İŞLETME GELİŞTİRME DESTEK PROGRAMI</a:t>
            </a:r>
          </a:p>
          <a:p>
            <a:r>
              <a:rPr lang="tr-TR" altLang="tr-TR" dirty="0"/>
              <a:t>Yalın Dönüşüm Desteği</a:t>
            </a:r>
          </a:p>
        </p:txBody>
      </p:sp>
      <p:graphicFrame>
        <p:nvGraphicFramePr>
          <p:cNvPr id="22" name="Tablo 7">
            <a:extLst>
              <a:ext uri="{FF2B5EF4-FFF2-40B4-BE49-F238E27FC236}">
                <a16:creationId xmlns:a16="http://schemas.microsoft.com/office/drawing/2014/main" id="{0AB05EFD-919F-4F38-A0C3-47855C6C4BB8}"/>
              </a:ext>
            </a:extLst>
          </p:cNvPr>
          <p:cNvGraphicFramePr>
            <a:graphicFrameLocks noGrp="1"/>
          </p:cNvGraphicFramePr>
          <p:nvPr>
            <p:extLst>
              <p:ext uri="{D42A27DB-BD31-4B8C-83A1-F6EECF244321}">
                <p14:modId xmlns:p14="http://schemas.microsoft.com/office/powerpoint/2010/main" val="1172495297"/>
              </p:ext>
            </p:extLst>
          </p:nvPr>
        </p:nvGraphicFramePr>
        <p:xfrm>
          <a:off x="6840348" y="3410711"/>
          <a:ext cx="4188715" cy="1828800"/>
        </p:xfrm>
        <a:graphic>
          <a:graphicData uri="http://schemas.openxmlformats.org/drawingml/2006/table">
            <a:tbl>
              <a:tblPr firstRow="1" bandRow="1">
                <a:tableStyleId>{5C22544A-7EE6-4342-B048-85BDC9FD1C3A}</a:tableStyleId>
              </a:tblPr>
              <a:tblGrid>
                <a:gridCol w="2084196">
                  <a:extLst>
                    <a:ext uri="{9D8B030D-6E8A-4147-A177-3AD203B41FA5}">
                      <a16:colId xmlns:a16="http://schemas.microsoft.com/office/drawing/2014/main" val="878604508"/>
                    </a:ext>
                  </a:extLst>
                </a:gridCol>
                <a:gridCol w="1088136">
                  <a:extLst>
                    <a:ext uri="{9D8B030D-6E8A-4147-A177-3AD203B41FA5}">
                      <a16:colId xmlns:a16="http://schemas.microsoft.com/office/drawing/2014/main" val="3520914099"/>
                    </a:ext>
                  </a:extLst>
                </a:gridCol>
                <a:gridCol w="1016383">
                  <a:extLst>
                    <a:ext uri="{9D8B030D-6E8A-4147-A177-3AD203B41FA5}">
                      <a16:colId xmlns:a16="http://schemas.microsoft.com/office/drawing/2014/main" val="467639228"/>
                    </a:ext>
                  </a:extLst>
                </a:gridCol>
              </a:tblGrid>
              <a:tr h="200633">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Destek</a:t>
                      </a:r>
                      <a:r>
                        <a:rPr lang="tr-TR" sz="1200" kern="1200" baseline="0" dirty="0" smtClean="0">
                          <a:solidFill>
                            <a:schemeClr val="bg1">
                              <a:lumMod val="10000"/>
                            </a:schemeClr>
                          </a:solidFill>
                          <a:latin typeface="Calibri" panose="020F0502020204030204" pitchFamily="34" charset="0"/>
                          <a:ea typeface="+mn-ea"/>
                          <a:cs typeface="+mn-cs"/>
                        </a:rPr>
                        <a:t> Konusu</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200" kern="1200" dirty="0">
                          <a:solidFill>
                            <a:schemeClr val="bg1">
                              <a:lumMod val="10000"/>
                            </a:schemeClr>
                          </a:solidFill>
                          <a:latin typeface="Calibri" panose="020F0502020204030204" pitchFamily="34" charset="0"/>
                          <a:ea typeface="+mn-ea"/>
                          <a:cs typeface="+mn-cs"/>
                        </a:rPr>
                        <a:t>Destek Üst Limiti (TL)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tr-TR" sz="1200" kern="1200" dirty="0" smtClean="0">
                          <a:solidFill>
                            <a:schemeClr val="bg1">
                              <a:lumMod val="10000"/>
                            </a:schemeClr>
                          </a:solidFill>
                          <a:latin typeface="Calibri" panose="020F0502020204030204" pitchFamily="34" charset="0"/>
                          <a:ea typeface="+mn-ea"/>
                          <a:cs typeface="+mn-cs"/>
                        </a:rPr>
                        <a:t>Destek Oranı (%)</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8179207"/>
                  </a:ext>
                </a:extLst>
              </a:tr>
              <a:tr h="0">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Yalın olgunluk değerlendirme analizi hizmeti (YODA)*</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20.000</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100</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8372028"/>
                  </a:ext>
                </a:extLst>
              </a:tr>
              <a:tr h="0">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Model fabrika eğitim-danışmanlık hizmeti </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70.000</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80</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178495"/>
                  </a:ext>
                </a:extLst>
              </a:tr>
              <a:tr h="0">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Model fabrika öğren-dönüş programı hizmeti</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150.000</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tr-TR" sz="1200" kern="1200" dirty="0" smtClean="0">
                          <a:solidFill>
                            <a:schemeClr val="bg1">
                              <a:lumMod val="10000"/>
                            </a:schemeClr>
                          </a:solidFill>
                          <a:latin typeface="Calibri" panose="020F0502020204030204" pitchFamily="34" charset="0"/>
                          <a:ea typeface="+mn-ea"/>
                          <a:cs typeface="+mn-cs"/>
                        </a:rPr>
                        <a:t>80</a:t>
                      </a:r>
                      <a:endParaRPr lang="tr-TR" sz="1200" kern="1200" dirty="0">
                        <a:solidFill>
                          <a:schemeClr val="bg1">
                            <a:lumMod val="10000"/>
                          </a:schemeClr>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5558"/>
                  </a:ext>
                </a:extLst>
              </a:tr>
            </a:tbl>
          </a:graphicData>
        </a:graphic>
      </p:graphicFrame>
    </p:spTree>
    <p:extLst>
      <p:ext uri="{BB962C8B-B14F-4D97-AF65-F5344CB8AC3E}">
        <p14:creationId xmlns:p14="http://schemas.microsoft.com/office/powerpoint/2010/main" val="239752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4"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defPPr>
              <a:defRPr lang="tr-TR"/>
            </a:defPPr>
            <a:lvl1pPr marR="0" lvl="0" indent="0" algn="ctr" fontAlgn="auto">
              <a:lnSpc>
                <a:spcPct val="90000"/>
              </a:lnSpc>
              <a:spcBef>
                <a:spcPct val="0"/>
              </a:spcBef>
              <a:spcAft>
                <a:spcPts val="0"/>
              </a:spcAft>
              <a:buClrTx/>
              <a:buSzTx/>
              <a:buFontTx/>
              <a:buNone/>
              <a:tabLst/>
              <a:defRPr sz="2800" b="1">
                <a:solidFill>
                  <a:schemeClr val="accent6">
                    <a:lumMod val="60000"/>
                    <a:lumOff val="40000"/>
                  </a:schemeClr>
                </a:solidFill>
                <a:latin typeface="Calibri" panose="020F0502020204030204" pitchFamily="34" charset="0"/>
                <a:ea typeface="+mj-ea"/>
                <a:cs typeface="Times New Roman" panose="02020603050405020304" pitchFamily="18" charset="0"/>
              </a:defRPr>
            </a:lvl1pPr>
          </a:lstStyle>
          <a:p>
            <a:r>
              <a:rPr lang="tr-TR" altLang="tr-TR" dirty="0"/>
              <a:t>İŞLETME GELİŞTİRME DESTEK PROGRAMI</a:t>
            </a:r>
          </a:p>
          <a:p>
            <a:r>
              <a:rPr lang="tr-TR" altLang="tr-TR" dirty="0"/>
              <a:t>Yalın Dönüşüm Desteği</a:t>
            </a:r>
          </a:p>
        </p:txBody>
      </p:sp>
      <p:sp>
        <p:nvSpPr>
          <p:cNvPr id="5" name="Alt Başlık 2">
            <a:extLst>
              <a:ext uri="{FF2B5EF4-FFF2-40B4-BE49-F238E27FC236}">
                <a16:creationId xmlns:a16="http://schemas.microsoft.com/office/drawing/2014/main" id="{7F940BCE-3018-4D46-8AC0-9430B719D92B}"/>
              </a:ext>
            </a:extLst>
          </p:cNvPr>
          <p:cNvSpPr txBox="1">
            <a:spLocks/>
          </p:cNvSpPr>
          <p:nvPr/>
        </p:nvSpPr>
        <p:spPr>
          <a:xfrm>
            <a:off x="244372" y="1378968"/>
            <a:ext cx="10821193" cy="3238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accent6">
                  <a:lumMod val="60000"/>
                  <a:lumOff val="40000"/>
                </a:schemeClr>
              </a:buClr>
              <a:buFont typeface="Wingdings" panose="05000000000000000000" pitchFamily="2" charset="2"/>
              <a:buChar char="q"/>
            </a:pPr>
            <a:r>
              <a:rPr lang="tr-TR" sz="2400" u="sng" dirty="0" smtClean="0">
                <a:solidFill>
                  <a:schemeClr val="bg1">
                    <a:lumMod val="10000"/>
                  </a:schemeClr>
                </a:solidFill>
                <a:latin typeface="Calibri" panose="020F0502020204030204" pitchFamily="34" charset="0"/>
              </a:rPr>
              <a:t>Yalın Olgunluk </a:t>
            </a:r>
            <a:r>
              <a:rPr lang="tr-TR" u="sng" dirty="0" smtClean="0">
                <a:solidFill>
                  <a:schemeClr val="bg1">
                    <a:lumMod val="10000"/>
                  </a:schemeClr>
                </a:solidFill>
                <a:latin typeface="Calibri" panose="020F0502020204030204" pitchFamily="34" charset="0"/>
              </a:rPr>
              <a:t>Değerlendirme</a:t>
            </a:r>
            <a:r>
              <a:rPr lang="tr-TR" sz="2400" u="sng" dirty="0" smtClean="0">
                <a:solidFill>
                  <a:schemeClr val="bg1">
                    <a:lumMod val="10000"/>
                  </a:schemeClr>
                </a:solidFill>
                <a:latin typeface="Calibri" panose="020F0502020204030204" pitchFamily="34" charset="0"/>
              </a:rPr>
              <a:t> Analizi (YODA) </a:t>
            </a:r>
            <a:r>
              <a:rPr lang="tr-TR" sz="2400" dirty="0" smtClean="0">
                <a:solidFill>
                  <a:schemeClr val="bg1">
                    <a:lumMod val="10000"/>
                  </a:schemeClr>
                </a:solidFill>
                <a:latin typeface="Calibri" panose="020F0502020204030204" pitchFamily="34" charset="0"/>
              </a:rPr>
              <a:t>hizmeti, </a:t>
            </a:r>
            <a:r>
              <a:rPr lang="tr-TR" sz="2400" b="1" dirty="0" smtClean="0">
                <a:solidFill>
                  <a:schemeClr val="bg1">
                    <a:lumMod val="10000"/>
                  </a:schemeClr>
                </a:solidFill>
                <a:latin typeface="Calibri" panose="020F0502020204030204" pitchFamily="34" charset="0"/>
              </a:rPr>
              <a:t>Model Fabrika </a:t>
            </a:r>
            <a:r>
              <a:rPr lang="tr-TR" sz="2400" dirty="0" smtClean="0">
                <a:solidFill>
                  <a:schemeClr val="bg1">
                    <a:lumMod val="10000"/>
                  </a:schemeClr>
                </a:solidFill>
                <a:latin typeface="Calibri" panose="020F0502020204030204" pitchFamily="34" charset="0"/>
              </a:rPr>
              <a:t>veya Yalın dönüşüm danışmanı tarafından;</a:t>
            </a:r>
          </a:p>
          <a:p>
            <a:pPr marL="0" indent="0" algn="just">
              <a:lnSpc>
                <a:spcPct val="150000"/>
              </a:lnSpc>
              <a:buClr>
                <a:schemeClr val="accent6">
                  <a:lumMod val="60000"/>
                  <a:lumOff val="40000"/>
                </a:schemeClr>
              </a:buClr>
              <a:buNone/>
            </a:pPr>
            <a:endParaRPr lang="tr-TR" sz="2400" dirty="0" smtClean="0">
              <a:solidFill>
                <a:schemeClr val="bg1">
                  <a:lumMod val="10000"/>
                </a:schemeClr>
              </a:solidFill>
              <a:latin typeface="Calibri" panose="020F0502020204030204" pitchFamily="34" charset="0"/>
            </a:endParaRPr>
          </a:p>
          <a:p>
            <a:pPr algn="just">
              <a:lnSpc>
                <a:spcPct val="150000"/>
              </a:lnSpc>
              <a:buClr>
                <a:schemeClr val="accent6">
                  <a:lumMod val="60000"/>
                  <a:lumOff val="40000"/>
                </a:schemeClr>
              </a:buClr>
              <a:buFont typeface="Wingdings" panose="05000000000000000000" pitchFamily="2" charset="2"/>
              <a:buChar char="q"/>
            </a:pPr>
            <a:r>
              <a:rPr lang="tr-TR" sz="2400" u="sng" dirty="0" smtClean="0">
                <a:solidFill>
                  <a:schemeClr val="bg1">
                    <a:lumMod val="10000"/>
                  </a:schemeClr>
                </a:solidFill>
                <a:latin typeface="Calibri" panose="020F0502020204030204" pitchFamily="34" charset="0"/>
              </a:rPr>
              <a:t>Model Fabrika Eğitim-Danışmanlık </a:t>
            </a:r>
            <a:r>
              <a:rPr lang="tr-TR" sz="2400" dirty="0">
                <a:solidFill>
                  <a:schemeClr val="bg1">
                    <a:lumMod val="10000"/>
                  </a:schemeClr>
                </a:solidFill>
                <a:latin typeface="Calibri" panose="020F0502020204030204" pitchFamily="34" charset="0"/>
              </a:rPr>
              <a:t>hizmeti ve </a:t>
            </a:r>
            <a:r>
              <a:rPr lang="tr-TR" sz="2400" u="sng" dirty="0" smtClean="0">
                <a:solidFill>
                  <a:schemeClr val="bg1">
                    <a:lumMod val="10000"/>
                  </a:schemeClr>
                </a:solidFill>
                <a:latin typeface="Calibri" panose="020F0502020204030204" pitchFamily="34" charset="0"/>
              </a:rPr>
              <a:t>Model Fabrika Öğren-Dönüş Programı </a:t>
            </a:r>
            <a:r>
              <a:rPr lang="tr-TR" sz="2400" dirty="0" smtClean="0">
                <a:solidFill>
                  <a:schemeClr val="bg1">
                    <a:lumMod val="10000"/>
                  </a:schemeClr>
                </a:solidFill>
                <a:latin typeface="Calibri" panose="020F0502020204030204" pitchFamily="34" charset="0"/>
              </a:rPr>
              <a:t>hizmeti </a:t>
            </a:r>
            <a:r>
              <a:rPr lang="tr-TR" sz="2400" dirty="0">
                <a:solidFill>
                  <a:schemeClr val="bg1">
                    <a:lumMod val="10000"/>
                  </a:schemeClr>
                </a:solidFill>
                <a:latin typeface="Calibri" panose="020F0502020204030204" pitchFamily="34" charset="0"/>
              </a:rPr>
              <a:t>ise </a:t>
            </a:r>
            <a:r>
              <a:rPr lang="tr-TR" sz="2400" b="1" dirty="0" smtClean="0">
                <a:solidFill>
                  <a:schemeClr val="bg1">
                    <a:lumMod val="10000"/>
                  </a:schemeClr>
                </a:solidFill>
                <a:latin typeface="Calibri" panose="020F0502020204030204" pitchFamily="34" charset="0"/>
              </a:rPr>
              <a:t>Model Fabrika </a:t>
            </a:r>
            <a:r>
              <a:rPr lang="tr-TR" sz="2400" dirty="0" smtClean="0">
                <a:solidFill>
                  <a:schemeClr val="bg1">
                    <a:lumMod val="10000"/>
                  </a:schemeClr>
                </a:solidFill>
                <a:latin typeface="Calibri" panose="020F0502020204030204" pitchFamily="34" charset="0"/>
              </a:rPr>
              <a:t>tarafından </a:t>
            </a:r>
            <a:r>
              <a:rPr lang="tr-TR" sz="2400" dirty="0">
                <a:solidFill>
                  <a:schemeClr val="bg1">
                    <a:lumMod val="10000"/>
                  </a:schemeClr>
                </a:solidFill>
                <a:latin typeface="Calibri" panose="020F0502020204030204" pitchFamily="34" charset="0"/>
              </a:rPr>
              <a:t>verilir.</a:t>
            </a:r>
          </a:p>
          <a:p>
            <a:pPr algn="just">
              <a:lnSpc>
                <a:spcPct val="150000"/>
              </a:lnSpc>
              <a:buClr>
                <a:schemeClr val="accent6">
                  <a:lumMod val="60000"/>
                  <a:lumOff val="40000"/>
                </a:schemeClr>
              </a:buClr>
              <a:buFont typeface="Wingdings" panose="05000000000000000000" pitchFamily="2" charset="2"/>
              <a:buChar char="v"/>
            </a:pPr>
            <a:endParaRPr lang="tr-TR" sz="2400" dirty="0">
              <a:solidFill>
                <a:schemeClr val="bg1">
                  <a:lumMod val="10000"/>
                </a:schemeClr>
              </a:solidFill>
              <a:latin typeface="Calibri" panose="020F0502020204030204" pitchFamily="34" charset="0"/>
            </a:endParaRPr>
          </a:p>
        </p:txBody>
      </p:sp>
    </p:spTree>
    <p:extLst>
      <p:ext uri="{BB962C8B-B14F-4D97-AF65-F5344CB8AC3E}">
        <p14:creationId xmlns:p14="http://schemas.microsoft.com/office/powerpoint/2010/main" val="135365735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4"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defPPr>
              <a:defRPr lang="tr-TR"/>
            </a:defPPr>
            <a:lvl1pPr marR="0" lvl="0" indent="0" algn="ctr" fontAlgn="auto">
              <a:lnSpc>
                <a:spcPct val="90000"/>
              </a:lnSpc>
              <a:spcBef>
                <a:spcPct val="0"/>
              </a:spcBef>
              <a:spcAft>
                <a:spcPts val="0"/>
              </a:spcAft>
              <a:buClrTx/>
              <a:buSzTx/>
              <a:buFontTx/>
              <a:buNone/>
              <a:tabLst/>
              <a:defRPr sz="2800" b="1">
                <a:solidFill>
                  <a:schemeClr val="accent6">
                    <a:lumMod val="60000"/>
                    <a:lumOff val="40000"/>
                  </a:schemeClr>
                </a:solidFill>
                <a:latin typeface="Calibri" panose="020F0502020204030204" pitchFamily="34" charset="0"/>
                <a:ea typeface="+mj-ea"/>
                <a:cs typeface="Times New Roman" panose="02020603050405020304" pitchFamily="18" charset="0"/>
              </a:defRPr>
            </a:lvl1pPr>
          </a:lstStyle>
          <a:p>
            <a:r>
              <a:rPr lang="tr-TR" altLang="tr-TR" dirty="0"/>
              <a:t>İŞLETME GELİŞTİRME DESTEK PROGRAMI</a:t>
            </a:r>
          </a:p>
          <a:p>
            <a:r>
              <a:rPr lang="tr-TR" altLang="tr-TR" dirty="0"/>
              <a:t>Yalın Dönüşüm Desteği</a:t>
            </a:r>
          </a:p>
        </p:txBody>
      </p:sp>
      <p:sp>
        <p:nvSpPr>
          <p:cNvPr id="5" name="Alt Başlık 2">
            <a:extLst>
              <a:ext uri="{FF2B5EF4-FFF2-40B4-BE49-F238E27FC236}">
                <a16:creationId xmlns:a16="http://schemas.microsoft.com/office/drawing/2014/main" id="{7F940BCE-3018-4D46-8AC0-9430B719D92B}"/>
              </a:ext>
            </a:extLst>
          </p:cNvPr>
          <p:cNvSpPr txBox="1">
            <a:spLocks/>
          </p:cNvSpPr>
          <p:nvPr/>
        </p:nvSpPr>
        <p:spPr>
          <a:xfrm>
            <a:off x="244372" y="1378968"/>
            <a:ext cx="10821193" cy="32387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accent6">
                  <a:lumMod val="60000"/>
                  <a:lumOff val="40000"/>
                </a:schemeClr>
              </a:buClr>
              <a:buFont typeface="Wingdings" panose="05000000000000000000" pitchFamily="2" charset="2"/>
              <a:buChar char="q"/>
            </a:pPr>
            <a:r>
              <a:rPr lang="tr-TR" sz="2400" dirty="0" smtClean="0">
                <a:latin typeface="Calibri" panose="020F0502020204030204" pitchFamily="34" charset="0"/>
                <a:cs typeface="Calibri" panose="020F0502020204030204" pitchFamily="34" charset="0"/>
              </a:rPr>
              <a:t> Her </a:t>
            </a:r>
            <a:r>
              <a:rPr lang="tr-TR" sz="2400" dirty="0">
                <a:latin typeface="Calibri" panose="020F0502020204030204" pitchFamily="34" charset="0"/>
                <a:cs typeface="Calibri" panose="020F0502020204030204" pitchFamily="34" charset="0"/>
              </a:rPr>
              <a:t>bir </a:t>
            </a:r>
            <a:r>
              <a:rPr lang="tr-TR" sz="2400" b="1" u="sng" dirty="0" smtClean="0">
                <a:latin typeface="Calibri" panose="020F0502020204030204" pitchFamily="34" charset="0"/>
                <a:cs typeface="Calibri" panose="020F0502020204030204" pitchFamily="34" charset="0"/>
              </a:rPr>
              <a:t>Yalın Olgunluk Değerlendirme Analizi </a:t>
            </a:r>
            <a:r>
              <a:rPr lang="tr-TR" sz="2400" dirty="0" smtClean="0">
                <a:latin typeface="Calibri" panose="020F0502020204030204" pitchFamily="34" charset="0"/>
                <a:cs typeface="Calibri" panose="020F0502020204030204" pitchFamily="34" charset="0"/>
              </a:rPr>
              <a:t>hizmeti </a:t>
            </a:r>
            <a:r>
              <a:rPr lang="tr-TR" sz="2400" dirty="0">
                <a:latin typeface="Calibri" panose="020F0502020204030204" pitchFamily="34" charset="0"/>
                <a:cs typeface="Calibri" panose="020F0502020204030204" pitchFamily="34" charset="0"/>
              </a:rPr>
              <a:t>için destek üst limiti 10.000 (on bin) TL’dir. </a:t>
            </a:r>
            <a:endParaRPr lang="tr-TR" sz="2400" dirty="0" smtClean="0">
              <a:latin typeface="Calibri" panose="020F0502020204030204" pitchFamily="34" charset="0"/>
              <a:cs typeface="Calibri" panose="020F0502020204030204" pitchFamily="34" charset="0"/>
            </a:endParaRPr>
          </a:p>
          <a:p>
            <a:pPr algn="just">
              <a:lnSpc>
                <a:spcPct val="150000"/>
              </a:lnSpc>
              <a:buClr>
                <a:schemeClr val="accent6">
                  <a:lumMod val="60000"/>
                  <a:lumOff val="40000"/>
                </a:schemeClr>
              </a:buClr>
              <a:buFont typeface="Wingdings" panose="05000000000000000000" pitchFamily="2" charset="2"/>
              <a:buChar char="q"/>
            </a:pPr>
            <a:r>
              <a:rPr lang="tr-TR" sz="2400" dirty="0" smtClean="0">
                <a:latin typeface="Calibri" panose="020F0502020204030204" pitchFamily="34" charset="0"/>
                <a:cs typeface="Calibri" panose="020F0502020204030204" pitchFamily="34" charset="0"/>
              </a:rPr>
              <a:t> İşletme</a:t>
            </a:r>
            <a:r>
              <a:rPr lang="tr-TR" sz="2400" dirty="0">
                <a:latin typeface="Calibri" panose="020F0502020204030204" pitchFamily="34" charset="0"/>
                <a:cs typeface="Calibri" panose="020F0502020204030204" pitchFamily="34" charset="0"/>
              </a:rPr>
              <a:t>, yalın olgunluk değerlendirme analizi hizmetinden en fazla 2 (iki) defa yararlanabilir. İşletmenin yalın olgunluk değerlendirme analizi hizmeti kapsamında bu destekten </a:t>
            </a:r>
            <a:r>
              <a:rPr lang="tr-TR" sz="2400" u="sng" dirty="0">
                <a:latin typeface="Calibri" panose="020F0502020204030204" pitchFamily="34" charset="0"/>
                <a:cs typeface="Calibri" panose="020F0502020204030204" pitchFamily="34" charset="0"/>
              </a:rPr>
              <a:t>ikinci kez yararlanabilmesi için </a:t>
            </a:r>
            <a:r>
              <a:rPr lang="tr-TR" sz="2400" dirty="0">
                <a:latin typeface="Calibri" panose="020F0502020204030204" pitchFamily="34" charset="0"/>
                <a:cs typeface="Calibri" panose="020F0502020204030204" pitchFamily="34" charset="0"/>
              </a:rPr>
              <a:t>model fabrika eğitim-danışmanlık hizmeti kapsamında destek almış olması </a:t>
            </a:r>
            <a:r>
              <a:rPr lang="tr-TR" sz="2400" dirty="0" smtClean="0">
                <a:latin typeface="Calibri" panose="020F0502020204030204" pitchFamily="34" charset="0"/>
                <a:cs typeface="Calibri" panose="020F0502020204030204" pitchFamily="34" charset="0"/>
              </a:rPr>
              <a:t>gerekir.</a:t>
            </a:r>
            <a:endParaRPr lang="tr-T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455859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4"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defPPr>
              <a:defRPr lang="tr-TR"/>
            </a:defPPr>
            <a:lvl1pPr marR="0" lvl="0" indent="0" algn="ctr" fontAlgn="auto">
              <a:lnSpc>
                <a:spcPct val="90000"/>
              </a:lnSpc>
              <a:spcBef>
                <a:spcPct val="0"/>
              </a:spcBef>
              <a:spcAft>
                <a:spcPts val="0"/>
              </a:spcAft>
              <a:buClrTx/>
              <a:buSzTx/>
              <a:buFontTx/>
              <a:buNone/>
              <a:tabLst/>
              <a:defRPr sz="2800" b="1">
                <a:solidFill>
                  <a:schemeClr val="accent6">
                    <a:lumMod val="60000"/>
                    <a:lumOff val="40000"/>
                  </a:schemeClr>
                </a:solidFill>
                <a:latin typeface="Calibri" panose="020F0502020204030204" pitchFamily="34" charset="0"/>
                <a:ea typeface="+mj-ea"/>
                <a:cs typeface="Times New Roman" panose="02020603050405020304" pitchFamily="18" charset="0"/>
              </a:defRPr>
            </a:lvl1pPr>
          </a:lstStyle>
          <a:p>
            <a:r>
              <a:rPr lang="tr-TR" altLang="tr-TR" dirty="0"/>
              <a:t>İŞLETME GELİŞTİRME DESTEK PROGRAMI</a:t>
            </a:r>
          </a:p>
          <a:p>
            <a:r>
              <a:rPr lang="tr-TR" altLang="tr-TR" dirty="0"/>
              <a:t>Yalın Dönüşüm Desteği</a:t>
            </a:r>
          </a:p>
        </p:txBody>
      </p:sp>
      <p:sp>
        <p:nvSpPr>
          <p:cNvPr id="5" name="Alt Başlık 2">
            <a:extLst>
              <a:ext uri="{FF2B5EF4-FFF2-40B4-BE49-F238E27FC236}">
                <a16:creationId xmlns:a16="http://schemas.microsoft.com/office/drawing/2014/main" id="{7F940BCE-3018-4D46-8AC0-9430B719D92B}"/>
              </a:ext>
            </a:extLst>
          </p:cNvPr>
          <p:cNvSpPr txBox="1">
            <a:spLocks/>
          </p:cNvSpPr>
          <p:nvPr/>
        </p:nvSpPr>
        <p:spPr>
          <a:xfrm>
            <a:off x="519874" y="1312706"/>
            <a:ext cx="10821193" cy="44519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accent6">
                  <a:lumMod val="60000"/>
                  <a:lumOff val="40000"/>
                </a:schemeClr>
              </a:buClr>
              <a:buFont typeface="Wingdings" panose="05000000000000000000" pitchFamily="2" charset="2"/>
              <a:buChar char="q"/>
            </a:pPr>
            <a:r>
              <a:rPr lang="tr-TR" sz="2200" dirty="0">
                <a:latin typeface="Calibri" panose="020F0502020204030204" pitchFamily="34" charset="0"/>
                <a:cs typeface="Calibri" panose="020F0502020204030204" pitchFamily="34" charset="0"/>
              </a:rPr>
              <a:t> İşletme, model fabrika eğitim-danışmanlık hizmeti kapsamında destek aldıktan sonra, tekrar yalın olgunluk değerlendirme analizi hizmetinden yararlanarak ve yalın olgunluk puanının </a:t>
            </a:r>
            <a:r>
              <a:rPr lang="tr-TR" sz="2200" b="1" u="sng" dirty="0">
                <a:latin typeface="Calibri" panose="020F0502020204030204" pitchFamily="34" charset="0"/>
                <a:cs typeface="Calibri" panose="020F0502020204030204" pitchFamily="34" charset="0"/>
              </a:rPr>
              <a:t>50 (elli) puan ve üzerinde </a:t>
            </a:r>
            <a:r>
              <a:rPr lang="tr-TR" sz="2200" dirty="0">
                <a:latin typeface="Calibri" panose="020F0502020204030204" pitchFamily="34" charset="0"/>
                <a:cs typeface="Calibri" panose="020F0502020204030204" pitchFamily="34" charset="0"/>
              </a:rPr>
              <a:t>olması halinde </a:t>
            </a:r>
            <a:r>
              <a:rPr lang="tr-TR" sz="2200" b="1" u="sng" dirty="0" smtClean="0">
                <a:latin typeface="Calibri" panose="020F0502020204030204" pitchFamily="34" charset="0"/>
                <a:cs typeface="Calibri" panose="020F0502020204030204" pitchFamily="34" charset="0"/>
              </a:rPr>
              <a:t>Model Fabrika Öğren-dönüş Programı </a:t>
            </a:r>
            <a:r>
              <a:rPr lang="tr-TR" sz="2200" dirty="0" smtClean="0">
                <a:latin typeface="Calibri" panose="020F0502020204030204" pitchFamily="34" charset="0"/>
                <a:cs typeface="Calibri" panose="020F0502020204030204" pitchFamily="34" charset="0"/>
              </a:rPr>
              <a:t>hizmeti </a:t>
            </a:r>
            <a:r>
              <a:rPr lang="tr-TR" sz="2200" dirty="0">
                <a:latin typeface="Calibri" panose="020F0502020204030204" pitchFamily="34" charset="0"/>
                <a:cs typeface="Calibri" panose="020F0502020204030204" pitchFamily="34" charset="0"/>
              </a:rPr>
              <a:t>için bu destekten yararlanabilir. </a:t>
            </a:r>
            <a:endParaRPr lang="tr-TR" sz="2200" dirty="0" smtClean="0">
              <a:latin typeface="Calibri" panose="020F0502020204030204" pitchFamily="34" charset="0"/>
              <a:cs typeface="Calibri" panose="020F0502020204030204" pitchFamily="34" charset="0"/>
            </a:endParaRPr>
          </a:p>
          <a:p>
            <a:pPr algn="just">
              <a:lnSpc>
                <a:spcPct val="150000"/>
              </a:lnSpc>
              <a:buClr>
                <a:schemeClr val="accent6">
                  <a:lumMod val="60000"/>
                  <a:lumOff val="40000"/>
                </a:schemeClr>
              </a:buClr>
              <a:buFont typeface="Wingdings" panose="05000000000000000000" pitchFamily="2" charset="2"/>
              <a:buChar char="q"/>
            </a:pPr>
            <a:r>
              <a:rPr lang="tr-TR" sz="2200" dirty="0" smtClean="0">
                <a:latin typeface="Calibri" panose="020F0502020204030204" pitchFamily="34" charset="0"/>
                <a:cs typeface="Calibri" panose="020F0502020204030204" pitchFamily="34" charset="0"/>
              </a:rPr>
              <a:t>Yalın </a:t>
            </a:r>
            <a:r>
              <a:rPr lang="tr-TR" sz="2200" dirty="0">
                <a:latin typeface="Calibri" panose="020F0502020204030204" pitchFamily="34" charset="0"/>
                <a:cs typeface="Calibri" panose="020F0502020204030204" pitchFamily="34" charset="0"/>
              </a:rPr>
              <a:t>olgunluk değerlendirme analizi hizmeti sonucunda işletmenin yalın olgunluk puanının 50 (elli) puanın altında olması halinde işletme, Yalın Olgunluk Değerlendirme Analizi Raporunda hizmet sağlayıcı tarafından önerilen eğitim-danışmanlık konu başlıkları için </a:t>
            </a:r>
            <a:r>
              <a:rPr lang="tr-TR" sz="2200" b="1" u="sng" dirty="0" smtClean="0">
                <a:latin typeface="Calibri" panose="020F0502020204030204" pitchFamily="34" charset="0"/>
                <a:cs typeface="Calibri" panose="020F0502020204030204" pitchFamily="34" charset="0"/>
              </a:rPr>
              <a:t>Model Fabrika Eğitim-Danışmanlık Hizmeti </a:t>
            </a:r>
            <a:r>
              <a:rPr lang="tr-TR" sz="2200" dirty="0" smtClean="0">
                <a:latin typeface="Calibri" panose="020F0502020204030204" pitchFamily="34" charset="0"/>
                <a:cs typeface="Calibri" panose="020F0502020204030204" pitchFamily="34" charset="0"/>
              </a:rPr>
              <a:t>kapsamında </a:t>
            </a:r>
            <a:r>
              <a:rPr lang="tr-TR" sz="2200" dirty="0">
                <a:latin typeface="Calibri" panose="020F0502020204030204" pitchFamily="34" charset="0"/>
                <a:cs typeface="Calibri" panose="020F0502020204030204" pitchFamily="34" charset="0"/>
              </a:rPr>
              <a:t>bu destekten </a:t>
            </a:r>
            <a:r>
              <a:rPr lang="tr-TR" sz="2200" dirty="0" smtClean="0">
                <a:latin typeface="Calibri" panose="020F0502020204030204" pitchFamily="34" charset="0"/>
                <a:cs typeface="Calibri" panose="020F0502020204030204" pitchFamily="34" charset="0"/>
              </a:rPr>
              <a:t>yararlanabilir.</a:t>
            </a:r>
          </a:p>
          <a:p>
            <a:pPr marL="0" indent="0" algn="just">
              <a:lnSpc>
                <a:spcPct val="150000"/>
              </a:lnSpc>
              <a:buClr>
                <a:schemeClr val="accent6">
                  <a:lumMod val="60000"/>
                  <a:lumOff val="40000"/>
                </a:schemeClr>
              </a:buClr>
              <a:buNone/>
            </a:pPr>
            <a:endParaRPr lang="tr-TR" sz="2200" dirty="0">
              <a:solidFill>
                <a:schemeClr val="bg1">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650493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4"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defPPr>
              <a:defRPr lang="tr-TR"/>
            </a:defPPr>
            <a:lvl1pPr marR="0" lvl="0" indent="0" algn="ctr" fontAlgn="auto">
              <a:lnSpc>
                <a:spcPct val="90000"/>
              </a:lnSpc>
              <a:spcBef>
                <a:spcPct val="0"/>
              </a:spcBef>
              <a:spcAft>
                <a:spcPts val="0"/>
              </a:spcAft>
              <a:buClrTx/>
              <a:buSzTx/>
              <a:buFontTx/>
              <a:buNone/>
              <a:tabLst/>
              <a:defRPr sz="2800" b="1">
                <a:solidFill>
                  <a:schemeClr val="accent6">
                    <a:lumMod val="60000"/>
                    <a:lumOff val="40000"/>
                  </a:schemeClr>
                </a:solidFill>
                <a:latin typeface="Calibri" panose="020F0502020204030204" pitchFamily="34" charset="0"/>
                <a:ea typeface="+mj-ea"/>
                <a:cs typeface="Times New Roman" panose="02020603050405020304" pitchFamily="18" charset="0"/>
              </a:defRPr>
            </a:lvl1pPr>
          </a:lstStyle>
          <a:p>
            <a:r>
              <a:rPr lang="tr-TR" altLang="tr-TR" dirty="0"/>
              <a:t>İŞLETME GELİŞTİRME DESTEK PROGRAMI</a:t>
            </a:r>
          </a:p>
          <a:p>
            <a:r>
              <a:rPr lang="tr-TR" altLang="tr-TR" dirty="0"/>
              <a:t>Yalın Dönüşüm Desteği</a:t>
            </a:r>
          </a:p>
        </p:txBody>
      </p:sp>
      <p:sp>
        <p:nvSpPr>
          <p:cNvPr id="5" name="Alt Başlık 2">
            <a:extLst>
              <a:ext uri="{FF2B5EF4-FFF2-40B4-BE49-F238E27FC236}">
                <a16:creationId xmlns:a16="http://schemas.microsoft.com/office/drawing/2014/main" id="{7F940BCE-3018-4D46-8AC0-9430B719D92B}"/>
              </a:ext>
            </a:extLst>
          </p:cNvPr>
          <p:cNvSpPr txBox="1">
            <a:spLocks/>
          </p:cNvSpPr>
          <p:nvPr/>
        </p:nvSpPr>
        <p:spPr>
          <a:xfrm>
            <a:off x="519874" y="1312706"/>
            <a:ext cx="10821193" cy="44519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accent6">
                  <a:lumMod val="60000"/>
                  <a:lumOff val="40000"/>
                </a:schemeClr>
              </a:buClr>
              <a:buFont typeface="Wingdings" panose="05000000000000000000" pitchFamily="2" charset="2"/>
              <a:buChar char="q"/>
            </a:pPr>
            <a:r>
              <a:rPr lang="tr-TR" sz="2200" dirty="0" smtClean="0">
                <a:latin typeface="Calibri" panose="020F0502020204030204" pitchFamily="34" charset="0"/>
                <a:cs typeface="Calibri" panose="020F0502020204030204" pitchFamily="34" charset="0"/>
              </a:rPr>
              <a:t> Eğitim-danışmanlık </a:t>
            </a:r>
            <a:r>
              <a:rPr lang="tr-TR" sz="2200" dirty="0">
                <a:latin typeface="Calibri" panose="020F0502020204030204" pitchFamily="34" charset="0"/>
                <a:cs typeface="Calibri" panose="020F0502020204030204" pitchFamily="34" charset="0"/>
              </a:rPr>
              <a:t>konu başlıkları kapsamında her bir konu için hizmetin süresi 1 (bir) gün olup günlük destek üst limiti 5.000 </a:t>
            </a:r>
            <a:r>
              <a:rPr lang="tr-TR" sz="2200" dirty="0" smtClean="0">
                <a:latin typeface="Calibri" panose="020F0502020204030204" pitchFamily="34" charset="0"/>
                <a:cs typeface="Calibri" panose="020F0502020204030204" pitchFamily="34" charset="0"/>
              </a:rPr>
              <a:t>TL’dir.</a:t>
            </a:r>
          </a:p>
          <a:p>
            <a:pPr algn="just">
              <a:lnSpc>
                <a:spcPct val="150000"/>
              </a:lnSpc>
              <a:buClr>
                <a:schemeClr val="accent6">
                  <a:lumMod val="60000"/>
                  <a:lumOff val="40000"/>
                </a:schemeClr>
              </a:buClr>
              <a:buFont typeface="Wingdings" panose="05000000000000000000" pitchFamily="2" charset="2"/>
              <a:buChar char="q"/>
            </a:pPr>
            <a:r>
              <a:rPr lang="tr-TR" sz="2200" dirty="0">
                <a:latin typeface="Calibri" panose="020F0502020204030204" pitchFamily="34" charset="0"/>
                <a:cs typeface="Calibri" panose="020F0502020204030204" pitchFamily="34" charset="0"/>
              </a:rPr>
              <a:t>İşletmenin model fabrika eğitim-danışmanlık hizmeti kapsamında destekten yararlanabilmesi için yalın olgunluk değerlendirme analizi hizmeti kapsamında destek almış olması gerekir. Model fabrika eğitim-danışmanlık hizmetinin başlangıç tarihi, yalın olgunluk değerlendirme analizi hizmetinin tamamlandığı tarihten sonra </a:t>
            </a:r>
            <a:r>
              <a:rPr lang="tr-TR" sz="2200" dirty="0" smtClean="0">
                <a:latin typeface="Calibri" panose="020F0502020204030204" pitchFamily="34" charset="0"/>
                <a:cs typeface="Calibri" panose="020F0502020204030204" pitchFamily="34" charset="0"/>
              </a:rPr>
              <a:t>olmalıdır.</a:t>
            </a:r>
          </a:p>
          <a:p>
            <a:pPr algn="just">
              <a:lnSpc>
                <a:spcPct val="150000"/>
              </a:lnSpc>
              <a:buClr>
                <a:schemeClr val="accent6">
                  <a:lumMod val="60000"/>
                  <a:lumOff val="40000"/>
                </a:schemeClr>
              </a:buClr>
              <a:buFont typeface="Wingdings" panose="05000000000000000000" pitchFamily="2" charset="2"/>
              <a:buChar char="q"/>
            </a:pPr>
            <a:r>
              <a:rPr lang="tr-TR" sz="2200" dirty="0">
                <a:latin typeface="Calibri" panose="020F0502020204030204" pitchFamily="34" charset="0"/>
                <a:cs typeface="Calibri" panose="020F0502020204030204" pitchFamily="34" charset="0"/>
              </a:rPr>
              <a:t>Model fabrika eğitim-danışmanlık hizmeti için destek programı süresince desteğin üst limiti 70.000 TL’dir. İşletme bu destekten 1 (bir) defa </a:t>
            </a:r>
            <a:r>
              <a:rPr lang="tr-TR" sz="2200" dirty="0" smtClean="0">
                <a:latin typeface="Calibri" panose="020F0502020204030204" pitchFamily="34" charset="0"/>
                <a:cs typeface="Calibri" panose="020F0502020204030204" pitchFamily="34" charset="0"/>
              </a:rPr>
              <a:t>yararlanabilir.</a:t>
            </a:r>
            <a:endParaRPr lang="tr-T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676622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aşlık 1"/>
          <p:cNvSpPr txBox="1">
            <a:spLocks/>
          </p:cNvSpPr>
          <p:nvPr/>
        </p:nvSpPr>
        <p:spPr>
          <a:xfrm>
            <a:off x="571500" y="164848"/>
            <a:ext cx="11620500" cy="104391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altLang="tr-TR" sz="2800" b="1" dirty="0">
                <a:solidFill>
                  <a:schemeClr val="accent6">
                    <a:lumMod val="60000"/>
                    <a:lumOff val="40000"/>
                  </a:schemeClr>
                </a:solidFill>
                <a:latin typeface="Calibri" panose="020F0502020204030204" pitchFamily="34" charset="0"/>
                <a:cs typeface="Times New Roman" panose="02020603050405020304" pitchFamily="18" charset="0"/>
              </a:rPr>
              <a:t>İŞLETME GELİŞTİRME DESTEK PROGRAMI</a:t>
            </a:r>
          </a:p>
          <a:p>
            <a:pPr marL="0" marR="0" lvl="0" indent="0" algn="ctr" defTabSz="914400" rtl="0" eaLnBrk="1" fontAlgn="auto" latinLnBrk="0" hangingPunct="1">
              <a:lnSpc>
                <a:spcPct val="90000"/>
              </a:lnSpc>
              <a:spcBef>
                <a:spcPct val="0"/>
              </a:spcBef>
              <a:spcAft>
                <a:spcPts val="0"/>
              </a:spcAft>
              <a:buClrTx/>
              <a:buSzTx/>
              <a:buFontTx/>
              <a:buNone/>
              <a:tabLst/>
              <a:defRPr/>
            </a:pPr>
            <a:r>
              <a:rPr lang="tr-TR" altLang="tr-TR" sz="2800" b="1" dirty="0" smtClean="0">
                <a:solidFill>
                  <a:schemeClr val="accent6">
                    <a:lumMod val="60000"/>
                    <a:lumOff val="40000"/>
                  </a:schemeClr>
                </a:solidFill>
                <a:latin typeface="Calibri" panose="020F0502020204030204" pitchFamily="34" charset="0"/>
                <a:cs typeface="Times New Roman" panose="02020603050405020304" pitchFamily="18" charset="0"/>
              </a:rPr>
              <a:t>Yalın Dönüşüm Desteği</a:t>
            </a:r>
          </a:p>
          <a:p>
            <a:pPr marL="0" marR="0" lvl="0" indent="0" algn="ctr" defTabSz="914400" rtl="0" eaLnBrk="1" fontAlgn="auto" latinLnBrk="0" hangingPunct="1">
              <a:lnSpc>
                <a:spcPct val="90000"/>
              </a:lnSpc>
              <a:spcBef>
                <a:spcPct val="0"/>
              </a:spcBef>
              <a:spcAft>
                <a:spcPts val="0"/>
              </a:spcAft>
              <a:buClrTx/>
              <a:buSzTx/>
              <a:buFontTx/>
              <a:buNone/>
              <a:tabLst/>
              <a:defRPr/>
            </a:pPr>
            <a:r>
              <a:rPr lang="tr-TR" altLang="tr-TR" sz="2800" b="1" dirty="0" smtClean="0">
                <a:solidFill>
                  <a:schemeClr val="accent6">
                    <a:lumMod val="60000"/>
                    <a:lumOff val="40000"/>
                  </a:schemeClr>
                </a:solidFill>
                <a:latin typeface="Calibri" panose="020F0502020204030204" pitchFamily="34" charset="0"/>
                <a:cs typeface="Times New Roman" panose="02020603050405020304" pitchFamily="18" charset="0"/>
              </a:rPr>
              <a:t>Model Fabrika Eğitim-Danışmanlık Konu Başlıkları</a:t>
            </a:r>
            <a:endParaRPr lang="tr-TR" altLang="tr-TR" sz="2800" b="1" dirty="0">
              <a:solidFill>
                <a:schemeClr val="accent6">
                  <a:lumMod val="60000"/>
                  <a:lumOff val="40000"/>
                </a:schemeClr>
              </a:solidFill>
              <a:latin typeface="Calibri" panose="020F0502020204030204" pitchFamily="34" charset="0"/>
              <a:cs typeface="Times New Roman" panose="02020603050405020304" pitchFamily="18" charset="0"/>
            </a:endParaRPr>
          </a:p>
        </p:txBody>
      </p:sp>
      <p:graphicFrame>
        <p:nvGraphicFramePr>
          <p:cNvPr id="4" name="İçerik Yer Tutucusu 6"/>
          <p:cNvGraphicFramePr>
            <a:graphicFrameLocks/>
          </p:cNvGraphicFramePr>
          <p:nvPr>
            <p:extLst>
              <p:ext uri="{D42A27DB-BD31-4B8C-83A1-F6EECF244321}">
                <p14:modId xmlns:p14="http://schemas.microsoft.com/office/powerpoint/2010/main" val="1694040916"/>
              </p:ext>
            </p:extLst>
          </p:nvPr>
        </p:nvGraphicFramePr>
        <p:xfrm>
          <a:off x="429770" y="1245340"/>
          <a:ext cx="10424159" cy="4954289"/>
        </p:xfrm>
        <a:graphic>
          <a:graphicData uri="http://schemas.openxmlformats.org/drawingml/2006/table">
            <a:tbl>
              <a:tblPr/>
              <a:tblGrid>
                <a:gridCol w="588773">
                  <a:extLst>
                    <a:ext uri="{9D8B030D-6E8A-4147-A177-3AD203B41FA5}">
                      <a16:colId xmlns:a16="http://schemas.microsoft.com/office/drawing/2014/main" val="412835561"/>
                    </a:ext>
                  </a:extLst>
                </a:gridCol>
                <a:gridCol w="6433817">
                  <a:extLst>
                    <a:ext uri="{9D8B030D-6E8A-4147-A177-3AD203B41FA5}">
                      <a16:colId xmlns:a16="http://schemas.microsoft.com/office/drawing/2014/main" val="2222036648"/>
                    </a:ext>
                  </a:extLst>
                </a:gridCol>
                <a:gridCol w="1115568">
                  <a:extLst>
                    <a:ext uri="{9D8B030D-6E8A-4147-A177-3AD203B41FA5}">
                      <a16:colId xmlns:a16="http://schemas.microsoft.com/office/drawing/2014/main" val="1872189412"/>
                    </a:ext>
                  </a:extLst>
                </a:gridCol>
                <a:gridCol w="832104">
                  <a:extLst>
                    <a:ext uri="{9D8B030D-6E8A-4147-A177-3AD203B41FA5}">
                      <a16:colId xmlns:a16="http://schemas.microsoft.com/office/drawing/2014/main" val="2864846804"/>
                    </a:ext>
                  </a:extLst>
                </a:gridCol>
                <a:gridCol w="859090">
                  <a:extLst>
                    <a:ext uri="{9D8B030D-6E8A-4147-A177-3AD203B41FA5}">
                      <a16:colId xmlns:a16="http://schemas.microsoft.com/office/drawing/2014/main" val="881987335"/>
                    </a:ext>
                  </a:extLst>
                </a:gridCol>
                <a:gridCol w="594807">
                  <a:extLst>
                    <a:ext uri="{9D8B030D-6E8A-4147-A177-3AD203B41FA5}">
                      <a16:colId xmlns:a16="http://schemas.microsoft.com/office/drawing/2014/main" val="97921084"/>
                    </a:ext>
                  </a:extLst>
                </a:gridCol>
              </a:tblGrid>
              <a:tr h="813547">
                <a:tc>
                  <a:txBody>
                    <a:bodyPr/>
                    <a:lstStyle/>
                    <a:p>
                      <a:pPr algn="ctr" fontAlgn="b"/>
                      <a:r>
                        <a:rPr lang="tr-TR" sz="600" b="0" i="0" u="none" strike="noStrike">
                          <a:solidFill>
                            <a:srgbClr val="000000"/>
                          </a:solidFill>
                          <a:effectLst/>
                          <a:latin typeface="Calibri" panose="020F0502020204030204" pitchFamily="34" charset="0"/>
                        </a:rPr>
                        <a:t> </a:t>
                      </a:r>
                    </a:p>
                  </a:txBody>
                  <a:tcPr marL="5535" marR="5535" marT="553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solidFill>
                            <a:srgbClr val="000000"/>
                          </a:solidFill>
                          <a:effectLst/>
                          <a:latin typeface="Calibri" panose="020F0502020204030204" pitchFamily="34" charset="0"/>
                        </a:rPr>
                        <a:t> KONU BAŞLIKLARI</a:t>
                      </a:r>
                    </a:p>
                  </a:txBody>
                  <a:tcPr marL="5535" marR="5535" marT="55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algn="ctr" fontAlgn="ctr"/>
                      <a:r>
                        <a:rPr lang="tr-TR" sz="1400" b="1" i="0" u="none" strike="noStrike" dirty="0">
                          <a:solidFill>
                            <a:srgbClr val="000000"/>
                          </a:solidFill>
                          <a:effectLst/>
                          <a:latin typeface="Calibri" panose="020F0502020204030204" pitchFamily="34" charset="0"/>
                        </a:rPr>
                        <a:t>DANIŞMANLIK SÜRESİ (GÜN</a:t>
                      </a:r>
                      <a:r>
                        <a:rPr lang="tr-TR" sz="1400" b="1" i="0" u="none" strike="noStrike" dirty="0" smtClean="0">
                          <a:solidFill>
                            <a:srgbClr val="000000"/>
                          </a:solidFill>
                          <a:effectLst/>
                          <a:latin typeface="Calibri" panose="020F0502020204030204" pitchFamily="34" charset="0"/>
                        </a:rPr>
                        <a:t>)</a:t>
                      </a:r>
                      <a:endParaRPr lang="tr-TR" sz="1400" b="1" i="0" u="none" strike="noStrike" dirty="0">
                        <a:solidFill>
                          <a:srgbClr val="000000"/>
                        </a:solidFill>
                        <a:effectLst/>
                        <a:latin typeface="Calibri" panose="020F0502020204030204" pitchFamily="34" charset="0"/>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algn="ctr" fontAlgn="ctr"/>
                      <a:r>
                        <a:rPr lang="tr-TR" sz="1400" b="1" i="0" u="none" strike="noStrike" dirty="0">
                          <a:solidFill>
                            <a:srgbClr val="000000"/>
                          </a:solidFill>
                          <a:effectLst/>
                          <a:latin typeface="Calibri" panose="020F0502020204030204" pitchFamily="34" charset="0"/>
                        </a:rPr>
                        <a:t>Destek Miktarı (TL)</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algn="ctr" fontAlgn="ctr"/>
                      <a:r>
                        <a:rPr lang="tr-TR" sz="1400" b="1" i="0" u="none" strike="noStrike" dirty="0">
                          <a:solidFill>
                            <a:srgbClr val="000000"/>
                          </a:solidFill>
                          <a:effectLst/>
                          <a:latin typeface="Calibri" panose="020F0502020204030204" pitchFamily="34" charset="0"/>
                        </a:rPr>
                        <a:t>Destek Miktarı (Toplam)</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algn="ctr" fontAlgn="ctr"/>
                      <a:r>
                        <a:rPr lang="tr-TR" sz="1400" b="1" i="0" u="none" strike="noStrike" dirty="0">
                          <a:solidFill>
                            <a:srgbClr val="000000"/>
                          </a:solidFill>
                          <a:effectLst/>
                          <a:latin typeface="Calibri" panose="020F0502020204030204" pitchFamily="34" charset="0"/>
                        </a:rPr>
                        <a:t>Destek Oranı (%)</a:t>
                      </a:r>
                    </a:p>
                  </a:txBody>
                  <a:tcPr marL="5535" marR="5535" marT="55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3605884240"/>
                  </a:ext>
                </a:extLst>
              </a:tr>
              <a:tr h="293591">
                <a:tc rowSpan="14">
                  <a:txBody>
                    <a:bodyPr/>
                    <a:lstStyle/>
                    <a:p>
                      <a:pPr algn="ctr" fontAlgn="ctr"/>
                      <a:r>
                        <a:rPr lang="tr-TR" sz="2400" b="1" i="0" u="none" strike="noStrike" dirty="0">
                          <a:solidFill>
                            <a:srgbClr val="000000"/>
                          </a:solidFill>
                          <a:effectLst/>
                          <a:latin typeface="Calibri" panose="020F0502020204030204" pitchFamily="34" charset="0"/>
                        </a:rPr>
                        <a:t>YALIN OLGUNLUK </a:t>
                      </a:r>
                      <a:r>
                        <a:rPr lang="tr-TR" sz="2400" b="1" i="0" u="none" strike="noStrike" dirty="0" smtClean="0">
                          <a:solidFill>
                            <a:srgbClr val="000000"/>
                          </a:solidFill>
                          <a:effectLst/>
                          <a:latin typeface="Calibri" panose="020F0502020204030204" pitchFamily="34" charset="0"/>
                        </a:rPr>
                        <a:t>SEVİYE</a:t>
                      </a:r>
                      <a:r>
                        <a:rPr lang="tr-TR" sz="2400" b="1" i="0" u="none" strike="noStrike" baseline="0" dirty="0" smtClean="0">
                          <a:solidFill>
                            <a:srgbClr val="000000"/>
                          </a:solidFill>
                          <a:effectLst/>
                          <a:latin typeface="Calibri" panose="020F0502020204030204" pitchFamily="34" charset="0"/>
                        </a:rPr>
                        <a:t> </a:t>
                      </a:r>
                      <a:r>
                        <a:rPr lang="tr-TR" sz="2400" b="1" i="0" u="none" strike="noStrike" dirty="0" smtClean="0">
                          <a:solidFill>
                            <a:srgbClr val="000000"/>
                          </a:solidFill>
                          <a:effectLst/>
                          <a:latin typeface="Calibri" panose="020F0502020204030204" pitchFamily="34" charset="0"/>
                        </a:rPr>
                        <a:t>PUANI</a:t>
                      </a:r>
                      <a:endParaRPr lang="tr-TR" sz="2400" b="1" i="0" u="none" strike="noStrike" dirty="0">
                        <a:solidFill>
                          <a:srgbClr val="000000"/>
                        </a:solidFill>
                        <a:effectLst/>
                        <a:latin typeface="Calibri" panose="020F0502020204030204" pitchFamily="34" charset="0"/>
                      </a:endParaRPr>
                    </a:p>
                    <a:p>
                      <a:pPr algn="ctr" fontAlgn="ctr"/>
                      <a:r>
                        <a:rPr lang="tr-TR" sz="1800" b="1" i="1" u="none" strike="noStrike" dirty="0" smtClean="0">
                          <a:solidFill>
                            <a:srgbClr val="000000"/>
                          </a:solidFill>
                          <a:effectLst/>
                          <a:latin typeface="Calibri" panose="020F0502020204030204" pitchFamily="34" charset="0"/>
                        </a:rPr>
                        <a:t>(50 puana kadar)</a:t>
                      </a:r>
                      <a:endParaRPr lang="tr-TR" sz="1800" b="1" i="1" u="none" strike="noStrike" dirty="0">
                        <a:solidFill>
                          <a:srgbClr val="000000"/>
                        </a:solidFill>
                        <a:effectLst/>
                        <a:latin typeface="Calibri" panose="020F0502020204030204" pitchFamily="34" charset="0"/>
                      </a:endParaRPr>
                    </a:p>
                  </a:txBody>
                  <a:tcPr marL="5535" marR="5535" marT="553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algn="l" fontAlgn="b"/>
                      <a:r>
                        <a:rPr lang="tr-TR" sz="1800" b="0" i="0" u="none" strike="noStrike" dirty="0">
                          <a:solidFill>
                            <a:srgbClr val="000000"/>
                          </a:solidFill>
                          <a:effectLst/>
                          <a:latin typeface="Calibri" panose="020F0502020204030204" pitchFamily="34" charset="0"/>
                        </a:rPr>
                        <a:t>Yalın Üretim Araçları ve İsraf Türleri</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rowSpan="14">
                  <a:txBody>
                    <a:bodyPr/>
                    <a:lstStyle/>
                    <a:p>
                      <a:pPr algn="ctr" fontAlgn="ctr"/>
                      <a:r>
                        <a:rPr lang="tr-TR" sz="1800" b="0" i="0" u="none" strike="noStrike" dirty="0">
                          <a:solidFill>
                            <a:srgbClr val="000000"/>
                          </a:solidFill>
                          <a:effectLst/>
                          <a:latin typeface="Calibri" panose="020F0502020204030204" pitchFamily="34" charset="0"/>
                        </a:rPr>
                        <a:t>70.000</a:t>
                      </a: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rowSpan="14">
                  <a:txBody>
                    <a:bodyPr/>
                    <a:lstStyle/>
                    <a:p>
                      <a:pPr algn="ctr" fontAlgn="ctr"/>
                      <a:r>
                        <a:rPr lang="tr-TR" sz="1800" b="0" i="0" u="none" strike="noStrike" dirty="0">
                          <a:solidFill>
                            <a:srgbClr val="000000"/>
                          </a:solidFill>
                          <a:effectLst/>
                          <a:latin typeface="Calibri" panose="020F0502020204030204" pitchFamily="34" charset="0"/>
                        </a:rPr>
                        <a:t>80</a:t>
                      </a: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964987447"/>
                  </a:ext>
                </a:extLst>
              </a:tr>
              <a:tr h="293591">
                <a:tc vMerge="1">
                  <a:txBody>
                    <a:bodyPr/>
                    <a:lstStyle/>
                    <a:p>
                      <a:endParaRPr lang="tr-TR"/>
                    </a:p>
                  </a:txBody>
                  <a:tcPr>
                    <a:lnT w="12700" cap="flat" cmpd="sng" algn="ctr">
                      <a:solidFill>
                        <a:srgbClr val="000000"/>
                      </a:solidFill>
                      <a:prstDash val="solid"/>
                      <a:round/>
                      <a:headEnd type="none" w="med" len="med"/>
                      <a:tailEnd type="none" w="med" len="med"/>
                    </a:lnT>
                  </a:tcPr>
                </a:tc>
                <a:tc>
                  <a:txBody>
                    <a:bodyPr/>
                    <a:lstStyle/>
                    <a:p>
                      <a:pPr algn="l" fontAlgn="b"/>
                      <a:r>
                        <a:rPr lang="tr-TR" sz="1800" b="0" i="0" u="none" strike="noStrike" dirty="0">
                          <a:solidFill>
                            <a:srgbClr val="000000"/>
                          </a:solidFill>
                          <a:effectLst/>
                          <a:latin typeface="Calibri" panose="020F0502020204030204" pitchFamily="34" charset="0"/>
                        </a:rPr>
                        <a:t>İşlerin Standartlaştırılması (Süreç, Standardizasyon)</a:t>
                      </a:r>
                    </a:p>
                  </a:txBody>
                  <a:tcPr marL="72000" marR="5535" marT="5535"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tr-TR"/>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617043986"/>
                  </a:ext>
                </a:extLst>
              </a:tr>
              <a:tr h="293591">
                <a:tc vMerge="1">
                  <a:txBody>
                    <a:bodyPr/>
                    <a:lstStyle/>
                    <a:p>
                      <a:endParaRPr lang="tr-TR"/>
                    </a:p>
                  </a:txBody>
                  <a:tcPr/>
                </a:tc>
                <a:tc>
                  <a:txBody>
                    <a:bodyPr/>
                    <a:lstStyle/>
                    <a:p>
                      <a:pPr algn="l" fontAlgn="b"/>
                      <a:r>
                        <a:rPr lang="tr-TR" sz="1800" b="0" i="0" u="none" strike="noStrike" dirty="0">
                          <a:solidFill>
                            <a:srgbClr val="000000"/>
                          </a:solidFill>
                          <a:effectLst/>
                          <a:latin typeface="Calibri" panose="020F0502020204030204" pitchFamily="34" charset="0"/>
                        </a:rPr>
                        <a:t>Sürekli İyileştirme(KAİZEN)</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622858701"/>
                  </a:ext>
                </a:extLst>
              </a:tr>
              <a:tr h="293591">
                <a:tc vMerge="1">
                  <a:txBody>
                    <a:bodyPr/>
                    <a:lstStyle/>
                    <a:p>
                      <a:endParaRPr lang="tr-TR"/>
                    </a:p>
                  </a:txBody>
                  <a:tcPr>
                    <a:lnT w="12700" cap="flat" cmpd="sng" algn="ctr">
                      <a:solidFill>
                        <a:srgbClr val="000000"/>
                      </a:solidFill>
                      <a:prstDash val="solid"/>
                      <a:round/>
                      <a:headEnd type="none" w="med" len="med"/>
                      <a:tailEnd type="none" w="med" len="med"/>
                    </a:lnT>
                  </a:tcPr>
                </a:tc>
                <a:tc>
                  <a:txBody>
                    <a:bodyPr/>
                    <a:lstStyle/>
                    <a:p>
                      <a:pPr algn="l" fontAlgn="b"/>
                      <a:r>
                        <a:rPr lang="tr-TR" sz="1800" b="0" i="0" u="none" strike="noStrike" dirty="0">
                          <a:solidFill>
                            <a:srgbClr val="000000"/>
                          </a:solidFill>
                          <a:effectLst/>
                          <a:latin typeface="Calibri" panose="020F0502020204030204" pitchFamily="34" charset="0"/>
                        </a:rPr>
                        <a:t>Ürün Proses </a:t>
                      </a:r>
                      <a:r>
                        <a:rPr lang="tr-TR" sz="1800" b="0" i="0" u="none" strike="noStrike" dirty="0" err="1">
                          <a:solidFill>
                            <a:srgbClr val="000000"/>
                          </a:solidFill>
                          <a:effectLst/>
                          <a:latin typeface="Calibri" panose="020F0502020204030204" pitchFamily="34" charset="0"/>
                        </a:rPr>
                        <a:t>Segmentasyonu</a:t>
                      </a:r>
                      <a:r>
                        <a:rPr lang="tr-TR" sz="1800" b="0" i="0" u="none" strike="noStrike" dirty="0">
                          <a:solidFill>
                            <a:srgbClr val="000000"/>
                          </a:solidFill>
                          <a:effectLst/>
                          <a:latin typeface="Calibri" panose="020F0502020204030204" pitchFamily="34" charset="0"/>
                        </a:rPr>
                        <a:t> ve Takt Analizi</a:t>
                      </a:r>
                    </a:p>
                  </a:txBody>
                  <a:tcPr marL="72000" marR="5535" marT="5535"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tr-TR"/>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701625945"/>
                  </a:ext>
                </a:extLst>
              </a:tr>
              <a:tr h="324059">
                <a:tc vMerge="1">
                  <a:txBody>
                    <a:bodyPr/>
                    <a:lstStyle/>
                    <a:p>
                      <a:endParaRPr lang="tr-TR"/>
                    </a:p>
                  </a:txBody>
                  <a:tcPr/>
                </a:tc>
                <a:tc>
                  <a:txBody>
                    <a:bodyPr/>
                    <a:lstStyle/>
                    <a:p>
                      <a:pPr algn="l" fontAlgn="b"/>
                      <a:r>
                        <a:rPr lang="tr-TR" sz="1800" b="0" i="0" u="none" strike="noStrike" dirty="0">
                          <a:solidFill>
                            <a:srgbClr val="000000"/>
                          </a:solidFill>
                          <a:effectLst/>
                          <a:latin typeface="Calibri" panose="020F0502020204030204" pitchFamily="34" charset="0"/>
                        </a:rPr>
                        <a:t>İş Ölçümü (Zaman Etüdü Aktivite Örnekleme İş Talimatı)</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734716692"/>
                  </a:ext>
                </a:extLst>
              </a:tr>
              <a:tr h="293591">
                <a:tc vMerge="1">
                  <a:txBody>
                    <a:bodyPr/>
                    <a:lstStyle/>
                    <a:p>
                      <a:endParaRPr lang="tr-TR"/>
                    </a:p>
                  </a:txBody>
                  <a:tcPr/>
                </a:tc>
                <a:tc>
                  <a:txBody>
                    <a:bodyPr/>
                    <a:lstStyle/>
                    <a:p>
                      <a:pPr algn="l" fontAlgn="b"/>
                      <a:r>
                        <a:rPr lang="tr-TR" sz="1800" b="0" i="0" u="none" strike="noStrike" dirty="0">
                          <a:solidFill>
                            <a:srgbClr val="000000"/>
                          </a:solidFill>
                          <a:effectLst/>
                          <a:latin typeface="Calibri" panose="020F0502020204030204" pitchFamily="34" charset="0"/>
                        </a:rPr>
                        <a:t>Değer Akış Haritalama (Mevcut Durum)</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572804863"/>
                  </a:ext>
                </a:extLst>
              </a:tr>
              <a:tr h="293591">
                <a:tc vMerge="1">
                  <a:txBody>
                    <a:bodyPr/>
                    <a:lstStyle/>
                    <a:p>
                      <a:endParaRPr lang="tr-TR"/>
                    </a:p>
                  </a:txBody>
                  <a:tcPr/>
                </a:tc>
                <a:tc>
                  <a:txBody>
                    <a:bodyPr/>
                    <a:lstStyle/>
                    <a:p>
                      <a:pPr algn="l" fontAlgn="b"/>
                      <a:r>
                        <a:rPr lang="tr-TR" sz="1800" b="0" i="0" u="none" strike="noStrike" dirty="0">
                          <a:solidFill>
                            <a:srgbClr val="000000"/>
                          </a:solidFill>
                          <a:effectLst/>
                          <a:latin typeface="Calibri" panose="020F0502020204030204" pitchFamily="34" charset="0"/>
                        </a:rPr>
                        <a:t>Performans Yönetimi, Performans Matrisi ve </a:t>
                      </a:r>
                      <a:r>
                        <a:rPr lang="tr-TR" sz="1800" b="0" i="0" u="none" strike="noStrike" dirty="0" err="1">
                          <a:solidFill>
                            <a:srgbClr val="000000"/>
                          </a:solidFill>
                          <a:effectLst/>
                          <a:latin typeface="Calibri" panose="020F0502020204030204" pitchFamily="34" charset="0"/>
                        </a:rPr>
                        <a:t>KPI'ların</a:t>
                      </a:r>
                      <a:r>
                        <a:rPr lang="tr-TR" sz="1800" b="0" i="0" u="none" strike="noStrike" dirty="0">
                          <a:solidFill>
                            <a:srgbClr val="000000"/>
                          </a:solidFill>
                          <a:effectLst/>
                          <a:latin typeface="Calibri" panose="020F0502020204030204" pitchFamily="34" charset="0"/>
                        </a:rPr>
                        <a:t> Oluşturulması</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931324367"/>
                  </a:ext>
                </a:extLst>
              </a:tr>
              <a:tr h="293591">
                <a:tc vMerge="1">
                  <a:txBody>
                    <a:bodyPr/>
                    <a:lstStyle/>
                    <a:p>
                      <a:endParaRPr lang="tr-TR"/>
                    </a:p>
                  </a:txBody>
                  <a:tcPr/>
                </a:tc>
                <a:tc>
                  <a:txBody>
                    <a:bodyPr/>
                    <a:lstStyle/>
                    <a:p>
                      <a:pPr algn="l" fontAlgn="t"/>
                      <a:r>
                        <a:rPr lang="tr-TR" sz="1800" b="0" i="0" u="none" strike="noStrike" dirty="0">
                          <a:solidFill>
                            <a:srgbClr val="000000"/>
                          </a:solidFill>
                          <a:effectLst/>
                          <a:latin typeface="Calibri" panose="020F0502020204030204" pitchFamily="34" charset="0"/>
                        </a:rPr>
                        <a:t>5S</a:t>
                      </a:r>
                    </a:p>
                  </a:txBody>
                  <a:tcPr marL="72000" marR="5535" marT="55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816982880"/>
                  </a:ext>
                </a:extLst>
              </a:tr>
              <a:tr h="293591">
                <a:tc vMerge="1">
                  <a:txBody>
                    <a:bodyPr/>
                    <a:lstStyle/>
                    <a:p>
                      <a:endParaRPr lang="tr-TR"/>
                    </a:p>
                  </a:txBody>
                  <a:tcPr/>
                </a:tc>
                <a:tc>
                  <a:txBody>
                    <a:bodyPr/>
                    <a:lstStyle/>
                    <a:p>
                      <a:pPr algn="l" fontAlgn="b"/>
                      <a:r>
                        <a:rPr lang="tr-TR" sz="1800" b="0" i="0" u="none" strike="noStrike" dirty="0" err="1">
                          <a:solidFill>
                            <a:srgbClr val="000000"/>
                          </a:solidFill>
                          <a:effectLst/>
                          <a:latin typeface="Calibri" panose="020F0502020204030204" pitchFamily="34" charset="0"/>
                        </a:rPr>
                        <a:t>Gemba</a:t>
                      </a:r>
                      <a:r>
                        <a:rPr lang="tr-TR" sz="1800" b="0" i="0" u="none" strike="noStrike" dirty="0">
                          <a:solidFill>
                            <a:srgbClr val="000000"/>
                          </a:solidFill>
                          <a:effectLst/>
                          <a:latin typeface="Calibri" panose="020F0502020204030204" pitchFamily="34" charset="0"/>
                        </a:rPr>
                        <a:t> Problem Çözme</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322730596"/>
                  </a:ext>
                </a:extLst>
              </a:tr>
              <a:tr h="293591">
                <a:tc vMerge="1">
                  <a:txBody>
                    <a:bodyPr/>
                    <a:lstStyle/>
                    <a:p>
                      <a:endParaRPr lang="tr-TR"/>
                    </a:p>
                  </a:txBody>
                  <a:tcPr/>
                </a:tc>
                <a:tc>
                  <a:txBody>
                    <a:bodyPr/>
                    <a:lstStyle/>
                    <a:p>
                      <a:pPr algn="l" fontAlgn="b"/>
                      <a:r>
                        <a:rPr lang="tr-TR" sz="1800" b="0" i="0" u="none" strike="noStrike" dirty="0">
                          <a:solidFill>
                            <a:srgbClr val="000000"/>
                          </a:solidFill>
                          <a:effectLst/>
                          <a:latin typeface="Calibri" panose="020F0502020204030204" pitchFamily="34" charset="0"/>
                        </a:rPr>
                        <a:t>Toplam Ekipman Verimliliği (OEE)</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1</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767903671"/>
                  </a:ext>
                </a:extLst>
              </a:tr>
              <a:tr h="293591">
                <a:tc vMerge="1">
                  <a:txBody>
                    <a:bodyPr/>
                    <a:lstStyle/>
                    <a:p>
                      <a:pPr algn="ctr" fontAlgn="ctr"/>
                      <a:endParaRPr lang="tr-TR" sz="2400" b="1" i="0" u="none" strike="noStrike" dirty="0">
                        <a:solidFill>
                          <a:srgbClr val="000000"/>
                        </a:solidFill>
                        <a:effectLst/>
                        <a:latin typeface="Calibri" panose="020F0502020204030204" pitchFamily="34" charset="0"/>
                      </a:endParaRPr>
                    </a:p>
                  </a:txBody>
                  <a:tcPr marL="5535" marR="5535" marT="553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tr-TR" sz="1800" b="0" i="0" u="none" strike="noStrike" dirty="0">
                          <a:solidFill>
                            <a:srgbClr val="000000"/>
                          </a:solidFill>
                          <a:effectLst/>
                          <a:latin typeface="Calibri" panose="020F0502020204030204" pitchFamily="34" charset="0"/>
                        </a:rPr>
                        <a:t>SMED</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ctr"/>
                      <a:r>
                        <a:rPr lang="tr-TR" sz="1800" b="0" i="0" u="none" strike="noStrike" dirty="0">
                          <a:solidFill>
                            <a:srgbClr val="000000"/>
                          </a:solidFill>
                          <a:effectLst/>
                          <a:latin typeface="Calibri" panose="020F0502020204030204" pitchFamily="34" charset="0"/>
                        </a:rPr>
                        <a:t>1</a:t>
                      </a: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59312498"/>
                  </a:ext>
                </a:extLst>
              </a:tr>
              <a:tr h="293591">
                <a:tc vMerge="1">
                  <a:txBody>
                    <a:bodyPr/>
                    <a:lstStyle/>
                    <a:p>
                      <a:pPr algn="ctr" fontAlgn="ctr"/>
                      <a:endParaRPr lang="tr-TR" sz="2400" b="1" i="0" u="none" strike="noStrike" dirty="0">
                        <a:solidFill>
                          <a:srgbClr val="000000"/>
                        </a:solidFill>
                        <a:effectLst/>
                        <a:latin typeface="Calibri" panose="020F0502020204030204" pitchFamily="34" charset="0"/>
                      </a:endParaRPr>
                    </a:p>
                  </a:txBody>
                  <a:tcPr marL="5535" marR="5535" marT="553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tr-TR" sz="1800" b="0" i="0" u="none" strike="noStrike" dirty="0">
                          <a:solidFill>
                            <a:srgbClr val="000000"/>
                          </a:solidFill>
                          <a:effectLst/>
                          <a:latin typeface="Calibri" panose="020F0502020204030204" pitchFamily="34" charset="0"/>
                        </a:rPr>
                        <a:t>POKA YOKE</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ctr"/>
                      <a:r>
                        <a:rPr lang="tr-TR" sz="1800" b="0" i="0" u="none" strike="noStrike" dirty="0">
                          <a:solidFill>
                            <a:srgbClr val="000000"/>
                          </a:solidFill>
                          <a:effectLst/>
                          <a:latin typeface="Calibri" panose="020F0502020204030204" pitchFamily="34" charset="0"/>
                        </a:rPr>
                        <a:t>1</a:t>
                      </a: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62652106"/>
                  </a:ext>
                </a:extLst>
              </a:tr>
              <a:tr h="293591">
                <a:tc vMerge="1">
                  <a:txBody>
                    <a:bodyPr/>
                    <a:lstStyle/>
                    <a:p>
                      <a:pPr algn="ctr" fontAlgn="ctr"/>
                      <a:endParaRPr lang="tr-TR" sz="2400" b="1" i="0" u="none" strike="noStrike" dirty="0">
                        <a:solidFill>
                          <a:srgbClr val="000000"/>
                        </a:solidFill>
                        <a:effectLst/>
                        <a:latin typeface="Calibri" panose="020F0502020204030204" pitchFamily="34" charset="0"/>
                      </a:endParaRPr>
                    </a:p>
                  </a:txBody>
                  <a:tcPr marL="5535" marR="5535" marT="553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tr-TR" sz="1800" b="0" i="0" u="none" strike="noStrike" dirty="0">
                          <a:solidFill>
                            <a:srgbClr val="000000"/>
                          </a:solidFill>
                          <a:effectLst/>
                          <a:latin typeface="Calibri" panose="020F0502020204030204" pitchFamily="34" charset="0"/>
                        </a:rPr>
                        <a:t>Bakım Stratejisi &amp; TPM</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ctr"/>
                      <a:r>
                        <a:rPr lang="tr-TR" sz="1800" b="0" i="0" u="none" strike="noStrike" dirty="0">
                          <a:solidFill>
                            <a:srgbClr val="000000"/>
                          </a:solidFill>
                          <a:effectLst/>
                          <a:latin typeface="Calibri" panose="020F0502020204030204" pitchFamily="34" charset="0"/>
                        </a:rPr>
                        <a:t>1</a:t>
                      </a: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99187884"/>
                  </a:ext>
                </a:extLst>
              </a:tr>
              <a:tr h="293591">
                <a:tc vMerge="1">
                  <a:txBody>
                    <a:bodyPr/>
                    <a:lstStyle/>
                    <a:p>
                      <a:pPr algn="ctr" fontAlgn="ctr"/>
                      <a:endParaRPr lang="tr-TR" sz="2400" b="1" i="0" u="none" strike="noStrike" dirty="0">
                        <a:solidFill>
                          <a:srgbClr val="000000"/>
                        </a:solidFill>
                        <a:effectLst/>
                        <a:latin typeface="Calibri" panose="020F0502020204030204" pitchFamily="34" charset="0"/>
                      </a:endParaRPr>
                    </a:p>
                  </a:txBody>
                  <a:tcPr marL="5535" marR="5535" marT="553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tr-TR" sz="1800" b="0" i="0" u="none" strike="noStrike" dirty="0">
                          <a:solidFill>
                            <a:srgbClr val="000000"/>
                          </a:solidFill>
                          <a:effectLst/>
                          <a:latin typeface="Calibri" panose="020F0502020204030204" pitchFamily="34" charset="0"/>
                        </a:rPr>
                        <a:t>Hat Dengeleme (</a:t>
                      </a:r>
                      <a:r>
                        <a:rPr lang="tr-TR" sz="1800" b="0" i="0" u="none" strike="noStrike" dirty="0" err="1">
                          <a:solidFill>
                            <a:srgbClr val="000000"/>
                          </a:solidFill>
                          <a:effectLst/>
                          <a:latin typeface="Calibri" panose="020F0502020204030204" pitchFamily="34" charset="0"/>
                        </a:rPr>
                        <a:t>Yamazumi</a:t>
                      </a:r>
                      <a:r>
                        <a:rPr lang="tr-TR" sz="1800" b="0" i="0" u="none" strike="noStrike" dirty="0">
                          <a:solidFill>
                            <a:srgbClr val="000000"/>
                          </a:solidFill>
                          <a:effectLst/>
                          <a:latin typeface="Calibri" panose="020F0502020204030204" pitchFamily="34" charset="0"/>
                        </a:rPr>
                        <a:t>)</a:t>
                      </a:r>
                    </a:p>
                  </a:txBody>
                  <a:tcPr marL="72000"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ctr"/>
                      <a:r>
                        <a:rPr lang="tr-TR" sz="1800" b="0" i="0" u="none" strike="noStrike" dirty="0">
                          <a:solidFill>
                            <a:srgbClr val="000000"/>
                          </a:solidFill>
                          <a:effectLst/>
                          <a:latin typeface="Calibri" panose="020F0502020204030204" pitchFamily="34" charset="0"/>
                        </a:rPr>
                        <a:t>1</a:t>
                      </a: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algn="ctr" fontAlgn="b"/>
                      <a:r>
                        <a:rPr lang="tr-TR" sz="1800" b="0" i="0" u="none" strike="noStrike" dirty="0">
                          <a:solidFill>
                            <a:srgbClr val="000000"/>
                          </a:solidFill>
                          <a:effectLst/>
                          <a:latin typeface="Calibri" panose="020F0502020204030204" pitchFamily="34" charset="0"/>
                        </a:rPr>
                        <a:t>5.000</a:t>
                      </a:r>
                    </a:p>
                  </a:txBody>
                  <a:tcPr marL="5535" marR="5535" marT="553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5000"/>
                      </a:schemeClr>
                    </a:solidFill>
                  </a:tcPr>
                </a:tc>
                <a:tc v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pPr algn="ctr" fontAlgn="ctr"/>
                      <a:endParaRPr lang="tr-TR" sz="1800" b="0" i="0" u="none" strike="noStrike" dirty="0">
                        <a:solidFill>
                          <a:srgbClr val="000000"/>
                        </a:solidFill>
                        <a:effectLst/>
                        <a:latin typeface="Calibri" panose="020F0502020204030204" pitchFamily="34" charset="0"/>
                      </a:endParaRPr>
                    </a:p>
                  </a:txBody>
                  <a:tcPr marL="5535" marR="5535" marT="55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46023912"/>
                  </a:ext>
                </a:extLst>
              </a:tr>
            </a:tbl>
          </a:graphicData>
        </a:graphic>
      </p:graphicFrame>
    </p:spTree>
    <p:extLst>
      <p:ext uri="{BB962C8B-B14F-4D97-AF65-F5344CB8AC3E}">
        <p14:creationId xmlns:p14="http://schemas.microsoft.com/office/powerpoint/2010/main" val="1630130009"/>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dirty="0">
              <a:ln>
                <a:noFill/>
              </a:ln>
              <a:solidFill>
                <a:srgbClr val="445469">
                  <a:tint val="75000"/>
                </a:srgbClr>
              </a:solidFill>
              <a:effectLst/>
              <a:uLnTx/>
              <a:uFillTx/>
              <a:latin typeface="Roboto Light"/>
              <a:ea typeface="+mn-ea"/>
              <a:cs typeface="+mn-cs"/>
            </a:endParaRPr>
          </a:p>
        </p:txBody>
      </p:sp>
      <p:sp>
        <p:nvSpPr>
          <p:cNvPr id="4" name="Başlık 1"/>
          <p:cNvSpPr txBox="1">
            <a:spLocks/>
          </p:cNvSpPr>
          <p:nvPr/>
        </p:nvSpPr>
        <p:spPr>
          <a:xfrm>
            <a:off x="571500" y="164848"/>
            <a:ext cx="11620500" cy="1043916"/>
          </a:xfrm>
          <a:prstGeom prst="rect">
            <a:avLst/>
          </a:prstGeom>
        </p:spPr>
        <p:txBody>
          <a:bodyPr vert="horz" lIns="91440" tIns="45720" rIns="91440" bIns="45720" rtlCol="0" anchor="ctr">
            <a:normAutofit/>
          </a:bodyPr>
          <a:lstStyle>
            <a:defPPr>
              <a:defRPr lang="tr-TR"/>
            </a:defPPr>
            <a:lvl1pPr marR="0" lvl="0" indent="0" algn="ctr" fontAlgn="auto">
              <a:lnSpc>
                <a:spcPct val="90000"/>
              </a:lnSpc>
              <a:spcBef>
                <a:spcPct val="0"/>
              </a:spcBef>
              <a:spcAft>
                <a:spcPts val="0"/>
              </a:spcAft>
              <a:buClrTx/>
              <a:buSzTx/>
              <a:buFontTx/>
              <a:buNone/>
              <a:tabLst/>
              <a:defRPr sz="2800" b="1">
                <a:solidFill>
                  <a:schemeClr val="accent6">
                    <a:lumMod val="60000"/>
                    <a:lumOff val="40000"/>
                  </a:schemeClr>
                </a:solidFill>
                <a:latin typeface="Calibri" panose="020F0502020204030204" pitchFamily="34" charset="0"/>
                <a:ea typeface="+mj-ea"/>
                <a:cs typeface="Times New Roman" panose="02020603050405020304" pitchFamily="18" charset="0"/>
              </a:defRPr>
            </a:lvl1pPr>
          </a:lstStyle>
          <a:p>
            <a:r>
              <a:rPr lang="tr-TR" altLang="tr-TR" dirty="0"/>
              <a:t>İŞLETME GELİŞTİRME DESTEK PROGRAMI</a:t>
            </a:r>
          </a:p>
          <a:p>
            <a:r>
              <a:rPr lang="tr-TR" altLang="tr-TR" dirty="0"/>
              <a:t>Yalın Dönüşüm Desteği</a:t>
            </a:r>
          </a:p>
        </p:txBody>
      </p:sp>
      <p:sp>
        <p:nvSpPr>
          <p:cNvPr id="5" name="Alt Başlık 2">
            <a:extLst>
              <a:ext uri="{FF2B5EF4-FFF2-40B4-BE49-F238E27FC236}">
                <a16:creationId xmlns:a16="http://schemas.microsoft.com/office/drawing/2014/main" id="{7F940BCE-3018-4D46-8AC0-9430B719D92B}"/>
              </a:ext>
            </a:extLst>
          </p:cNvPr>
          <p:cNvSpPr txBox="1">
            <a:spLocks/>
          </p:cNvSpPr>
          <p:nvPr/>
        </p:nvSpPr>
        <p:spPr>
          <a:xfrm>
            <a:off x="519874" y="1312706"/>
            <a:ext cx="10821193" cy="44519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Clr>
                <a:schemeClr val="accent6">
                  <a:lumMod val="60000"/>
                  <a:lumOff val="40000"/>
                </a:schemeClr>
              </a:buClr>
              <a:buFont typeface="Wingdings" panose="05000000000000000000" pitchFamily="2" charset="2"/>
              <a:buChar char="q"/>
            </a:pPr>
            <a:r>
              <a:rPr lang="tr-TR" sz="2200" dirty="0">
                <a:latin typeface="Calibri" panose="020F0502020204030204" pitchFamily="34" charset="0"/>
                <a:cs typeface="Calibri" panose="020F0502020204030204" pitchFamily="34" charset="0"/>
              </a:rPr>
              <a:t> Yalın olgunluk değerlendirme analizi hizmeti sonucunda işletmenin yalın olgunluk puanının 50 (elli) puan ve üzerinde olması halinde işletme, </a:t>
            </a:r>
            <a:r>
              <a:rPr lang="tr-TR" sz="2200" b="1" u="sng" dirty="0" smtClean="0">
                <a:latin typeface="Calibri" panose="020F0502020204030204" pitchFamily="34" charset="0"/>
                <a:cs typeface="Calibri" panose="020F0502020204030204" pitchFamily="34" charset="0"/>
              </a:rPr>
              <a:t>Model Fabrika Öğren-dönüş Programı Hizmeti</a:t>
            </a:r>
            <a:r>
              <a:rPr lang="tr-TR" sz="2200" dirty="0" smtClean="0">
                <a:latin typeface="Calibri" panose="020F0502020204030204" pitchFamily="34" charset="0"/>
                <a:cs typeface="Calibri" panose="020F0502020204030204" pitchFamily="34" charset="0"/>
              </a:rPr>
              <a:t> </a:t>
            </a:r>
            <a:r>
              <a:rPr lang="tr-TR" sz="2200" dirty="0">
                <a:latin typeface="Calibri" panose="020F0502020204030204" pitchFamily="34" charset="0"/>
                <a:cs typeface="Calibri" panose="020F0502020204030204" pitchFamily="34" charset="0"/>
              </a:rPr>
              <a:t>kapsamında bu destekten yararlanabilir. </a:t>
            </a:r>
            <a:endParaRPr lang="tr-TR" sz="2200" dirty="0" smtClean="0">
              <a:latin typeface="Calibri" panose="020F0502020204030204" pitchFamily="34" charset="0"/>
              <a:cs typeface="Calibri" panose="020F0502020204030204" pitchFamily="34" charset="0"/>
            </a:endParaRPr>
          </a:p>
          <a:p>
            <a:pPr algn="just">
              <a:lnSpc>
                <a:spcPct val="150000"/>
              </a:lnSpc>
              <a:buClr>
                <a:schemeClr val="accent6">
                  <a:lumMod val="60000"/>
                  <a:lumOff val="40000"/>
                </a:schemeClr>
              </a:buClr>
              <a:buFont typeface="Wingdings" panose="05000000000000000000" pitchFamily="2" charset="2"/>
              <a:buChar char="q"/>
            </a:pPr>
            <a:r>
              <a:rPr lang="tr-TR" sz="2200" dirty="0" smtClean="0">
                <a:latin typeface="Calibri" panose="020F0502020204030204" pitchFamily="34" charset="0"/>
                <a:cs typeface="Calibri" panose="020F0502020204030204" pitchFamily="34" charset="0"/>
              </a:rPr>
              <a:t>İşletmenin </a:t>
            </a:r>
            <a:r>
              <a:rPr lang="tr-TR" sz="2200" dirty="0">
                <a:latin typeface="Calibri" panose="020F0502020204030204" pitchFamily="34" charset="0"/>
                <a:cs typeface="Calibri" panose="020F0502020204030204" pitchFamily="34" charset="0"/>
              </a:rPr>
              <a:t>model fabrika öğren-dönüş hizmeti kapsamında destekten yararlanabilmesi için yalın olgunluk değerlendirme analizi hizmeti kapsamında destek almış olması gerekir. Model fabrika öğren-dönüş hizmetinin başlangıç tarihi, yalın olgunluk değerlendirme analizi hizmetinin tamamlandığı tarihten sonra olmalıdır. </a:t>
            </a:r>
            <a:endParaRPr lang="tr-TR" sz="2200" dirty="0" smtClean="0">
              <a:latin typeface="Calibri" panose="020F0502020204030204" pitchFamily="34" charset="0"/>
              <a:cs typeface="Calibri" panose="020F0502020204030204" pitchFamily="34" charset="0"/>
            </a:endParaRPr>
          </a:p>
          <a:p>
            <a:pPr algn="just">
              <a:lnSpc>
                <a:spcPct val="150000"/>
              </a:lnSpc>
              <a:buClr>
                <a:schemeClr val="accent6">
                  <a:lumMod val="60000"/>
                  <a:lumOff val="40000"/>
                </a:schemeClr>
              </a:buClr>
              <a:buFont typeface="Wingdings" panose="05000000000000000000" pitchFamily="2" charset="2"/>
              <a:buChar char="q"/>
            </a:pPr>
            <a:r>
              <a:rPr lang="tr-TR" sz="2200" dirty="0" smtClean="0">
                <a:latin typeface="Calibri" panose="020F0502020204030204" pitchFamily="34" charset="0"/>
                <a:cs typeface="Calibri" panose="020F0502020204030204" pitchFamily="34" charset="0"/>
              </a:rPr>
              <a:t>Model </a:t>
            </a:r>
            <a:r>
              <a:rPr lang="tr-TR" sz="2200" dirty="0">
                <a:latin typeface="Calibri" panose="020F0502020204030204" pitchFamily="34" charset="0"/>
                <a:cs typeface="Calibri" panose="020F0502020204030204" pitchFamily="34" charset="0"/>
              </a:rPr>
              <a:t>fabrika öğren-dönüş programı hizmeti için destek üst limiti 150.000 TL’dir. İşletme bu destekten 1 (bir) defa yararlanabilir</a:t>
            </a:r>
            <a:endParaRPr lang="tr-TR"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746932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Custom 23">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4589</TotalTime>
  <Words>1220</Words>
  <Application>Microsoft Office PowerPoint</Application>
  <PresentationFormat>Geniş ekran</PresentationFormat>
  <Paragraphs>238</Paragraphs>
  <Slides>18</Slides>
  <Notes>5</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18</vt:i4>
      </vt:variant>
    </vt:vector>
  </HeadingPairs>
  <TitlesOfParts>
    <vt:vector size="30" baseType="lpstr">
      <vt:lpstr>Arial</vt:lpstr>
      <vt:lpstr>Calibri</vt:lpstr>
      <vt:lpstr>Calibri Light</vt:lpstr>
      <vt:lpstr>Roboto Black</vt:lpstr>
      <vt:lpstr>Roboto Light</vt:lpstr>
      <vt:lpstr>Segoe UI Black</vt:lpstr>
      <vt:lpstr>Times New Roman</vt:lpstr>
      <vt:lpstr>Wingdings</vt:lpstr>
      <vt:lpstr>ヒラギノ角ゴ Pro W3</vt:lpstr>
      <vt:lpstr>Office Teması</vt:lpstr>
      <vt:lpstr>Ofis Teması</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KOSGEB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Seda KALAYCI</dc:creator>
  <cp:lastModifiedBy>DANYAL PEKER</cp:lastModifiedBy>
  <cp:revision>311</cp:revision>
  <cp:lastPrinted>2021-04-08T13:48:32Z</cp:lastPrinted>
  <dcterms:created xsi:type="dcterms:W3CDTF">2021-03-22T07:00:02Z</dcterms:created>
  <dcterms:modified xsi:type="dcterms:W3CDTF">2023-09-20T09:19:10Z</dcterms:modified>
</cp:coreProperties>
</file>