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6"/>
  </p:notesMasterIdLst>
  <p:sldIdLst>
    <p:sldId id="256" r:id="rId2"/>
    <p:sldId id="257" r:id="rId3"/>
    <p:sldId id="258" r:id="rId4"/>
    <p:sldId id="259" r:id="rId5"/>
    <p:sldId id="260" r:id="rId6"/>
    <p:sldId id="309" r:id="rId7"/>
    <p:sldId id="310" r:id="rId8"/>
    <p:sldId id="262" r:id="rId9"/>
    <p:sldId id="264" r:id="rId10"/>
    <p:sldId id="265" r:id="rId11"/>
    <p:sldId id="317" r:id="rId12"/>
    <p:sldId id="269" r:id="rId13"/>
    <p:sldId id="267" r:id="rId14"/>
    <p:sldId id="314"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GO" initials="L" lastIdx="0" clrIdx="0">
    <p:extLst>
      <p:ext uri="{19B8F6BF-5375-455C-9EA6-DF929625EA0E}">
        <p15:presenceInfo xmlns:p15="http://schemas.microsoft.com/office/powerpoint/2012/main" userId="LOG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2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5C35B-AEC5-4915-B25F-68D1E91A0FB7}" type="datetimeFigureOut">
              <a:rPr lang="tr-TR" smtClean="0"/>
              <a:pPr/>
              <a:t>30.01.2019</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D17A65-D727-4DD2-85DA-5E626B55A01B}" type="slidenum">
              <a:rPr lang="tr-TR" smtClean="0"/>
              <a:pPr/>
              <a:t>‹#›</a:t>
            </a:fld>
            <a:endParaRPr lang="tr-TR"/>
          </a:p>
        </p:txBody>
      </p:sp>
    </p:spTree>
    <p:extLst>
      <p:ext uri="{BB962C8B-B14F-4D97-AF65-F5344CB8AC3E}">
        <p14:creationId xmlns:p14="http://schemas.microsoft.com/office/powerpoint/2010/main" val="147192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226631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2346926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ADD8CF-CE7C-429A-AB60-748C4C1395E9}"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0107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1319311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ADD8CF-CE7C-429A-AB60-748C4C1395E9}"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8368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3586175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453926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26878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302916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304091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558478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915770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2228618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71635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22592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01FBD05-9795-4C65-A1F0-ED0CC8F3F700}" type="datetimeFigureOut">
              <a:rPr lang="tr-TR" smtClean="0"/>
              <a:pPr/>
              <a:t>30.01.2019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ADD8CF-CE7C-429A-AB60-748C4C1395E9}" type="slidenum">
              <a:rPr lang="tr-TR" smtClean="0"/>
              <a:pPr/>
              <a:t>‹#›</a:t>
            </a:fld>
            <a:endParaRPr lang="tr-TR"/>
          </a:p>
        </p:txBody>
      </p:sp>
    </p:spTree>
    <p:extLst>
      <p:ext uri="{BB962C8B-B14F-4D97-AF65-F5344CB8AC3E}">
        <p14:creationId xmlns:p14="http://schemas.microsoft.com/office/powerpoint/2010/main" val="27230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01FBD05-9795-4C65-A1F0-ED0CC8F3F700}" type="datetimeFigureOut">
              <a:rPr lang="tr-TR" smtClean="0"/>
              <a:pPr/>
              <a:t>30.01.2019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ADD8CF-CE7C-429A-AB60-748C4C1395E9}" type="slidenum">
              <a:rPr lang="tr-TR" smtClean="0"/>
              <a:pPr/>
              <a:t>‹#›</a:t>
            </a:fld>
            <a:endParaRPr lang="tr-TR"/>
          </a:p>
        </p:txBody>
      </p:sp>
    </p:spTree>
    <p:extLst>
      <p:ext uri="{BB962C8B-B14F-4D97-AF65-F5344CB8AC3E}">
        <p14:creationId xmlns:p14="http://schemas.microsoft.com/office/powerpoint/2010/main" val="295216387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26920" y="342900"/>
            <a:ext cx="9144000" cy="3259138"/>
          </a:xfrm>
        </p:spPr>
        <p:txBody>
          <a:bodyPr>
            <a:normAutofit/>
          </a:bodyPr>
          <a:lstStyle/>
          <a:p>
            <a:pPr algn="ctr"/>
            <a:r>
              <a:rPr lang="tr-TR" b="1" dirty="0" smtClean="0">
                <a:solidFill>
                  <a:srgbClr val="FF0000"/>
                </a:solidFill>
              </a:rPr>
              <a:t>Çok Tehlikeli Sınıfta Yer Alan İşyerlerinde İşsizlik Sigortası Prim Teşviki</a:t>
            </a:r>
            <a:endParaRPr lang="tr-TR" b="1" dirty="0">
              <a:solidFill>
                <a:srgbClr val="FF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7810" y="5066922"/>
            <a:ext cx="1705970" cy="1668267"/>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Alt Başlık 2"/>
          <p:cNvSpPr>
            <a:spLocks noGrp="1"/>
          </p:cNvSpPr>
          <p:nvPr>
            <p:ph type="subTitle" idx="1"/>
          </p:nvPr>
        </p:nvSpPr>
        <p:spPr>
          <a:xfrm flipV="1">
            <a:off x="2872740" y="5418161"/>
            <a:ext cx="9001040" cy="45719"/>
          </a:xfrm>
        </p:spPr>
        <p:txBody>
          <a:bodyPr>
            <a:normAutofit fontScale="25000" lnSpcReduction="20000"/>
          </a:bodyPr>
          <a:lstStyle/>
          <a:p>
            <a:endParaRPr lang="tr-TR" sz="4000" dirty="0" smtClean="0">
              <a:solidFill>
                <a:srgbClr val="00B0F0"/>
              </a:solidFill>
            </a:endParaRPr>
          </a:p>
          <a:p>
            <a:endParaRPr lang="tr-TR" sz="4000" dirty="0">
              <a:solidFill>
                <a:srgbClr val="00B0F0"/>
              </a:solidFill>
            </a:endParaRPr>
          </a:p>
          <a:p>
            <a:pPr algn="just"/>
            <a:endParaRPr lang="tr-TR" sz="3200" b="1" dirty="0" smtClean="0"/>
          </a:p>
          <a:p>
            <a:pPr algn="just"/>
            <a:endParaRPr lang="tr-TR" sz="3200" b="1" dirty="0"/>
          </a:p>
          <a:p>
            <a:pPr algn="just"/>
            <a:endParaRPr lang="tr-TR" sz="3200" dirty="0"/>
          </a:p>
        </p:txBody>
      </p:sp>
    </p:spTree>
    <p:extLst>
      <p:ext uri="{BB962C8B-B14F-4D97-AF65-F5344CB8AC3E}">
        <p14:creationId xmlns:p14="http://schemas.microsoft.com/office/powerpoint/2010/main" val="1304823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86326"/>
          </a:xfrm>
        </p:spPr>
        <p:txBody>
          <a:bodyPr/>
          <a:lstStyle/>
          <a:p>
            <a:r>
              <a:rPr lang="tr-TR" b="1" dirty="0" smtClean="0">
                <a:solidFill>
                  <a:srgbClr val="FF0000"/>
                </a:solidFill>
                <a:latin typeface="Times New Roman" panose="02020603050405020304" pitchFamily="18" charset="0"/>
                <a:cs typeface="Times New Roman" panose="02020603050405020304" pitchFamily="18" charset="0"/>
              </a:rPr>
              <a:t>Teşvikten Haksız Olarak yararlanma</a:t>
            </a:r>
            <a:endParaRPr lang="tr-TR" b="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525254" y="1905000"/>
            <a:ext cx="9693205" cy="3848669"/>
          </a:xfrm>
        </p:spPr>
        <p:txBody>
          <a:bodyPr>
            <a:normAutofit/>
          </a:bodyPr>
          <a:lstStyle/>
          <a:p>
            <a:pPr algn="just">
              <a:lnSpc>
                <a:spcPct val="80000"/>
              </a:lnSpc>
              <a:buFont typeface="Arial" charset="0"/>
              <a:buNone/>
            </a:pPr>
            <a:r>
              <a:rPr lang="tr-TR" altLang="tr-TR" sz="3200" dirty="0" smtClean="0">
                <a:solidFill>
                  <a:srgbClr val="0070C0"/>
                </a:solidFill>
                <a:latin typeface="Times New Roman" panose="02020603050405020304" pitchFamily="18" charset="0"/>
                <a:cs typeface="Times New Roman" panose="02020603050405020304" pitchFamily="18" charset="0"/>
              </a:rPr>
              <a:t>►</a:t>
            </a:r>
            <a:r>
              <a:rPr lang="tr-TR" altLang="tr-TR" sz="2600" dirty="0" smtClean="0">
                <a:latin typeface="Times New Roman" panose="02020603050405020304" pitchFamily="18" charset="0"/>
                <a:cs typeface="Times New Roman" panose="02020603050405020304" pitchFamily="18" charset="0"/>
              </a:rPr>
              <a:t>İşverenlerin haksız olarak teşvikten yararlanması durumu olması halinde, eksik ödenen primler 5510 sayılı kanuna göre gecikme cezası ve gecikme zammı ile birlikte tahsil edilir. </a:t>
            </a:r>
          </a:p>
          <a:p>
            <a:pPr algn="just">
              <a:lnSpc>
                <a:spcPct val="80000"/>
              </a:lnSpc>
              <a:buFont typeface="Arial" charset="0"/>
              <a:buNone/>
            </a:pPr>
            <a:r>
              <a:rPr lang="tr-TR" altLang="tr-TR" sz="2600" dirty="0" smtClean="0">
                <a:solidFill>
                  <a:srgbClr val="0070C0"/>
                </a:solidFill>
                <a:latin typeface="Times New Roman" panose="02020603050405020304" pitchFamily="18" charset="0"/>
                <a:cs typeface="Times New Roman" panose="02020603050405020304" pitchFamily="18" charset="0"/>
              </a:rPr>
              <a:t>► </a:t>
            </a:r>
            <a:r>
              <a:rPr lang="tr-TR" altLang="tr-TR" sz="2600" dirty="0" smtClean="0">
                <a:latin typeface="Times New Roman" panose="02020603050405020304" pitchFamily="18" charset="0"/>
                <a:cs typeface="Times New Roman" panose="02020603050405020304" pitchFamily="18" charset="0"/>
              </a:rPr>
              <a:t>İşverenlerin işsizlik sigortası primi teşvikinden yararlanma süresi içerisinde işyerinin kapanması halinde, teşvik uygulaması işyerinin kapandığı tarih itibariyle durdurulur.</a:t>
            </a:r>
          </a:p>
          <a:p>
            <a:pPr algn="just">
              <a:lnSpc>
                <a:spcPct val="80000"/>
              </a:lnSpc>
              <a:buFont typeface="Arial" charset="0"/>
              <a:buNone/>
            </a:pPr>
            <a:r>
              <a:rPr lang="tr-TR" altLang="tr-TR" sz="2600" dirty="0" smtClean="0">
                <a:solidFill>
                  <a:srgbClr val="0070C0"/>
                </a:solidFill>
                <a:latin typeface="Times New Roman" panose="02020603050405020304" pitchFamily="18" charset="0"/>
                <a:cs typeface="Times New Roman" panose="02020603050405020304" pitchFamily="18" charset="0"/>
              </a:rPr>
              <a:t>► </a:t>
            </a:r>
            <a:r>
              <a:rPr lang="tr-TR" altLang="tr-TR" sz="2600" dirty="0" smtClean="0">
                <a:solidFill>
                  <a:schemeClr val="tx1"/>
                </a:solidFill>
                <a:latin typeface="Times New Roman" panose="02020603050405020304" pitchFamily="18" charset="0"/>
                <a:cs typeface="Times New Roman" panose="02020603050405020304" pitchFamily="18" charset="0"/>
              </a:rPr>
              <a:t>Teşvikten yararlanılmaya başlandıktan sonraki 3 yıllık sürede, işyerinde ölümlü veya sürekli iş göremezlikle sonuçlanan iş kazası hariç,  diğer şartların sağlanmadığının tespiti halinde eksik ödenen işsizlik sigortası işveren hissesi </a:t>
            </a:r>
            <a:r>
              <a:rPr lang="tr-TR" altLang="tr-TR" sz="2600" dirty="0" err="1" smtClean="0">
                <a:solidFill>
                  <a:schemeClr val="tx1"/>
                </a:solidFill>
                <a:latin typeface="Times New Roman" panose="02020603050405020304" pitchFamily="18" charset="0"/>
                <a:cs typeface="Times New Roman" panose="02020603050405020304" pitchFamily="18" charset="0"/>
              </a:rPr>
              <a:t>Sgk</a:t>
            </a:r>
            <a:r>
              <a:rPr lang="tr-TR" altLang="tr-TR" sz="2600" dirty="0" smtClean="0">
                <a:solidFill>
                  <a:schemeClr val="tx1"/>
                </a:solidFill>
                <a:latin typeface="Times New Roman" panose="02020603050405020304" pitchFamily="18" charset="0"/>
                <a:cs typeface="Times New Roman" panose="02020603050405020304" pitchFamily="18" charset="0"/>
              </a:rPr>
              <a:t> tarafından tahsil edilmez.</a:t>
            </a:r>
            <a:endParaRPr lang="tr-TR" altLang="tr-TR" sz="2600"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13042" y="5433698"/>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3936063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24084" y="614150"/>
            <a:ext cx="9198590" cy="5262979"/>
          </a:xfrm>
          <a:prstGeom prst="rect">
            <a:avLst/>
          </a:prstGeom>
        </p:spPr>
        <p:txBody>
          <a:bodyPr wrap="square">
            <a:spAutoFit/>
          </a:bodyPr>
          <a:lstStyle/>
          <a:p>
            <a:pPr algn="just">
              <a:buClr>
                <a:srgbClr val="0070C0"/>
              </a:buClr>
            </a:pPr>
            <a:r>
              <a:rPr lang="tr-TR" altLang="tr-TR" sz="2400" dirty="0">
                <a:solidFill>
                  <a:srgbClr val="0070C0"/>
                </a:solidFill>
                <a:latin typeface="Arial" charset="0"/>
                <a:cs typeface="Arial" charset="0"/>
              </a:rPr>
              <a:t>►</a:t>
            </a:r>
            <a:r>
              <a:rPr lang="tr-TR" sz="2400" dirty="0">
                <a:latin typeface="Times New Roman" panose="02020603050405020304" pitchFamily="18" charset="0"/>
                <a:cs typeface="Times New Roman" panose="02020603050405020304" pitchFamily="18" charset="0"/>
              </a:rPr>
              <a:t> Teşvikten yararlandıktan sonra, teşvikten yararlanma şartlarının arandığı veya yararlanıldığı sürede ölümlü veya sürekli iş göremezlikle sonuçlanan iş kazası olayının olduğunun tespit edilmesi halinde işyerinin faydalanmış olduğu teşvikler 5510 sayılı kanun uyarında gecikme cezası ve gecikme zammı ile birlikte tahsil edilir. </a:t>
            </a:r>
          </a:p>
          <a:p>
            <a:pPr algn="just">
              <a:buClr>
                <a:srgbClr val="0070C0"/>
              </a:buClr>
            </a:pPr>
            <a:r>
              <a:rPr lang="tr-TR" altLang="tr-TR" sz="2400" dirty="0">
                <a:solidFill>
                  <a:srgbClr val="0070C0"/>
                </a:solidFill>
                <a:latin typeface="Arial" charset="0"/>
                <a:cs typeface="Arial" charset="0"/>
              </a:rPr>
              <a:t>► </a:t>
            </a:r>
            <a:r>
              <a:rPr lang="tr-TR" sz="2400" dirty="0">
                <a:latin typeface="Times New Roman" panose="02020603050405020304" pitchFamily="18" charset="0"/>
                <a:cs typeface="Times New Roman" panose="02020603050405020304" pitchFamily="18" charset="0"/>
              </a:rPr>
              <a:t>Teşvikten yararlanılması için şartların aradığı veya teşvik uygulandığı 3 yıllık sürelerde, teşvik şartlarının herhangi birinin sağlanamaması veya son verilmesi hallerinde, şartların sonradan sağlanması durumunda işverenlerce geriye doğru herhangi bir hak talebinde bulunulamaz. </a:t>
            </a:r>
          </a:p>
          <a:p>
            <a:pPr algn="just">
              <a:buClr>
                <a:srgbClr val="0070C0"/>
              </a:buClr>
            </a:pPr>
            <a:r>
              <a:rPr lang="tr-TR" altLang="tr-TR" sz="2400" dirty="0">
                <a:solidFill>
                  <a:srgbClr val="0070C0"/>
                </a:solidFill>
                <a:latin typeface="Arial" charset="0"/>
                <a:cs typeface="Arial" charset="0"/>
              </a:rPr>
              <a:t>► </a:t>
            </a:r>
            <a:r>
              <a:rPr lang="tr-TR" sz="2400" dirty="0">
                <a:latin typeface="Times New Roman" panose="02020603050405020304" pitchFamily="18" charset="0"/>
                <a:cs typeface="Times New Roman" panose="02020603050405020304" pitchFamily="18" charset="0"/>
              </a:rPr>
              <a:t>Asıl İşveren Alt İşveren uygulaması olan işyerlerinde, Alt işverenin Asıl işverene bağlı işyerinde ölümlü veya sürekli iş göremezlikle sonuçlanan iş kazası olayında her iki işyerinin de teşvik uygulamasına son verilir. Asıl işverenin işyerinde ölümle veya sürekli iş göremezlik ile sonuçlanan iş kazası olayında alt işverenin teşvik uygulaması devam eder.</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969" y="5427670"/>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97657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latin typeface="Times New Roman" panose="02020603050405020304" pitchFamily="18" charset="0"/>
                <a:cs typeface="Times New Roman" panose="02020603050405020304" pitchFamily="18" charset="0"/>
              </a:rPr>
              <a:t>Teşvikten Yasaklanma</a:t>
            </a:r>
            <a:endParaRPr lang="tr-TR" b="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701958" y="1487606"/>
            <a:ext cx="8915400" cy="4175682"/>
          </a:xfrm>
        </p:spPr>
        <p:txBody>
          <a:bodyPr>
            <a:normAutofit/>
          </a:bodyPr>
          <a:lstStyle/>
          <a:p>
            <a:pPr algn="just">
              <a:buFont typeface="Wingdings" panose="05000000000000000000" pitchFamily="2" charset="2"/>
              <a:buChar char="ü"/>
            </a:pPr>
            <a:r>
              <a:rPr lang="tr-TR" sz="2400" dirty="0" smtClean="0"/>
              <a:t> </a:t>
            </a:r>
            <a:r>
              <a:rPr lang="tr-TR" sz="2600" dirty="0" smtClean="0">
                <a:latin typeface="Times New Roman" panose="02020603050405020304" pitchFamily="18" charset="0"/>
                <a:cs typeface="Times New Roman" panose="02020603050405020304" pitchFamily="18" charset="0"/>
              </a:rPr>
              <a:t>Teşvikten yararlanan işyerlerinden, ölümlü veya sürekli iş göremezlikle sonuçlanan iş kazalarını bildirmeyen veya geç bildirenlerin kapsama giren tüm işyerleri için, iş kazasının meydana geldiği tarihten itibaren eksik ödedikleri primi 5510 sayılı kanun uyarınca gecikme cezası ve gecikme zammı ile birlikte tahsil edilir ve bu işverenler tespitin yapıldığı tarihten itibaren 5 yıl boyunca yasaklanır. </a:t>
            </a:r>
          </a:p>
          <a:p>
            <a:pPr marL="0" indent="0">
              <a:buNone/>
            </a:pPr>
            <a:endParaRPr lang="tr-TR" sz="2400"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1472" y="5113772"/>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479697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76893"/>
          </a:xfrm>
        </p:spPr>
        <p:txBody>
          <a:bodyPr>
            <a:normAutofit fontScale="90000"/>
          </a:bodyPr>
          <a:lstStyle/>
          <a:p>
            <a:r>
              <a:rPr lang="tr-TR" b="1" dirty="0">
                <a:solidFill>
                  <a:srgbClr val="FF0000"/>
                </a:solidFill>
                <a:latin typeface="Times New Roman" panose="02020603050405020304" pitchFamily="18" charset="0"/>
                <a:cs typeface="Times New Roman" panose="02020603050405020304" pitchFamily="18" charset="0"/>
              </a:rPr>
              <a:t>Teşvikten </a:t>
            </a:r>
            <a:r>
              <a:rPr lang="tr-TR" b="1" dirty="0" smtClean="0">
                <a:solidFill>
                  <a:srgbClr val="FF0000"/>
                </a:solidFill>
                <a:latin typeface="Times New Roman" panose="02020603050405020304" pitchFamily="18" charset="0"/>
                <a:cs typeface="Times New Roman" panose="02020603050405020304" pitchFamily="18" charset="0"/>
              </a:rPr>
              <a:t>Yasaklanma olması halinde</a:t>
            </a:r>
            <a:endParaRPr lang="tr-TR" b="1" dirty="0">
              <a:solidFill>
                <a:srgbClr val="FF0000"/>
              </a:solidFill>
            </a:endParaRPr>
          </a:p>
        </p:txBody>
      </p:sp>
      <p:sp>
        <p:nvSpPr>
          <p:cNvPr id="3" name="İçerik Yer Tutucusu 2"/>
          <p:cNvSpPr>
            <a:spLocks noGrp="1"/>
          </p:cNvSpPr>
          <p:nvPr>
            <p:ph idx="1"/>
          </p:nvPr>
        </p:nvSpPr>
        <p:spPr>
          <a:xfrm>
            <a:off x="1173707" y="1501254"/>
            <a:ext cx="10330905" cy="7069540"/>
          </a:xfrm>
        </p:spPr>
        <p:txBody>
          <a:bodyPr>
            <a:noAutofit/>
          </a:bodyPr>
          <a:lstStyle/>
          <a:p>
            <a:pPr algn="just" fontAlgn="base">
              <a:buFont typeface="Wingdings" panose="05000000000000000000" pitchFamily="2" charset="2"/>
              <a:buChar char="ü"/>
            </a:pPr>
            <a:r>
              <a:rPr lang="tr-TR" sz="2000" dirty="0" smtClean="0">
                <a:latin typeface="Times New Roman" panose="02020603050405020304" pitchFamily="18" charset="0"/>
                <a:cs typeface="Times New Roman" panose="02020603050405020304" pitchFamily="18" charset="0"/>
              </a:rPr>
              <a:t>Hakkında yasaklama kararı verilen tüzel kişilerin </a:t>
            </a:r>
          </a:p>
          <a:p>
            <a:pPr algn="just" fontAlgn="base">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Şahıs şirketi olması halinde şirket ortaklarının tamamı, </a:t>
            </a:r>
          </a:p>
          <a:p>
            <a:pPr algn="just" fontAlgn="base">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Sermaye şirketi olması halinde sermayesinin yarısından fazlasına sahip olan ortak hakkında yasaklama kararı verilir.  </a:t>
            </a:r>
          </a:p>
          <a:p>
            <a:pPr algn="just" fontAlgn="base">
              <a:buFont typeface="Wingdings" panose="05000000000000000000" pitchFamily="2" charset="2"/>
              <a:buChar char="ü"/>
            </a:pPr>
            <a:r>
              <a:rPr lang="tr-TR" sz="2000" dirty="0" smtClean="0">
                <a:latin typeface="Times New Roman" panose="02020603050405020304" pitchFamily="18" charset="0"/>
                <a:cs typeface="Times New Roman" panose="02020603050405020304" pitchFamily="18" charset="0"/>
              </a:rPr>
              <a:t>Yasaklama kararı verilen kişinin gerçek veya tüzel kişi olmalarına göre, yada bir şahıs şirketinde ortak olmalarına göre şahıs şirketi hakkında, sermaye şirketi olması halinde ise sermayesinin yarısından fazlasına sahip olması durumunda sermaye şirketi hakkında da yasaklama kararı verilir. </a:t>
            </a:r>
          </a:p>
          <a:p>
            <a:pPr algn="just" fontAlgn="base">
              <a:buFont typeface="Wingdings" panose="05000000000000000000" pitchFamily="2" charset="2"/>
              <a:buChar char="ü"/>
            </a:pPr>
            <a:r>
              <a:rPr lang="tr-TR" sz="2000" dirty="0" smtClean="0">
                <a:latin typeface="Times New Roman" panose="02020603050405020304" pitchFamily="18" charset="0"/>
                <a:cs typeface="Times New Roman" panose="02020603050405020304" pitchFamily="18" charset="0"/>
              </a:rPr>
              <a:t> Yasaklama kararı verilen işverenler 5 yıl boyunca teşvikten yararlanamaz, başvuru yapamaz, yapsa bile başvuru dikkate alınmaz. </a:t>
            </a:r>
          </a:p>
          <a:p>
            <a:pPr algn="just" fontAlgn="base">
              <a:buFont typeface="Wingdings" panose="05000000000000000000" pitchFamily="2" charset="2"/>
              <a:buChar char="ü"/>
            </a:pPr>
            <a:r>
              <a:rPr lang="tr-TR" sz="2000" dirty="0" smtClean="0">
                <a:latin typeface="Times New Roman" panose="02020603050405020304" pitchFamily="18" charset="0"/>
                <a:cs typeface="Times New Roman" panose="02020603050405020304" pitchFamily="18" charset="0"/>
              </a:rPr>
              <a:t> Yasaklama kararı verilen işveren 5 yıl dolduktan sonra, şartları taşıması halinde 3. yılından sonundan itibaren talep etmesi halinde teşvikten yeniden yararlanabilir.</a:t>
            </a:r>
          </a:p>
          <a:p>
            <a:pPr algn="just" fontAlgn="base">
              <a:buFont typeface="Wingdings" panose="05000000000000000000" pitchFamily="2" charset="2"/>
              <a:buChar char="ü"/>
            </a:pP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Asıl </a:t>
            </a:r>
            <a:r>
              <a:rPr lang="tr-TR" sz="2000" dirty="0" smtClean="0">
                <a:latin typeface="Times New Roman" panose="02020603050405020304" pitchFamily="18" charset="0"/>
                <a:cs typeface="Times New Roman" panose="02020603050405020304" pitchFamily="18" charset="0"/>
              </a:rPr>
              <a:t>İşveren Alt </a:t>
            </a:r>
            <a:r>
              <a:rPr lang="tr-TR" sz="2000" dirty="0">
                <a:latin typeface="Times New Roman" panose="02020603050405020304" pitchFamily="18" charset="0"/>
                <a:cs typeface="Times New Roman" panose="02020603050405020304" pitchFamily="18" charset="0"/>
              </a:rPr>
              <a:t>İşveren uygulaması olan işyerlerinde, </a:t>
            </a:r>
            <a:r>
              <a:rPr lang="tr-TR" sz="2000" dirty="0" smtClean="0">
                <a:latin typeface="Times New Roman" panose="02020603050405020304" pitchFamily="18" charset="0"/>
                <a:cs typeface="Times New Roman" panose="02020603050405020304" pitchFamily="18" charset="0"/>
              </a:rPr>
              <a:t>alt işverene uygulanan yasaklama kararı asıl işverene de uygulanır. Asıl </a:t>
            </a:r>
            <a:r>
              <a:rPr lang="tr-TR" sz="2000" dirty="0">
                <a:latin typeface="Times New Roman" panose="02020603050405020304" pitchFamily="18" charset="0"/>
                <a:cs typeface="Times New Roman" panose="02020603050405020304" pitchFamily="18" charset="0"/>
              </a:rPr>
              <a:t>işverene </a:t>
            </a:r>
            <a:r>
              <a:rPr lang="tr-TR" sz="2000" dirty="0" smtClean="0">
                <a:latin typeface="Times New Roman" panose="02020603050405020304" pitchFamily="18" charset="0"/>
                <a:cs typeface="Times New Roman" panose="02020603050405020304" pitchFamily="18" charset="0"/>
              </a:rPr>
              <a:t>uygulanan yasaklama kararı alt işverene uygulanmaz.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0430" y="6770234"/>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79014073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48836" y="2678373"/>
            <a:ext cx="10018713" cy="5210033"/>
          </a:xfrm>
        </p:spPr>
        <p:txBody>
          <a:bodyPr>
            <a:normAutofit/>
          </a:bodyPr>
          <a:lstStyle/>
          <a:p>
            <a:r>
              <a:rPr lang="tr-TR" sz="6600" b="1" dirty="0" smtClean="0">
                <a:solidFill>
                  <a:srgbClr val="00B0F0"/>
                </a:solidFill>
                <a:latin typeface="Times New Roman" panose="02020603050405020304" pitchFamily="18" charset="0"/>
                <a:cs typeface="Times New Roman" panose="02020603050405020304" pitchFamily="18" charset="0"/>
              </a:rPr>
              <a:t>TEŞEKKÜRLER</a:t>
            </a:r>
            <a:endParaRPr lang="tr-TR" sz="6600" b="1" dirty="0">
              <a:solidFill>
                <a:srgbClr val="00B0F0"/>
              </a:solidFill>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80979" y="4819549"/>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011201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6913" y="968991"/>
            <a:ext cx="10140287" cy="6632812"/>
          </a:xfrm>
        </p:spPr>
        <p:txBody>
          <a:bodyPr>
            <a:normAutofit/>
          </a:bodyPr>
          <a:lstStyle/>
          <a:p>
            <a:pPr marL="0" lvl="0" indent="0" algn="just">
              <a:buClr>
                <a:srgbClr val="0070C0"/>
              </a:buClr>
              <a:buNone/>
            </a:pPr>
            <a:r>
              <a:rPr lang="tr-TR" sz="2800" dirty="0" smtClean="0">
                <a:solidFill>
                  <a:prstClr val="black"/>
                </a:solidFill>
                <a:latin typeface="Times New Roman" panose="02020603050405020304" pitchFamily="18" charset="0"/>
                <a:cs typeface="Times New Roman" panose="02020603050405020304" pitchFamily="18" charset="0"/>
              </a:rPr>
              <a:t>Çok tehlikeli sınıfta yer ve ondan fazla işçi çalıştıran işyerlerinde işverenlerin ödediği işsizlik sigortası primi 3 yıl süreyle %2’den %1’e düşürülmüştür. </a:t>
            </a:r>
          </a:p>
          <a:p>
            <a:pPr marL="0" lvl="0" indent="0" algn="just">
              <a:buClr>
                <a:srgbClr val="0070C0"/>
              </a:buClr>
              <a:buNone/>
            </a:pPr>
            <a:r>
              <a:rPr lang="tr-TR" sz="2800" dirty="0" smtClean="0">
                <a:solidFill>
                  <a:prstClr val="black"/>
                </a:solidFill>
                <a:latin typeface="Times New Roman" panose="02020603050405020304" pitchFamily="18" charset="0"/>
                <a:cs typeface="Times New Roman" panose="02020603050405020304" pitchFamily="18" charset="0"/>
              </a:rPr>
              <a:t>Bu teşvikten yararlanmak için, </a:t>
            </a:r>
          </a:p>
          <a:p>
            <a:pPr lvl="0" algn="just">
              <a:buClr>
                <a:srgbClr val="0070C0"/>
              </a:buClr>
              <a:buFont typeface="Wingdings" panose="05000000000000000000" pitchFamily="2" charset="2"/>
              <a:buChar char="ü"/>
            </a:pPr>
            <a:r>
              <a:rPr lang="tr-TR" sz="2800" dirty="0">
                <a:solidFill>
                  <a:prstClr val="black"/>
                </a:solidFill>
                <a:latin typeface="Times New Roman" panose="02020603050405020304" pitchFamily="18" charset="0"/>
                <a:cs typeface="Times New Roman" panose="02020603050405020304" pitchFamily="18" charset="0"/>
              </a:rPr>
              <a:t>İ</a:t>
            </a:r>
            <a:r>
              <a:rPr lang="tr-TR" sz="2800" dirty="0" smtClean="0">
                <a:solidFill>
                  <a:prstClr val="black"/>
                </a:solidFill>
                <a:latin typeface="Times New Roman" panose="02020603050405020304" pitchFamily="18" charset="0"/>
                <a:cs typeface="Times New Roman" panose="02020603050405020304" pitchFamily="18" charset="0"/>
              </a:rPr>
              <a:t>şyerinin çok tehlikeli sınıfta yer alması, </a:t>
            </a:r>
          </a:p>
          <a:p>
            <a:pPr lvl="0" algn="just">
              <a:buClr>
                <a:srgbClr val="0070C0"/>
              </a:buClr>
              <a:buFont typeface="Wingdings" panose="05000000000000000000" pitchFamily="2" charset="2"/>
              <a:buChar char="ü"/>
            </a:pPr>
            <a:r>
              <a:rPr lang="tr-TR" sz="2800" dirty="0" smtClean="0">
                <a:solidFill>
                  <a:prstClr val="black"/>
                </a:solidFill>
                <a:latin typeface="Times New Roman" panose="02020603050405020304" pitchFamily="18" charset="0"/>
                <a:cs typeface="Times New Roman" panose="02020603050405020304" pitchFamily="18" charset="0"/>
              </a:rPr>
              <a:t> Türkiye genelinde çok tehlikeli sınıfta her ay ondan fazla çalışanının bulunması, </a:t>
            </a:r>
          </a:p>
          <a:p>
            <a:pPr lvl="0" algn="just">
              <a:buClr>
                <a:srgbClr val="0070C0"/>
              </a:buClr>
              <a:buFont typeface="Wingdings" panose="05000000000000000000" pitchFamily="2" charset="2"/>
              <a:buChar char="ü"/>
            </a:pP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a:solidFill>
                  <a:prstClr val="black"/>
                </a:solidFill>
                <a:latin typeface="Times New Roman" panose="02020603050405020304" pitchFamily="18" charset="0"/>
                <a:cs typeface="Times New Roman" panose="02020603050405020304" pitchFamily="18" charset="0"/>
              </a:rPr>
              <a:t>Ö</a:t>
            </a:r>
            <a:r>
              <a:rPr lang="tr-TR" sz="2800" dirty="0" smtClean="0">
                <a:solidFill>
                  <a:prstClr val="black"/>
                </a:solidFill>
                <a:latin typeface="Times New Roman" panose="02020603050405020304" pitchFamily="18" charset="0"/>
                <a:cs typeface="Times New Roman" panose="02020603050405020304" pitchFamily="18" charset="0"/>
              </a:rPr>
              <a:t>lümlü veya sürekli iş göremezlikle sonuçlanan iş kazası meydana gelmemesi, </a:t>
            </a:r>
          </a:p>
          <a:p>
            <a:pPr lvl="0" algn="just">
              <a:buClr>
                <a:srgbClr val="0070C0"/>
              </a:buClr>
              <a:buFont typeface="Wingdings" panose="05000000000000000000" pitchFamily="2" charset="2"/>
              <a:buChar char="ü"/>
            </a:pPr>
            <a:r>
              <a:rPr lang="tr-TR" sz="2800" dirty="0" smtClean="0">
                <a:solidFill>
                  <a:prstClr val="black"/>
                </a:solidFill>
                <a:latin typeface="Times New Roman" panose="02020603050405020304" pitchFamily="18" charset="0"/>
                <a:cs typeface="Times New Roman" panose="02020603050405020304" pitchFamily="18" charset="0"/>
              </a:rPr>
              <a:t>İşyerinin </a:t>
            </a:r>
            <a:r>
              <a:rPr lang="tr-TR" sz="2800" dirty="0" err="1" smtClean="0">
                <a:solidFill>
                  <a:prstClr val="black"/>
                </a:solidFill>
                <a:latin typeface="Times New Roman" panose="02020603050405020304" pitchFamily="18" charset="0"/>
                <a:cs typeface="Times New Roman" panose="02020603050405020304" pitchFamily="18" charset="0"/>
              </a:rPr>
              <a:t>İsg-Katip’e</a:t>
            </a:r>
            <a:r>
              <a:rPr lang="tr-TR" sz="2800" dirty="0" smtClean="0">
                <a:solidFill>
                  <a:prstClr val="black"/>
                </a:solidFill>
                <a:latin typeface="Times New Roman" panose="02020603050405020304" pitchFamily="18" charset="0"/>
                <a:cs typeface="Times New Roman" panose="02020603050405020304" pitchFamily="18" charset="0"/>
              </a:rPr>
              <a:t> kayıtlı onaylanmış ve devam eden iş güvenliği uzmanı ve işyeri hekimi yada bu hizmetleri sağlanan kurum ve kuruluşlarla sözleşmesinin bulunması gereklidir. </a:t>
            </a:r>
            <a:endParaRPr lang="tr-TR" sz="2800" dirty="0"/>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87200" y="5869481"/>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105448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1" y="2347415"/>
            <a:ext cx="10018713" cy="3443786"/>
          </a:xfrm>
        </p:spPr>
        <p:txBody>
          <a:bodyPr>
            <a:normAutofit fontScale="92500"/>
          </a:bodyPr>
          <a:lstStyle/>
          <a:p>
            <a:pPr algn="just">
              <a:buSzPct val="138000"/>
              <a:buFont typeface="Wingdings" panose="05000000000000000000" pitchFamily="2" charset="2"/>
              <a:buChar char="v"/>
            </a:pPr>
            <a:r>
              <a:rPr lang="tr-TR" sz="3600" dirty="0" smtClean="0">
                <a:solidFill>
                  <a:schemeClr val="tx1"/>
                </a:solidFill>
                <a:latin typeface="Times New Roman" panose="02020603050405020304" pitchFamily="18" charset="0"/>
                <a:cs typeface="Times New Roman" panose="02020603050405020304" pitchFamily="18" charset="0"/>
              </a:rPr>
              <a:t>Asıl İşveren-Alt işveren ilişkisi kurulan işyerlerinde teşvikten yararlanılmaya esas teşkil eden 3 yıllık süre ve teşvikten yararlanılacak 3 yıllık sürede </a:t>
            </a:r>
            <a:r>
              <a:rPr lang="tr-TR" sz="3600" dirty="0" smtClean="0">
                <a:solidFill>
                  <a:schemeClr val="tx1"/>
                </a:solidFill>
                <a:latin typeface="Times New Roman" panose="02020603050405020304" pitchFamily="18" charset="0"/>
                <a:cs typeface="Times New Roman" panose="02020603050405020304" pitchFamily="18" charset="0"/>
              </a:rPr>
              <a:t>alt işveren ait işyerlerinde ölümlü </a:t>
            </a:r>
            <a:r>
              <a:rPr lang="tr-TR" sz="3600" dirty="0" smtClean="0">
                <a:solidFill>
                  <a:schemeClr val="tx1"/>
                </a:solidFill>
                <a:latin typeface="Times New Roman" panose="02020603050405020304" pitchFamily="18" charset="0"/>
                <a:cs typeface="Times New Roman" panose="02020603050405020304" pitchFamily="18" charset="0"/>
              </a:rPr>
              <a:t>veya sürekli iş göremezlikle sonuçlanan iş kazası meydana gelmemesi gerekir.   </a:t>
            </a:r>
          </a:p>
          <a:p>
            <a:pPr marL="0" indent="0" algn="just">
              <a:buSzPct val="138000"/>
              <a:buNone/>
            </a:pPr>
            <a:r>
              <a:rPr lang="tr-TR" sz="3600" dirty="0" smtClean="0">
                <a:solidFill>
                  <a:schemeClr val="tx1"/>
                </a:solidFill>
                <a:latin typeface="Times New Roman" panose="02020603050405020304" pitchFamily="18" charset="0"/>
                <a:cs typeface="Times New Roman" panose="02020603050405020304" pitchFamily="18" charset="0"/>
              </a:rPr>
              <a:t> </a:t>
            </a:r>
            <a:endParaRPr lang="tr-TR" sz="4000"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10746064" y="5525908"/>
            <a:ext cx="2109399" cy="2664183"/>
          </a:xfrm>
          <a:prstGeom prst="rect">
            <a:avLst/>
          </a:prstGeom>
        </p:spPr>
      </p:pic>
      <p:sp>
        <p:nvSpPr>
          <p:cNvPr id="5" name="Unvan 4"/>
          <p:cNvSpPr>
            <a:spLocks noGrp="1"/>
          </p:cNvSpPr>
          <p:nvPr>
            <p:ph type="title"/>
          </p:nvPr>
        </p:nvSpPr>
        <p:spPr>
          <a:xfrm>
            <a:off x="2129051" y="624110"/>
            <a:ext cx="9375561" cy="1280890"/>
          </a:xfrm>
        </p:spPr>
        <p:txBody>
          <a:bodyPr>
            <a:noAutofit/>
          </a:bodyPr>
          <a:lstStyle/>
          <a:p>
            <a:r>
              <a:rPr lang="tr-TR" dirty="0" smtClean="0">
                <a:solidFill>
                  <a:srgbClr val="FF0000"/>
                </a:solidFill>
              </a:rPr>
              <a:t>Asıl İşveren-alt İşveren İlişkisi Kurulan İşyerleri </a:t>
            </a:r>
            <a:endParaRPr lang="tr-TR" dirty="0">
              <a:solidFill>
                <a:srgbClr val="FF0000"/>
              </a:solidFill>
            </a:endParaRPr>
          </a:p>
        </p:txBody>
      </p:sp>
    </p:spTree>
    <p:extLst>
      <p:ext uri="{BB962C8B-B14F-4D97-AF65-F5344CB8AC3E}">
        <p14:creationId xmlns:p14="http://schemas.microsoft.com/office/powerpoint/2010/main" val="14005317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19869" y="596815"/>
            <a:ext cx="9662164" cy="1614122"/>
          </a:xfrm>
        </p:spPr>
        <p:txBody>
          <a:bodyPr>
            <a:normAutofit fontScale="90000"/>
          </a:bodyPr>
          <a:lstStyle/>
          <a:p>
            <a:r>
              <a:rPr lang="tr-TR" b="1" dirty="0" smtClean="0">
                <a:solidFill>
                  <a:srgbClr val="FF0000"/>
                </a:solidFill>
              </a:rPr>
              <a:t>Aynı Anda Birden Fazla Teşvikten faydalanma</a:t>
            </a:r>
            <a:br>
              <a:rPr lang="tr-TR" b="1" dirty="0" smtClean="0">
                <a:solidFill>
                  <a:srgbClr val="FF0000"/>
                </a:solidFill>
              </a:rPr>
            </a:b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2019869" y="1767385"/>
            <a:ext cx="9662164" cy="4647063"/>
          </a:xfrm>
        </p:spPr>
        <p:txBody>
          <a:bodyPr/>
          <a:lstStyle/>
          <a:p>
            <a:pPr>
              <a:buClr>
                <a:srgbClr val="FF0000"/>
              </a:buClr>
              <a:buFont typeface="Wingdings" panose="05000000000000000000" pitchFamily="2" charset="2"/>
              <a:buChar char="Ø"/>
            </a:pPr>
            <a:endParaRPr lang="tr-TR" sz="2800" b="1" dirty="0">
              <a:solidFill>
                <a:schemeClr val="tx1"/>
              </a:solidFill>
              <a:latin typeface="Times New Roman" panose="02020603050405020304" pitchFamily="18" charset="0"/>
              <a:cs typeface="Times New Roman" panose="02020603050405020304" pitchFamily="18" charset="0"/>
            </a:endParaRPr>
          </a:p>
          <a:p>
            <a:pPr algn="just">
              <a:buClr>
                <a:srgbClr val="FF0000"/>
              </a:buClr>
              <a:buFont typeface="Wingdings" panose="05000000000000000000" pitchFamily="2" charset="2"/>
              <a:buChar char="Ø"/>
            </a:pPr>
            <a:r>
              <a:rPr lang="tr-TR" sz="3200" dirty="0" smtClean="0">
                <a:solidFill>
                  <a:schemeClr val="tx1"/>
                </a:solidFill>
                <a:latin typeface="Times New Roman" panose="02020603050405020304" pitchFamily="18" charset="0"/>
                <a:cs typeface="Times New Roman" panose="02020603050405020304" pitchFamily="18" charset="0"/>
              </a:rPr>
              <a:t>2828 sayılı kanuna göre işe yerleştirilenler veya </a:t>
            </a:r>
            <a:r>
              <a:rPr lang="tr-TR" sz="3200" b="1" dirty="0" smtClean="0">
                <a:solidFill>
                  <a:schemeClr val="tx1"/>
                </a:solidFill>
                <a:latin typeface="Times New Roman" panose="02020603050405020304" pitchFamily="18" charset="0"/>
                <a:cs typeface="Times New Roman" panose="02020603050405020304" pitchFamily="18" charset="0"/>
              </a:rPr>
              <a:t>işsizlik sigortası primini kapsayan diğer sigorta prim teşviki veya </a:t>
            </a:r>
            <a:r>
              <a:rPr lang="tr-TR" sz="3200" b="1" dirty="0" smtClean="0">
                <a:solidFill>
                  <a:schemeClr val="tx1"/>
                </a:solidFill>
                <a:latin typeface="Times New Roman" panose="02020603050405020304" pitchFamily="18" charset="0"/>
                <a:cs typeface="Times New Roman" panose="02020603050405020304" pitchFamily="18" charset="0"/>
              </a:rPr>
              <a:t>indirimlerden </a:t>
            </a:r>
            <a:r>
              <a:rPr lang="tr-TR" sz="3200" i="1" dirty="0" smtClean="0">
                <a:solidFill>
                  <a:schemeClr val="tx1"/>
                </a:solidFill>
                <a:latin typeface="Times New Roman" panose="02020603050405020304" pitchFamily="18" charset="0"/>
                <a:cs typeface="Times New Roman" panose="02020603050405020304" pitchFamily="18" charset="0"/>
              </a:rPr>
              <a:t>(ör: 4447 S.K Geçici 19.madde/7103 teşvik) </a:t>
            </a:r>
            <a:r>
              <a:rPr lang="tr-TR" sz="3200" dirty="0" smtClean="0">
                <a:solidFill>
                  <a:schemeClr val="tx1"/>
                </a:solidFill>
                <a:latin typeface="Times New Roman" panose="02020603050405020304" pitchFamily="18" charset="0"/>
                <a:cs typeface="Times New Roman" panose="02020603050405020304" pitchFamily="18" charset="0"/>
              </a:rPr>
              <a:t>yararlanan işverenler aynı anda birden fazla teşvikten yararlanamayacaklarından, bu teşvikten yararlanamazlar</a:t>
            </a:r>
            <a:r>
              <a:rPr lang="tr-TR" sz="2800" dirty="0" smtClean="0">
                <a:solidFill>
                  <a:schemeClr val="tx1"/>
                </a:solidFill>
                <a:latin typeface="Times New Roman" panose="02020603050405020304" pitchFamily="18" charset="0"/>
                <a:cs typeface="Times New Roman" panose="02020603050405020304" pitchFamily="18" charset="0"/>
              </a:rPr>
              <a:t>.  </a:t>
            </a:r>
          </a:p>
          <a:p>
            <a:pPr marL="0" indent="0">
              <a:buClr>
                <a:srgbClr val="FF0000"/>
              </a:buClr>
              <a:buNone/>
            </a:pPr>
            <a:endParaRPr lang="tr-TR"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8776" y="5263101"/>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522841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03293" y="777163"/>
            <a:ext cx="9442211" cy="1752599"/>
          </a:xfrm>
        </p:spPr>
        <p:txBody>
          <a:bodyPr>
            <a:normAutofit fontScale="90000"/>
          </a:bodyPr>
          <a:lstStyle/>
          <a:p>
            <a:r>
              <a:rPr lang="tr-TR" b="1" dirty="0" smtClean="0">
                <a:solidFill>
                  <a:srgbClr val="FF0000"/>
                </a:solidFill>
              </a:rPr>
              <a:t>Çok </a:t>
            </a:r>
            <a:r>
              <a:rPr lang="tr-TR" b="1" dirty="0">
                <a:solidFill>
                  <a:srgbClr val="FF0000"/>
                </a:solidFill>
              </a:rPr>
              <a:t>Tehlikeli Sınıfta Yer Alan İşyerlerinde İşsizlik Sigortası Prim Teşvikinden faydalanılması için gereken </a:t>
            </a:r>
            <a:r>
              <a:rPr lang="tr-TR" b="1" dirty="0" smtClean="0">
                <a:solidFill>
                  <a:srgbClr val="FF0000"/>
                </a:solidFill>
              </a:rPr>
              <a:t>3 yıllık süre</a:t>
            </a:r>
            <a:r>
              <a:rPr lang="tr-TR" b="1" dirty="0">
                <a:solidFill>
                  <a:srgbClr val="FF0000"/>
                </a:solidFill>
              </a:rPr>
              <a:t/>
            </a:r>
            <a:br>
              <a:rPr lang="tr-TR" b="1" dirty="0">
                <a:solidFill>
                  <a:srgbClr val="FF0000"/>
                </a:solidFill>
              </a:rPr>
            </a:br>
            <a:endParaRPr lang="tr-TR" b="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73457" y="1992573"/>
            <a:ext cx="11260656" cy="3739487"/>
          </a:xfrm>
        </p:spPr>
        <p:txBody>
          <a:bodyPr>
            <a:normAutofit lnSpcReduction="10000"/>
          </a:bodyPr>
          <a:lstStyle/>
          <a:p>
            <a:pPr>
              <a:buFont typeface="Wingdings" panose="05000000000000000000" pitchFamily="2" charset="2"/>
              <a:buChar char="ü"/>
            </a:pPr>
            <a:endParaRPr lang="tr-TR" sz="2400" b="1" dirty="0" smtClean="0">
              <a:solidFill>
                <a:srgbClr val="0070C0"/>
              </a:solidFill>
              <a:latin typeface="Times New Roman" panose="02020603050405020304" pitchFamily="18" charset="0"/>
              <a:cs typeface="Times New Roman" panose="02020603050405020304" pitchFamily="18" charset="0"/>
            </a:endParaRPr>
          </a:p>
          <a:p>
            <a:pPr>
              <a:buClr>
                <a:srgbClr val="FF0000"/>
              </a:buClr>
              <a:buFont typeface="Wingdings" panose="05000000000000000000" pitchFamily="2" charset="2"/>
              <a:buChar char="Ø"/>
            </a:pPr>
            <a:r>
              <a:rPr lang="tr-TR" sz="2400" b="1" dirty="0" smtClean="0">
                <a:solidFill>
                  <a:srgbClr val="0070C0"/>
                </a:solidFill>
                <a:latin typeface="Times New Roman" panose="02020603050405020304" pitchFamily="18" charset="0"/>
                <a:cs typeface="Times New Roman" panose="02020603050405020304" pitchFamily="18" charset="0"/>
              </a:rPr>
              <a:t> </a:t>
            </a:r>
            <a:r>
              <a:rPr lang="tr-TR" sz="2800" dirty="0" smtClean="0">
                <a:solidFill>
                  <a:schemeClr val="tx1"/>
                </a:solidFill>
                <a:latin typeface="Times New Roman" panose="02020603050405020304" pitchFamily="18" charset="0"/>
                <a:cs typeface="Times New Roman" panose="02020603050405020304" pitchFamily="18" charset="0"/>
              </a:rPr>
              <a:t>Teşvikten yaralanmak için kanunun yürürlük tarihinden itibaren 3 yıllık sürenin dolmuş olması, </a:t>
            </a:r>
            <a:endParaRPr lang="tr-TR" sz="2800" dirty="0">
              <a:solidFill>
                <a:schemeClr val="tx1"/>
              </a:solidFill>
              <a:latin typeface="Times New Roman" panose="02020603050405020304" pitchFamily="18" charset="0"/>
              <a:cs typeface="Times New Roman" panose="02020603050405020304" pitchFamily="18" charset="0"/>
            </a:endParaRPr>
          </a:p>
          <a:p>
            <a:pPr>
              <a:buClr>
                <a:srgbClr val="FF0000"/>
              </a:buClr>
              <a:buFont typeface="Wingdings" panose="05000000000000000000" pitchFamily="2" charset="2"/>
              <a:buChar char="Ø"/>
            </a:pPr>
            <a:r>
              <a:rPr lang="tr-TR" sz="2800" b="1" dirty="0">
                <a:solidFill>
                  <a:schemeClr val="tx1"/>
                </a:solidFill>
                <a:latin typeface="Times New Roman" panose="02020603050405020304" pitchFamily="18" charset="0"/>
                <a:cs typeface="Times New Roman" panose="02020603050405020304" pitchFamily="18" charset="0"/>
              </a:rPr>
              <a:t> </a:t>
            </a:r>
            <a:r>
              <a:rPr lang="tr-TR" sz="2800" dirty="0">
                <a:solidFill>
                  <a:schemeClr val="tx1"/>
                </a:solidFill>
                <a:latin typeface="Times New Roman" panose="02020603050405020304" pitchFamily="18" charset="0"/>
                <a:cs typeface="Times New Roman" panose="02020603050405020304" pitchFamily="18" charset="0"/>
              </a:rPr>
              <a:t> </a:t>
            </a:r>
            <a:r>
              <a:rPr lang="tr-TR" sz="2800" dirty="0" smtClean="0">
                <a:solidFill>
                  <a:schemeClr val="tx1"/>
                </a:solidFill>
                <a:latin typeface="Times New Roman" panose="02020603050405020304" pitchFamily="18" charset="0"/>
                <a:cs typeface="Times New Roman" panose="02020603050405020304" pitchFamily="18" charset="0"/>
              </a:rPr>
              <a:t>Kanunun yürürlük tarihinden sonra tescil edilen işyerleri için işyerinin tescil edildiği tarihi takip eden Ocak ayından itibaren 3 yıllık süresin dolması gerekmektedir.  </a:t>
            </a:r>
            <a:endParaRPr lang="tr-TR" sz="2800" dirty="0">
              <a:solidFill>
                <a:schemeClr val="tx1"/>
              </a:solidFill>
              <a:latin typeface="Times New Roman" panose="02020603050405020304" pitchFamily="18" charset="0"/>
              <a:cs typeface="Times New Roman" panose="02020603050405020304" pitchFamily="18" charset="0"/>
            </a:endParaRPr>
          </a:p>
          <a:p>
            <a:pPr>
              <a:buClr>
                <a:srgbClr val="FF0000"/>
              </a:buClr>
              <a:buFont typeface="Wingdings" panose="05000000000000000000" pitchFamily="2" charset="2"/>
              <a:buChar char="Ø"/>
            </a:pPr>
            <a:r>
              <a:rPr lang="tr-TR" sz="2800" dirty="0" smtClean="0">
                <a:solidFill>
                  <a:schemeClr val="tx1"/>
                </a:solidFill>
                <a:latin typeface="Times New Roman" panose="02020603050405020304" pitchFamily="18" charset="0"/>
                <a:cs typeface="Times New Roman" panose="02020603050405020304" pitchFamily="18" charset="0"/>
              </a:rPr>
              <a:t>İşverenler kanunun yürürlük tarihi ile teşvikten faydalanmaya başladıkları süre arasındaki süreye ilişkin hak talepleri yoktur. </a:t>
            </a:r>
            <a:endParaRPr lang="tr-TR" sz="2800"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0973" y="5263101"/>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450457996"/>
      </p:ext>
    </p:extLst>
  </p:cSld>
  <p:clrMapOvr>
    <a:masterClrMapping/>
  </p:clrMapOvr>
  <mc:AlternateContent xmlns:mc="http://schemas.openxmlformats.org/markup-compatibility/2006" xmlns:p14="http://schemas.microsoft.com/office/powerpoint/2010/main">
    <mc:Choice Requires="p14">
      <p:transition spd="slow" p14:dur="15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6322" y="-122830"/>
            <a:ext cx="10018713" cy="6980830"/>
          </a:xfrm>
        </p:spPr>
        <p:txBody>
          <a:bodyPr>
            <a:normAutofit fontScale="40000" lnSpcReduction="20000"/>
          </a:bodyPr>
          <a:lstStyle/>
          <a:p>
            <a:pPr>
              <a:buFont typeface="Wingdings" panose="05000000000000000000" pitchFamily="2" charset="2"/>
              <a:buChar char="ü"/>
            </a:pPr>
            <a:endParaRPr lang="tr-TR" dirty="0" smtClean="0"/>
          </a:p>
          <a:p>
            <a:pPr marL="0" indent="0">
              <a:buNone/>
            </a:pPr>
            <a:r>
              <a:rPr lang="tr-TR" sz="6000" dirty="0" smtClean="0">
                <a:solidFill>
                  <a:srgbClr val="FF0000"/>
                </a:solidFill>
                <a:latin typeface="Times New Roman" panose="02020603050405020304" pitchFamily="18" charset="0"/>
                <a:cs typeface="Times New Roman" panose="02020603050405020304" pitchFamily="18" charset="0"/>
              </a:rPr>
              <a:t>Teşvikten Yararlanma süresi</a:t>
            </a:r>
          </a:p>
          <a:p>
            <a:pPr>
              <a:buClr>
                <a:srgbClr val="FF0000"/>
              </a:buClr>
              <a:buFont typeface="Wingdings" panose="05000000000000000000" pitchFamily="2" charset="2"/>
              <a:buChar char="v"/>
            </a:pPr>
            <a:r>
              <a:rPr lang="tr-TR" sz="6000" dirty="0" smtClean="0">
                <a:latin typeface="Times New Roman" panose="02020603050405020304" pitchFamily="18" charset="0"/>
                <a:cs typeface="Times New Roman" panose="02020603050405020304" pitchFamily="18" charset="0"/>
              </a:rPr>
              <a:t>Teşvikten Yararlanmaya başlanıldığı tarihten itibaren 3 yıldır. </a:t>
            </a:r>
          </a:p>
          <a:p>
            <a:pPr>
              <a:buClr>
                <a:srgbClr val="FF0000"/>
              </a:buClr>
              <a:buFont typeface="Wingdings" panose="05000000000000000000" pitchFamily="2" charset="2"/>
              <a:buChar char="v"/>
            </a:pPr>
            <a:endParaRPr lang="tr-TR" sz="6000" dirty="0" smtClean="0">
              <a:latin typeface="Times New Roman" panose="02020603050405020304" pitchFamily="18" charset="0"/>
              <a:cs typeface="Times New Roman" panose="02020603050405020304" pitchFamily="18" charset="0"/>
            </a:endParaRPr>
          </a:p>
          <a:p>
            <a:pPr marL="0" indent="0" algn="just">
              <a:buClr>
                <a:srgbClr val="FF0000"/>
              </a:buClr>
              <a:buNone/>
            </a:pPr>
            <a:r>
              <a:rPr lang="tr-TR" sz="6000" dirty="0">
                <a:latin typeface="Times New Roman" panose="02020603050405020304" pitchFamily="18" charset="0"/>
                <a:cs typeface="Times New Roman" panose="02020603050405020304" pitchFamily="18" charset="0"/>
              </a:rPr>
              <a:t> </a:t>
            </a:r>
            <a:r>
              <a:rPr lang="tr-TR" sz="6000" dirty="0" smtClean="0">
                <a:solidFill>
                  <a:srgbClr val="FF0000"/>
                </a:solidFill>
                <a:latin typeface="Times New Roman" panose="02020603050405020304" pitchFamily="18" charset="0"/>
                <a:cs typeface="Times New Roman" panose="02020603050405020304" pitchFamily="18" charset="0"/>
              </a:rPr>
              <a:t>Teşvikten Yararlanırken Çalışan Sayısının Hesaplanması</a:t>
            </a:r>
          </a:p>
          <a:p>
            <a:pPr>
              <a:buClr>
                <a:srgbClr val="FF0000"/>
              </a:buClr>
              <a:buFont typeface="Wingdings" panose="05000000000000000000" pitchFamily="2" charset="2"/>
              <a:buChar char="v"/>
            </a:pPr>
            <a:r>
              <a:rPr lang="tr-TR" sz="6000" dirty="0" smtClean="0">
                <a:latin typeface="Times New Roman" panose="02020603050405020304" pitchFamily="18" charset="0"/>
                <a:cs typeface="Times New Roman" panose="02020603050405020304" pitchFamily="18" charset="0"/>
              </a:rPr>
              <a:t> İşyerinin Türkiye genelinde Çok Tehlikeli Sınıfta yer alan İşyerlerinde çalışan sayısının toplanma ondan fazla olması, </a:t>
            </a:r>
          </a:p>
          <a:p>
            <a:pPr>
              <a:buClr>
                <a:srgbClr val="FF0000"/>
              </a:buClr>
              <a:buFont typeface="Wingdings" panose="05000000000000000000" pitchFamily="2" charset="2"/>
              <a:buChar char="v"/>
            </a:pPr>
            <a:r>
              <a:rPr lang="tr-TR" sz="6000" dirty="0" smtClean="0">
                <a:latin typeface="Times New Roman" panose="02020603050405020304" pitchFamily="18" charset="0"/>
                <a:cs typeface="Times New Roman" panose="02020603050405020304" pitchFamily="18" charset="0"/>
              </a:rPr>
              <a:t> Alt İşveren ilişkisi kurulan işyerlerinde asıl işveren-Alt işveren sayılarının birbirlerine eklenmemesi, </a:t>
            </a:r>
          </a:p>
          <a:p>
            <a:pPr>
              <a:buClr>
                <a:srgbClr val="FF0000"/>
              </a:buClr>
              <a:buFont typeface="Wingdings" panose="05000000000000000000" pitchFamily="2" charset="2"/>
              <a:buChar char="v"/>
            </a:pPr>
            <a:r>
              <a:rPr lang="tr-TR" sz="6000" dirty="0" smtClean="0">
                <a:latin typeface="Times New Roman" panose="02020603050405020304" pitchFamily="18" charset="0"/>
                <a:cs typeface="Times New Roman" panose="02020603050405020304" pitchFamily="18" charset="0"/>
              </a:rPr>
              <a:t> Çıraklar, staja tabi tutulan öğrenciler, tamamlayıcı eğitim yada alan eğitimi gören öğrenciler, kamu kurum ve kuruluşları tarafından desteklenen projelerde görevli </a:t>
            </a:r>
            <a:r>
              <a:rPr lang="tr-TR" sz="6000" dirty="0" err="1" smtClean="0">
                <a:latin typeface="Times New Roman" panose="02020603050405020304" pitchFamily="18" charset="0"/>
                <a:cs typeface="Times New Roman" panose="02020603050405020304" pitchFamily="18" charset="0"/>
              </a:rPr>
              <a:t>bursiyerler</a:t>
            </a:r>
            <a:r>
              <a:rPr lang="tr-TR" sz="6000" dirty="0" smtClean="0">
                <a:latin typeface="Times New Roman" panose="02020603050405020304" pitchFamily="18" charset="0"/>
                <a:cs typeface="Times New Roman" panose="02020603050405020304" pitchFamily="18" charset="0"/>
              </a:rPr>
              <a:t>, İş-Kur tarafından düzenlenen eğitimlere katılan kursiyerler, Ceza İnfaz Kurumları veya Tutukevleri bünyesinde oluşturulan yerlerde çalıştırılanlar çalışan sayısının tespitinde dikkate alınmaz, </a:t>
            </a:r>
          </a:p>
          <a:p>
            <a:pPr>
              <a:buClr>
                <a:srgbClr val="FF0000"/>
              </a:buClr>
              <a:buFont typeface="Wingdings" panose="05000000000000000000" pitchFamily="2" charset="2"/>
              <a:buChar char="v"/>
            </a:pPr>
            <a:r>
              <a:rPr lang="tr-TR" sz="6000" dirty="0" smtClean="0">
                <a:latin typeface="Times New Roman" panose="02020603050405020304" pitchFamily="18" charset="0"/>
                <a:cs typeface="Times New Roman" panose="02020603050405020304" pitchFamily="18" charset="0"/>
              </a:rPr>
              <a:t>İşyeri çalışanı olup ay içinde çeşitli sebeplerde çalışması bulunmayan ve ücret ödenmeyen çalışan sayısına eklenir. </a:t>
            </a:r>
          </a:p>
          <a:p>
            <a:pPr>
              <a:buClr>
                <a:srgbClr val="FF0000"/>
              </a:buClr>
              <a:buFont typeface="Wingdings" panose="05000000000000000000" pitchFamily="2" charset="2"/>
              <a:buChar char="v"/>
            </a:pPr>
            <a:r>
              <a:rPr lang="tr-TR" sz="6000" dirty="0" smtClean="0">
                <a:latin typeface="Times New Roman" panose="02020603050405020304" pitchFamily="18" charset="0"/>
                <a:cs typeface="Times New Roman" panose="02020603050405020304" pitchFamily="18" charset="0"/>
              </a:rPr>
              <a:t>Ay içinde verilen Asıl ve Ek A. P. H. Belgesinde kayıtlı sigortalılardan İptal A.P.H. Belgesindeki sigortalı ayısı düşülür. </a:t>
            </a:r>
          </a:p>
          <a:p>
            <a:pPr>
              <a:buClr>
                <a:srgbClr val="FF0000"/>
              </a:buClr>
              <a:buFont typeface="Wingdings" panose="05000000000000000000" pitchFamily="2" charset="2"/>
              <a:buChar char="v"/>
            </a:pPr>
            <a:r>
              <a:rPr lang="tr-TR" sz="6000" dirty="0" smtClean="0">
                <a:latin typeface="Times New Roman" panose="02020603050405020304" pitchFamily="18" charset="0"/>
                <a:cs typeface="Times New Roman" panose="02020603050405020304" pitchFamily="18" charset="0"/>
              </a:rPr>
              <a:t>Ay içinde işe giren ve çıkan sigortalılar toplam sayıya dahil edilir. </a:t>
            </a:r>
          </a:p>
          <a:p>
            <a:pPr marL="0" indent="0">
              <a:buNone/>
            </a:pPr>
            <a:r>
              <a:rPr lang="tr-TR" sz="2000" dirty="0" smtClean="0">
                <a:solidFill>
                  <a:srgbClr val="0070C0"/>
                </a:solidFill>
                <a:latin typeface="Times New Roman" panose="02020603050405020304" pitchFamily="18" charset="0"/>
                <a:cs typeface="Times New Roman" panose="02020603050405020304" pitchFamily="18" charset="0"/>
              </a:rPr>
              <a:t>      </a:t>
            </a:r>
            <a:endParaRPr lang="tr-TR" sz="2000" b="1" dirty="0" smtClean="0">
              <a:solidFill>
                <a:srgbClr val="0070C0"/>
              </a:solidFill>
              <a:latin typeface="Times New Roman" panose="02020603050405020304" pitchFamily="18" charset="0"/>
              <a:cs typeface="Times New Roman" panose="02020603050405020304" pitchFamily="18" charset="0"/>
            </a:endParaRPr>
          </a:p>
          <a:p>
            <a:pPr marL="0" indent="0">
              <a:buClr>
                <a:srgbClr val="FF0000"/>
              </a:buClr>
              <a:buNone/>
            </a:pPr>
            <a:endParaRPr lang="tr-TR" sz="2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0430" y="5665710"/>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721903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296563"/>
            <a:ext cx="8911687" cy="836200"/>
          </a:xfrm>
        </p:spPr>
        <p:txBody>
          <a:bodyPr/>
          <a:lstStyle/>
          <a:p>
            <a:r>
              <a:rPr lang="tr-TR" b="1" dirty="0" smtClean="0">
                <a:solidFill>
                  <a:srgbClr val="FF0000"/>
                </a:solidFill>
                <a:latin typeface="Times New Roman" panose="02020603050405020304" pitchFamily="18" charset="0"/>
                <a:cs typeface="Times New Roman" panose="02020603050405020304" pitchFamily="18" charset="0"/>
              </a:rPr>
              <a:t>Teşvikten Yararlanmak için Başvuru</a:t>
            </a:r>
            <a:endParaRPr lang="tr-TR" b="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897038" y="1407414"/>
            <a:ext cx="9402857" cy="4443485"/>
          </a:xfrm>
        </p:spPr>
        <p:txBody>
          <a:bodyPr>
            <a:normAutofit fontScale="70000" lnSpcReduction="20000"/>
          </a:bodyPr>
          <a:lstStyle/>
          <a:p>
            <a:pPr algn="just">
              <a:buClr>
                <a:srgbClr val="FF0000"/>
              </a:buClr>
              <a:buFont typeface="Wingdings" panose="05000000000000000000" pitchFamily="2" charset="2"/>
              <a:buChar char="Ø"/>
            </a:pPr>
            <a:r>
              <a:rPr lang="tr-TR" sz="2800" dirty="0" smtClean="0"/>
              <a:t> </a:t>
            </a:r>
            <a:r>
              <a:rPr lang="tr-TR" sz="3400" dirty="0" smtClean="0">
                <a:solidFill>
                  <a:schemeClr val="tx1"/>
                </a:solidFill>
                <a:latin typeface="Times New Roman" panose="02020603050405020304" pitchFamily="18" charset="0"/>
                <a:cs typeface="Times New Roman" panose="02020603050405020304" pitchFamily="18" charset="0"/>
              </a:rPr>
              <a:t>Teşvikten ilk defa faydalanacak işyerleri için herhangi bir başvuru şartı yoktur. </a:t>
            </a:r>
          </a:p>
          <a:p>
            <a:pPr algn="just">
              <a:buClr>
                <a:srgbClr val="FF0000"/>
              </a:buClr>
              <a:buFont typeface="Wingdings" panose="05000000000000000000" pitchFamily="2" charset="2"/>
              <a:buChar char="Ø"/>
            </a:pPr>
            <a:r>
              <a:rPr lang="tr-TR" sz="3400" dirty="0" smtClean="0">
                <a:solidFill>
                  <a:schemeClr val="tx1"/>
                </a:solidFill>
                <a:latin typeface="Times New Roman" panose="02020603050405020304" pitchFamily="18" charset="0"/>
                <a:cs typeface="Times New Roman" panose="02020603050405020304" pitchFamily="18" charset="0"/>
              </a:rPr>
              <a:t>İşverenin teşvikten yararlanıp yararlanamadığının tespitini </a:t>
            </a:r>
            <a:r>
              <a:rPr lang="tr-TR" sz="3400" dirty="0" err="1" smtClean="0">
                <a:solidFill>
                  <a:schemeClr val="tx1"/>
                </a:solidFill>
                <a:latin typeface="Times New Roman" panose="02020603050405020304" pitchFamily="18" charset="0"/>
                <a:cs typeface="Times New Roman" panose="02020603050405020304" pitchFamily="18" charset="0"/>
              </a:rPr>
              <a:t>Sgk</a:t>
            </a:r>
            <a:r>
              <a:rPr lang="tr-TR" sz="3400" dirty="0" smtClean="0">
                <a:solidFill>
                  <a:schemeClr val="tx1"/>
                </a:solidFill>
                <a:latin typeface="Times New Roman" panose="02020603050405020304" pitchFamily="18" charset="0"/>
                <a:cs typeface="Times New Roman" panose="02020603050405020304" pitchFamily="18" charset="0"/>
              </a:rPr>
              <a:t> sistemi tarafından otomatik olarak kontrol edilecek, şartların uyması halinde işyerleri teşvikten otomatik olarak faydalandırılacaktır. </a:t>
            </a:r>
          </a:p>
          <a:p>
            <a:pPr algn="just">
              <a:buClr>
                <a:srgbClr val="FF0000"/>
              </a:buClr>
              <a:buFont typeface="Wingdings" panose="05000000000000000000" pitchFamily="2" charset="2"/>
              <a:buChar char="Ø"/>
            </a:pPr>
            <a:r>
              <a:rPr lang="tr-TR" sz="3400" dirty="0" smtClean="0">
                <a:solidFill>
                  <a:schemeClr val="tx1"/>
                </a:solidFill>
                <a:latin typeface="Times New Roman" panose="02020603050405020304" pitchFamily="18" charset="0"/>
                <a:cs typeface="Times New Roman" panose="02020603050405020304" pitchFamily="18" charset="0"/>
              </a:rPr>
              <a:t>Herhangi bir nedenle teşvik uygulamasına son verilen işverenler şartların yeniden sağlanması kaydıyla başvuru yaparak yeniden teşvikten faydalanabileceklerdir. </a:t>
            </a:r>
          </a:p>
          <a:p>
            <a:pPr algn="just">
              <a:buClr>
                <a:srgbClr val="FF0000"/>
              </a:buClr>
              <a:buFont typeface="Wingdings" panose="05000000000000000000" pitchFamily="2" charset="2"/>
              <a:buChar char="Ø"/>
            </a:pPr>
            <a:r>
              <a:rPr lang="tr-TR" sz="3400" dirty="0" smtClean="0">
                <a:solidFill>
                  <a:schemeClr val="tx1"/>
                </a:solidFill>
                <a:latin typeface="Times New Roman" panose="02020603050405020304" pitchFamily="18" charset="0"/>
                <a:cs typeface="Times New Roman" panose="02020603050405020304" pitchFamily="18" charset="0"/>
              </a:rPr>
              <a:t>İşverenlerin çalışan sayısının aylık prim ve hizmet belgesi verilmesi aşamasında tespiti yapılamadığından, çalışan sayısının tespiti bildirgeler verildikten sonra sistem tarafından kontrol edilecektir. Her </a:t>
            </a:r>
            <a:r>
              <a:rPr lang="tr-TR" sz="3400" dirty="0" err="1" smtClean="0">
                <a:solidFill>
                  <a:schemeClr val="tx1"/>
                </a:solidFill>
                <a:latin typeface="Times New Roman" panose="02020603050405020304" pitchFamily="18" charset="0"/>
                <a:cs typeface="Times New Roman" panose="02020603050405020304" pitchFamily="18" charset="0"/>
              </a:rPr>
              <a:t>halukarda</a:t>
            </a:r>
            <a:r>
              <a:rPr lang="tr-TR" sz="3400" dirty="0" smtClean="0">
                <a:solidFill>
                  <a:schemeClr val="tx1"/>
                </a:solidFill>
                <a:latin typeface="Times New Roman" panose="02020603050405020304" pitchFamily="18" charset="0"/>
                <a:cs typeface="Times New Roman" panose="02020603050405020304" pitchFamily="18" charset="0"/>
              </a:rPr>
              <a:t> işverenlerin teşvikten yararlanma şartlarını kontrol etme sorumlulukları vardır. </a:t>
            </a:r>
          </a:p>
          <a:p>
            <a:pPr>
              <a:buClr>
                <a:srgbClr val="FF0000"/>
              </a:buClr>
              <a:buFont typeface="Wingdings" panose="05000000000000000000" pitchFamily="2" charset="2"/>
              <a:buChar char="Ø"/>
            </a:pPr>
            <a:endParaRPr lang="tr-TR" sz="2800"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13042" y="5328100"/>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2217765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9499" y="713098"/>
            <a:ext cx="10018713" cy="1347716"/>
          </a:xfrm>
        </p:spPr>
        <p:txBody>
          <a:bodyPr/>
          <a:lstStyle/>
          <a:p>
            <a:r>
              <a:rPr lang="tr-TR" b="1" dirty="0" smtClean="0">
                <a:solidFill>
                  <a:srgbClr val="FF0000"/>
                </a:solidFill>
              </a:rPr>
              <a:t>    Teşvikin Hesaplanması</a:t>
            </a:r>
            <a:endParaRPr lang="tr-TR" b="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542197" y="2224586"/>
            <a:ext cx="10411204" cy="4026090"/>
          </a:xfrm>
        </p:spPr>
        <p:txBody>
          <a:bodyPr>
            <a:normAutofit/>
          </a:bodyPr>
          <a:lstStyle/>
          <a:p>
            <a:pPr algn="just">
              <a:buClr>
                <a:srgbClr val="FF0000"/>
              </a:buClr>
              <a:buFont typeface="Wingdings" panose="05000000000000000000" pitchFamily="2" charset="2"/>
              <a:buChar char="Ø"/>
            </a:pPr>
            <a:r>
              <a:rPr lang="tr-TR" sz="2800" dirty="0" smtClean="0">
                <a:solidFill>
                  <a:schemeClr val="tx1"/>
                </a:solidFill>
                <a:latin typeface="Times New Roman" panose="02020603050405020304" pitchFamily="18" charset="0"/>
                <a:cs typeface="Times New Roman" panose="02020603050405020304" pitchFamily="18" charset="0"/>
              </a:rPr>
              <a:t>İşsizlik sigorta primi işveren payı, her dönem için ilgili ayda </a:t>
            </a:r>
            <a:r>
              <a:rPr lang="tr-TR" sz="2800" dirty="0" err="1" smtClean="0">
                <a:solidFill>
                  <a:schemeClr val="tx1"/>
                </a:solidFill>
                <a:latin typeface="Times New Roman" panose="02020603050405020304" pitchFamily="18" charset="0"/>
                <a:cs typeface="Times New Roman" panose="02020603050405020304" pitchFamily="18" charset="0"/>
              </a:rPr>
              <a:t>Sgk’ya</a:t>
            </a:r>
            <a:r>
              <a:rPr lang="tr-TR" sz="2800" dirty="0" smtClean="0">
                <a:solidFill>
                  <a:schemeClr val="tx1"/>
                </a:solidFill>
                <a:latin typeface="Times New Roman" panose="02020603050405020304" pitchFamily="18" charset="0"/>
                <a:cs typeface="Times New Roman" panose="02020603050405020304" pitchFamily="18" charset="0"/>
              </a:rPr>
              <a:t> bildirilen sigortalılara ilişkin gün sayısı dikkate alınmak suretiyle prime esas kazançlar üzerinden işveren payı %1 olarak hesaplanacaktır. Hesaplamayı </a:t>
            </a:r>
            <a:r>
              <a:rPr lang="tr-TR" sz="2800" dirty="0" err="1" smtClean="0">
                <a:solidFill>
                  <a:schemeClr val="tx1"/>
                </a:solidFill>
                <a:latin typeface="Times New Roman" panose="02020603050405020304" pitchFamily="18" charset="0"/>
                <a:cs typeface="Times New Roman" panose="02020603050405020304" pitchFamily="18" charset="0"/>
              </a:rPr>
              <a:t>Sgk</a:t>
            </a:r>
            <a:r>
              <a:rPr lang="tr-TR" sz="2800" dirty="0" smtClean="0">
                <a:solidFill>
                  <a:schemeClr val="tx1"/>
                </a:solidFill>
                <a:latin typeface="Times New Roman" panose="02020603050405020304" pitchFamily="18" charset="0"/>
                <a:cs typeface="Times New Roman" panose="02020603050405020304" pitchFamily="18" charset="0"/>
              </a:rPr>
              <a:t> sistemi otomatik olarak yapacaktır. </a:t>
            </a:r>
          </a:p>
          <a:p>
            <a:pPr>
              <a:buClr>
                <a:srgbClr val="FF0000"/>
              </a:buClr>
              <a:buFont typeface="Wingdings" panose="05000000000000000000" pitchFamily="2" charset="2"/>
              <a:buChar char="Ø"/>
            </a:pPr>
            <a:endParaRPr lang="tr-TR" sz="2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endParaRPr lang="tr-TR"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tr-TR" dirty="0"/>
          </a:p>
          <a:p>
            <a:pPr>
              <a:buFont typeface="Wingdings" panose="05000000000000000000" pitchFamily="2" charset="2"/>
              <a:buChar char="ü"/>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860" y="5453226"/>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9549880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385550"/>
            <a:ext cx="10018713" cy="1115704"/>
          </a:xfrm>
        </p:spPr>
        <p:txBody>
          <a:bodyPr/>
          <a:lstStyle/>
          <a:p>
            <a:r>
              <a:rPr lang="tr-TR" b="1" dirty="0" smtClean="0">
                <a:solidFill>
                  <a:srgbClr val="FF0000"/>
                </a:solidFill>
                <a:latin typeface="Times New Roman" panose="02020603050405020304" pitchFamily="18" charset="0"/>
                <a:cs typeface="Times New Roman" panose="02020603050405020304" pitchFamily="18" charset="0"/>
              </a:rPr>
              <a:t>    Teşvikin Sona Erdiği Haller</a:t>
            </a:r>
            <a:endParaRPr lang="tr-TR" b="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257300" y="1501254"/>
            <a:ext cx="10245724" cy="5356746"/>
          </a:xfrm>
        </p:spPr>
        <p:txBody>
          <a:bodyPr>
            <a:normAutofit fontScale="85000" lnSpcReduction="10000"/>
          </a:bodyPr>
          <a:lstStyle/>
          <a:p>
            <a:pPr algn="just">
              <a:buClr>
                <a:srgbClr val="FF0000"/>
              </a:buClr>
              <a:buFont typeface="Wingdings" panose="05000000000000000000" pitchFamily="2" charset="2"/>
              <a:buChar char="Ø"/>
            </a:pPr>
            <a:r>
              <a:rPr lang="tr-TR" sz="3200" dirty="0" smtClean="0">
                <a:solidFill>
                  <a:schemeClr val="tx1"/>
                </a:solidFill>
                <a:latin typeface="Times New Roman" panose="02020603050405020304" pitchFamily="18" charset="0"/>
                <a:cs typeface="Times New Roman" panose="02020603050405020304" pitchFamily="18" charset="0"/>
              </a:rPr>
              <a:t>Teşvikten yararlanılan sürede işyerinin çok tehlikeli sınıftan tehlikeli veya az tehlikeli sınıfa geçmesi halinde değişikliğin meydana geldiği </a:t>
            </a:r>
            <a:r>
              <a:rPr lang="tr-TR" sz="3200" dirty="0" smtClean="0">
                <a:solidFill>
                  <a:schemeClr val="tx1"/>
                </a:solidFill>
                <a:latin typeface="Times New Roman" panose="02020603050405020304" pitchFamily="18" charset="0"/>
                <a:cs typeface="Times New Roman" panose="02020603050405020304" pitchFamily="18" charset="0"/>
              </a:rPr>
              <a:t>tarihi takip eden ay </a:t>
            </a:r>
            <a:r>
              <a:rPr lang="tr-TR" sz="3200" dirty="0" smtClean="0">
                <a:solidFill>
                  <a:schemeClr val="tx1"/>
                </a:solidFill>
                <a:latin typeface="Times New Roman" panose="02020603050405020304" pitchFamily="18" charset="0"/>
                <a:cs typeface="Times New Roman" panose="02020603050405020304" pitchFamily="18" charset="0"/>
              </a:rPr>
              <a:t>başından, </a:t>
            </a:r>
          </a:p>
          <a:p>
            <a:pPr algn="just">
              <a:buClr>
                <a:srgbClr val="FF0000"/>
              </a:buClr>
              <a:buFont typeface="Wingdings" panose="05000000000000000000" pitchFamily="2" charset="2"/>
              <a:buChar char="Ø"/>
            </a:pPr>
            <a:r>
              <a:rPr lang="tr-TR" sz="3200" dirty="0" smtClean="0">
                <a:solidFill>
                  <a:schemeClr val="tx1"/>
                </a:solidFill>
                <a:latin typeface="Times New Roman" panose="02020603050405020304" pitchFamily="18" charset="0"/>
                <a:cs typeface="Times New Roman" panose="02020603050405020304" pitchFamily="18" charset="0"/>
              </a:rPr>
              <a:t>Çalışan sayısının on ve onun altına düşmesi halinde çalışan sayısının on ve onun altına düştüğü ay başından, </a:t>
            </a:r>
          </a:p>
          <a:p>
            <a:pPr algn="just">
              <a:buClr>
                <a:srgbClr val="FF0000"/>
              </a:buClr>
              <a:buFont typeface="Wingdings" panose="05000000000000000000" pitchFamily="2" charset="2"/>
              <a:buChar char="Ø"/>
            </a:pPr>
            <a:r>
              <a:rPr lang="tr-TR" sz="3200" dirty="0" smtClean="0">
                <a:solidFill>
                  <a:schemeClr val="tx1"/>
                </a:solidFill>
                <a:latin typeface="Times New Roman" panose="02020603050405020304" pitchFamily="18" charset="0"/>
                <a:cs typeface="Times New Roman" panose="02020603050405020304" pitchFamily="18" charset="0"/>
              </a:rPr>
              <a:t>Ölümlü veya Sürekli İŞ Göremezlikle sonuçlanan iş kazası meydana gelmesi ve durumun Bakanlık veya </a:t>
            </a:r>
            <a:r>
              <a:rPr lang="tr-TR" sz="3200" dirty="0" err="1" smtClean="0">
                <a:solidFill>
                  <a:schemeClr val="tx1"/>
                </a:solidFill>
                <a:latin typeface="Times New Roman" panose="02020603050405020304" pitchFamily="18" charset="0"/>
                <a:cs typeface="Times New Roman" panose="02020603050405020304" pitchFamily="18" charset="0"/>
              </a:rPr>
              <a:t>Sgk</a:t>
            </a:r>
            <a:r>
              <a:rPr lang="tr-TR" sz="3200" dirty="0" smtClean="0">
                <a:solidFill>
                  <a:schemeClr val="tx1"/>
                </a:solidFill>
                <a:latin typeface="Times New Roman" panose="02020603050405020304" pitchFamily="18" charset="0"/>
                <a:cs typeface="Times New Roman" panose="02020603050405020304" pitchFamily="18" charset="0"/>
              </a:rPr>
              <a:t> tarafından tespit </a:t>
            </a:r>
            <a:r>
              <a:rPr lang="tr-TR" sz="3200" dirty="0" smtClean="0">
                <a:solidFill>
                  <a:schemeClr val="tx1"/>
                </a:solidFill>
                <a:latin typeface="Times New Roman" panose="02020603050405020304" pitchFamily="18" charset="0"/>
                <a:cs typeface="Times New Roman" panose="02020603050405020304" pitchFamily="18" charset="0"/>
              </a:rPr>
              <a:t>edildiği tarihi takip eden </a:t>
            </a:r>
            <a:r>
              <a:rPr lang="tr-TR" sz="3200" dirty="0" smtClean="0">
                <a:solidFill>
                  <a:schemeClr val="tx1"/>
                </a:solidFill>
                <a:latin typeface="Times New Roman" panose="02020603050405020304" pitchFamily="18" charset="0"/>
                <a:cs typeface="Times New Roman" panose="02020603050405020304" pitchFamily="18" charset="0"/>
              </a:rPr>
              <a:t>ay başından, </a:t>
            </a:r>
          </a:p>
          <a:p>
            <a:pPr lvl="0" algn="just">
              <a:buClr>
                <a:srgbClr val="FF0000"/>
              </a:buClr>
              <a:buFont typeface="Wingdings" panose="05000000000000000000" pitchFamily="2" charset="2"/>
              <a:buChar char="Ø"/>
            </a:pPr>
            <a:r>
              <a:rPr lang="tr-TR" sz="3200" dirty="0" smtClean="0">
                <a:solidFill>
                  <a:prstClr val="black"/>
                </a:solidFill>
                <a:latin typeface="Times New Roman" panose="02020603050405020304" pitchFamily="18" charset="0"/>
                <a:cs typeface="Times New Roman" panose="02020603050405020304" pitchFamily="18" charset="0"/>
              </a:rPr>
              <a:t>İşyerinin </a:t>
            </a:r>
            <a:r>
              <a:rPr lang="tr-TR" sz="3200" dirty="0" err="1" smtClean="0">
                <a:solidFill>
                  <a:prstClr val="black"/>
                </a:solidFill>
                <a:latin typeface="Times New Roman" panose="02020603050405020304" pitchFamily="18" charset="0"/>
                <a:cs typeface="Times New Roman" panose="02020603050405020304" pitchFamily="18" charset="0"/>
              </a:rPr>
              <a:t>İsg-Katip’e</a:t>
            </a:r>
            <a:r>
              <a:rPr lang="tr-TR" sz="3200" dirty="0" smtClean="0">
                <a:solidFill>
                  <a:prstClr val="black"/>
                </a:solidFill>
                <a:latin typeface="Times New Roman" panose="02020603050405020304" pitchFamily="18" charset="0"/>
                <a:cs typeface="Times New Roman" panose="02020603050405020304" pitchFamily="18" charset="0"/>
              </a:rPr>
              <a:t> kayıtlı onaylanmış ve devam eden iş güvenliği uzmanı ve işyeri hekimi yada bu hizmetleri sağlanan kurum ve kuruluşlarla sözleşmesinin bulunmaması halinde, iş sağlığı ve güvenliği hizmeti alınmadığı ay başından itibaren işyerinin faydalanmış olduğu işsizlik sigortası prim teşviki sona erer. </a:t>
            </a:r>
            <a:endParaRPr lang="tr-TR"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0430" y="5842186"/>
            <a:ext cx="1583140" cy="1594899"/>
          </a:xfrm>
          <a:prstGeom prst="ellipse">
            <a:avLst/>
          </a:prstGeom>
          <a:ln w="635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543130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Mavi Yeşi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4922</TotalTime>
  <Words>959</Words>
  <Application>Microsoft Office PowerPoint</Application>
  <PresentationFormat>Geniş ekran</PresentationFormat>
  <Paragraphs>65</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Century Gothic</vt:lpstr>
      <vt:lpstr>Times New Roman</vt:lpstr>
      <vt:lpstr>Wingdings</vt:lpstr>
      <vt:lpstr>Wingdings 3</vt:lpstr>
      <vt:lpstr>Duman</vt:lpstr>
      <vt:lpstr>Çok Tehlikeli Sınıfta Yer Alan İşyerlerinde İşsizlik Sigortası Prim Teşviki</vt:lpstr>
      <vt:lpstr>PowerPoint Sunusu</vt:lpstr>
      <vt:lpstr>Asıl İşveren-alt İşveren İlişkisi Kurulan İşyerleri </vt:lpstr>
      <vt:lpstr>Aynı Anda Birden Fazla Teşvikten faydalanma   </vt:lpstr>
      <vt:lpstr>Çok Tehlikeli Sınıfta Yer Alan İşyerlerinde İşsizlik Sigortası Prim Teşvikinden faydalanılması için gereken 3 yıllık süre </vt:lpstr>
      <vt:lpstr>PowerPoint Sunusu</vt:lpstr>
      <vt:lpstr>Teşvikten Yararlanmak için Başvuru</vt:lpstr>
      <vt:lpstr>    Teşvikin Hesaplanması</vt:lpstr>
      <vt:lpstr>    Teşvikin Sona Erdiği Haller</vt:lpstr>
      <vt:lpstr>Teşvikten Haksız Olarak yararlanma</vt:lpstr>
      <vt:lpstr>PowerPoint Sunusu</vt:lpstr>
      <vt:lpstr>Teşvikten Yasaklanma</vt:lpstr>
      <vt:lpstr>Teşvikten Yasaklanma olması halinde</vt:lpstr>
      <vt:lpstr>TEŞEKKÜRLER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Kanunu Kapsamına Giren ve Girmeyen İşyerleri</dc:title>
  <dc:creator>LOGO</dc:creator>
  <cp:lastModifiedBy>Windows User</cp:lastModifiedBy>
  <cp:revision>254</cp:revision>
  <dcterms:created xsi:type="dcterms:W3CDTF">2018-06-29T06:40:00Z</dcterms:created>
  <dcterms:modified xsi:type="dcterms:W3CDTF">2019-01-30T19:47:56Z</dcterms:modified>
</cp:coreProperties>
</file>